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61" r:id="rId7"/>
    <p:sldId id="274" r:id="rId8"/>
    <p:sldId id="275" r:id="rId9"/>
    <p:sldId id="276" r:id="rId10"/>
    <p:sldId id="270" r:id="rId11"/>
    <p:sldId id="277" r:id="rId12"/>
    <p:sldId id="273" r:id="rId13"/>
    <p:sldId id="279" r:id="rId14"/>
    <p:sldId id="278" r:id="rId15"/>
    <p:sldId id="280" r:id="rId16"/>
    <p:sldId id="262" r:id="rId17"/>
    <p:sldId id="260" r:id="rId18"/>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51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print"/>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print"/>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print"/>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print"/>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print"/>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962349"/>
          </a:xfrm>
          <a:prstGeom prst="rect">
            <a:avLst/>
          </a:prstGeom>
          <a:noFill/>
        </p:spPr>
        <p:txBody>
          <a:bodyPr wrap="square">
            <a:spAutoFit/>
          </a:bodyPr>
          <a:lstStyle/>
          <a:p>
            <a:pPr marL="12700" algn="ctr">
              <a:lnSpc>
                <a:spcPct val="100000"/>
              </a:lnSpc>
              <a:spcBef>
                <a:spcPts val="100"/>
              </a:spcBef>
            </a:pPr>
            <a:r>
              <a:rPr lang="en-US" sz="4800" b="1" spc="-65">
                <a:latin typeface="Calibri" panose="020F0502020204030204" pitchFamily="34" charset="0"/>
                <a:ea typeface="Microsoft Sans Serif" panose="020B0604020202020204" pitchFamily="34" charset="0"/>
                <a:cs typeface="Calibri" panose="020F0502020204030204" pitchFamily="34" charset="0"/>
              </a:rPr>
              <a:t>Savings products: deposits</a:t>
            </a:r>
            <a:endParaRPr lang="en-US" sz="48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800" b="1" spc="-65">
                <a:ea typeface="Microsoft Sans Serif" panose="020B0604020202020204" pitchFamily="34" charset="0"/>
                <a:cs typeface="Microsoft Sans Serif" panose="020B0604020202020204" pitchFamily="34" charset="0"/>
              </a:rPr>
              <a:t>Partner: University of Malaga</a:t>
            </a:r>
            <a:endParaRPr lang="en-US" sz="4800" b="1" spc="-65" dirty="0">
              <a:ea typeface="Microsoft Sans Serif" panose="020B0604020202020204" pitchFamily="34" charset="0"/>
              <a:cs typeface="Microsoft Sans Serif" panose="020B0604020202020204" pitchFamily="34" charset="0"/>
            </a:endParaRP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fees are charged for the provision of services?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38300" y="3162300"/>
            <a:ext cx="8877300" cy="5262979"/>
          </a:xfrm>
          <a:prstGeom prst="rect">
            <a:avLst/>
          </a:prstGeom>
          <a:noFill/>
        </p:spPr>
        <p:txBody>
          <a:bodyPr wrap="square" rtlCol="0">
            <a:spAutoFit/>
          </a:bodyPr>
          <a:lstStyle/>
          <a:p>
            <a:pPr marL="342900" lvl="0" indent="-342900" algn="just" fontAlgn="ctr">
              <a:buFont typeface="Calibri" panose="020F0502020204030204" pitchFamily="34" charset="0"/>
              <a:buChar char="-"/>
            </a:pPr>
            <a:r>
              <a:rPr lang="en-GB" sz="2800" b="1">
                <a:effectLst/>
                <a:ea typeface="Microsoft Sans Serif" panose="020B0604020202020204" pitchFamily="34" charset="0"/>
              </a:rPr>
              <a:t>Overdraft fee</a:t>
            </a:r>
            <a:r>
              <a:rPr lang="en-GB" sz="2800">
                <a:effectLst/>
                <a:ea typeface="Microsoft Sans Serif" panose="020B0604020202020204" pitchFamily="34" charset="0"/>
              </a:rPr>
              <a:t>: a fee charged by the bank for allowing your bank account to be debited if you do not have a sufficient balance.</a:t>
            </a:r>
          </a:p>
          <a:p>
            <a:pPr marL="342900" lvl="0" indent="-342900" algn="just" fontAlgn="ctr">
              <a:buFont typeface="Calibri" panose="020F0502020204030204" pitchFamily="34" charset="0"/>
              <a:buChar char="-"/>
            </a:pPr>
            <a:r>
              <a:rPr lang="en-GB" sz="2800" b="1">
                <a:effectLst/>
                <a:ea typeface="Microsoft Sans Serif" panose="020B0604020202020204" pitchFamily="34" charset="0"/>
              </a:rPr>
              <a:t>Fee for transfer orders</a:t>
            </a:r>
            <a:r>
              <a:rPr lang="en-GB" sz="2800">
                <a:effectLst/>
                <a:ea typeface="Microsoft Sans Serif" panose="020B0604020202020204" pitchFamily="34" charset="0"/>
              </a:rPr>
              <a:t>: The bank may charge a commission for this service, which is usually a percentage of the amount of the transfer, with a minimum per operation.</a:t>
            </a:r>
          </a:p>
          <a:p>
            <a:pPr marL="342900" lvl="0" indent="-342900" algn="just" fontAlgn="ctr">
              <a:buFont typeface="Calibri" panose="020F0502020204030204" pitchFamily="34" charset="0"/>
              <a:buChar char="-"/>
            </a:pPr>
            <a:r>
              <a:rPr lang="en-GB" sz="2800" b="1">
                <a:effectLst/>
                <a:ea typeface="Microsoft Sans Serif" panose="020B0604020202020204" pitchFamily="34" charset="0"/>
              </a:rPr>
              <a:t>Fee for withdrawing cash from an ATM</a:t>
            </a:r>
            <a:r>
              <a:rPr lang="en-GB" sz="2800">
                <a:effectLst/>
                <a:ea typeface="Microsoft Sans Serif" panose="020B0604020202020204" pitchFamily="34" charset="0"/>
              </a:rPr>
              <a:t>: you will be charged a fee if you withdraw cash from any ATM that does not belong to the bank or to the bank's network.</a:t>
            </a:r>
          </a:p>
          <a:p>
            <a:pPr>
              <a:defRPr/>
            </a:pPr>
            <a:endParaRPr lang="es-ES" sz="2800">
              <a:latin typeface="Calibri" panose="020F0502020204030204" pitchFamily="34"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nterfaz de usuario gráfica&#10;&#10;Descripción generada automáticamente">
            <a:extLst>
              <a:ext uri="{FF2B5EF4-FFF2-40B4-BE49-F238E27FC236}">
                <a16:creationId xmlns:a16="http://schemas.microsoft.com/office/drawing/2014/main" id="{3EA58700-16F2-2181-9469-C1E02BEC9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1400" y="3390900"/>
            <a:ext cx="5715000" cy="4290715"/>
          </a:xfrm>
          <a:prstGeom prst="rect">
            <a:avLst/>
          </a:prstGeom>
        </p:spPr>
      </p:pic>
    </p:spTree>
    <p:extLst>
      <p:ext uri="{BB962C8B-B14F-4D97-AF65-F5344CB8AC3E}">
        <p14:creationId xmlns:p14="http://schemas.microsoft.com/office/powerpoint/2010/main" val="168252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to consider before taking out a fixed-term deposit.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83434"/>
            <a:ext cx="8686800" cy="5693866"/>
          </a:xfrm>
          <a:prstGeom prst="rect">
            <a:avLst/>
          </a:prstGeom>
          <a:noFill/>
        </p:spPr>
        <p:txBody>
          <a:bodyPr wrap="square" rtlCol="0">
            <a:spAutoFit/>
          </a:bodyPr>
          <a:lstStyle/>
          <a:p>
            <a:pPr fontAlgn="base"/>
            <a:r>
              <a:rPr lang="en-GB" sz="2800">
                <a:effectLst/>
                <a:ea typeface="Microsoft Sans Serif" panose="020B0604020202020204" pitchFamily="34" charset="0"/>
              </a:rPr>
              <a:t>When deciding on a fixed-term deposit, the following aspects should be taken into account:</a:t>
            </a:r>
          </a:p>
          <a:p>
            <a:pPr fontAlgn="base"/>
            <a:endParaRPr lang="en-GB" sz="2800">
              <a:effectLst/>
              <a:ea typeface="Microsoft Sans Serif" panose="020B0604020202020204" pitchFamily="34" charset="0"/>
            </a:endParaRPr>
          </a:p>
          <a:p>
            <a:pPr algn="just"/>
            <a:r>
              <a:rPr lang="en-GB" sz="2800" u="sng">
                <a:effectLst/>
                <a:ea typeface="Microsoft Sans Serif" panose="020B0604020202020204" pitchFamily="34" charset="0"/>
              </a:rPr>
              <a:t>Term:</a:t>
            </a:r>
            <a:r>
              <a:rPr lang="en-GB" sz="2800">
                <a:effectLst/>
                <a:ea typeface="Microsoft Sans Serif" panose="020B0604020202020204" pitchFamily="34" charset="0"/>
              </a:rPr>
              <a:t> This is the period during which the customer undertakes to leave his money deposited with the institution. The longer the term, the higher the return, although the risk of a rise in interest rates is also assumed, from which the customer could not benefit by having his funds locked in at a fixed rate. On the other hand, however, in the event of a fall in interest rates, the customer is assured of receiving the agreed interest rate for the term of the deposit.</a:t>
            </a:r>
          </a:p>
          <a:p>
            <a:pPr>
              <a:defRPr/>
            </a:pPr>
            <a:endParaRPr lang="es-ES" sz="2800">
              <a:latin typeface="Calibri" panose="020F0502020204030204" pitchFamily="34" charset="0"/>
              <a:ea typeface="Times New Roman" panose="02020603050405020304" pitchFamily="18" charset="0"/>
            </a:endParaRPr>
          </a:p>
        </p:txBody>
      </p:sp>
      <p:pic>
        <p:nvPicPr>
          <p:cNvPr id="5" name="Imagen 4" descr="Imagen que contiene Diagrama&#10;&#10;Descripción generada automáticamente">
            <a:extLst>
              <a:ext uri="{FF2B5EF4-FFF2-40B4-BE49-F238E27FC236}">
                <a16:creationId xmlns:a16="http://schemas.microsoft.com/office/drawing/2014/main" id="{1CACC65D-45F2-FEC2-C4B7-923FAF754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6948" y="3695700"/>
            <a:ext cx="5410974" cy="4163913"/>
          </a:xfrm>
          <a:prstGeom prst="rect">
            <a:avLst/>
          </a:prstGeom>
        </p:spPr>
      </p:pic>
    </p:spTree>
    <p:extLst>
      <p:ext uri="{BB962C8B-B14F-4D97-AF65-F5344CB8AC3E}">
        <p14:creationId xmlns:p14="http://schemas.microsoft.com/office/powerpoint/2010/main" val="3713606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to consider before taking out a fixed-term deposit.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80695"/>
            <a:ext cx="8229600" cy="4401205"/>
          </a:xfrm>
          <a:prstGeom prst="rect">
            <a:avLst/>
          </a:prstGeom>
          <a:noFill/>
        </p:spPr>
        <p:txBody>
          <a:bodyPr wrap="square" rtlCol="0">
            <a:spAutoFit/>
          </a:bodyPr>
          <a:lstStyle/>
          <a:p>
            <a:pPr algn="just"/>
            <a:r>
              <a:rPr lang="en-GB" sz="2800" u="sng">
                <a:effectLst/>
                <a:ea typeface="Microsoft Sans Serif" panose="020B0604020202020204" pitchFamily="34" charset="0"/>
              </a:rPr>
              <a:t>Profitability:</a:t>
            </a:r>
            <a:r>
              <a:rPr lang="en-GB" sz="2800">
                <a:effectLst/>
                <a:ea typeface="Microsoft Sans Serif" panose="020B0604020202020204" pitchFamily="34" charset="0"/>
              </a:rPr>
              <a:t> The higher the profitability, the greater the economic benefit. Normally the interest rate is fixed, i.e. it remains unchanged throughout the contracted period, but it is also possible that the interest rate applied may vary depending on the evolution of an index taken as a reference, such as, for example, the Euribor or a stock market index. The interest earned on this investment will be credited to the account for the net amount, i.e. after deduction of tax withholdings. </a:t>
            </a:r>
          </a:p>
          <a:p>
            <a:pPr>
              <a:defRPr/>
            </a:pPr>
            <a:endParaRPr lang="es-ES" sz="2800">
              <a:latin typeface="Calibri" panose="020F0502020204030204" pitchFamily="34" charset="0"/>
              <a:ea typeface="Times New Roman" panose="02020603050405020304" pitchFamily="18" charset="0"/>
            </a:endParaRPr>
          </a:p>
        </p:txBody>
      </p:sp>
      <p:pic>
        <p:nvPicPr>
          <p:cNvPr id="5" name="Imagen 4" descr="Logotipo&#10;&#10;Descripción generada automáticamente">
            <a:extLst>
              <a:ext uri="{FF2B5EF4-FFF2-40B4-BE49-F238E27FC236}">
                <a16:creationId xmlns:a16="http://schemas.microsoft.com/office/drawing/2014/main" id="{EBFB6E64-9A5C-91B0-C66D-55AFEA1060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3180695"/>
            <a:ext cx="4572000" cy="4572000"/>
          </a:xfrm>
          <a:prstGeom prst="rect">
            <a:avLst/>
          </a:prstGeom>
        </p:spPr>
      </p:pic>
    </p:spTree>
    <p:extLst>
      <p:ext uri="{BB962C8B-B14F-4D97-AF65-F5344CB8AC3E}">
        <p14:creationId xmlns:p14="http://schemas.microsoft.com/office/powerpoint/2010/main" val="62401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lego, juguete&#10;&#10;Descripción generada automáticamente">
            <a:extLst>
              <a:ext uri="{FF2B5EF4-FFF2-40B4-BE49-F238E27FC236}">
                <a16:creationId xmlns:a16="http://schemas.microsoft.com/office/drawing/2014/main" id="{7360205A-0E2B-33AD-9AF1-A8B9F0432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8600" y="2400300"/>
            <a:ext cx="5829300" cy="5829300"/>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to consider before taking out a fixed-term deposit.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54382"/>
            <a:ext cx="9906000" cy="5262979"/>
          </a:xfrm>
          <a:prstGeom prst="rect">
            <a:avLst/>
          </a:prstGeom>
          <a:noFill/>
        </p:spPr>
        <p:txBody>
          <a:bodyPr wrap="square" rtlCol="0">
            <a:spAutoFit/>
          </a:bodyPr>
          <a:lstStyle/>
          <a:p>
            <a:pPr algn="just"/>
            <a:r>
              <a:rPr lang="en-GB" sz="2800" u="sng">
                <a:effectLst/>
                <a:ea typeface="Microsoft Sans Serif" panose="020B0604020202020204" pitchFamily="34" charset="0"/>
              </a:rPr>
              <a:t>Frequency of interest payments</a:t>
            </a:r>
            <a:r>
              <a:rPr lang="en-GB" sz="2800">
                <a:effectLst/>
                <a:ea typeface="Microsoft Sans Serif" panose="020B0604020202020204" pitchFamily="34" charset="0"/>
              </a:rPr>
              <a:t>: The frequency with which a fixed-term deposit earns interest. The most common types are monthly, quarterly, half-yearly, annual or at maturity. The choice of one type or another depends on the customer's preferences or needs: for example, to supplement a regular income (salary or pension).</a:t>
            </a:r>
          </a:p>
          <a:p>
            <a:pPr algn="just"/>
            <a:endParaRPr lang="en-GB" sz="2800">
              <a:effectLst/>
              <a:ea typeface="Microsoft Sans Serif" panose="020B0604020202020204" pitchFamily="34" charset="0"/>
            </a:endParaRPr>
          </a:p>
          <a:p>
            <a:pPr algn="just"/>
            <a:r>
              <a:rPr lang="en-GB" sz="2800">
                <a:effectLst/>
                <a:ea typeface="Microsoft Sans Serif" panose="020B0604020202020204" pitchFamily="34" charset="0"/>
              </a:rPr>
              <a:t>For a given interest rate, the higher the frequency of interest payments, the higher the effective return, which is reflected by the APR (Annual Percentage Rate). </a:t>
            </a:r>
            <a:r>
              <a:rPr lang="es-ES" sz="2800">
                <a:effectLst/>
                <a:ea typeface="Microsoft Sans Serif" panose="020B0604020202020204" pitchFamily="34" charset="0"/>
              </a:rPr>
              <a:t>In order to allow savers to compare different deposit offers in a homogeneous way, financial institutions are obliged to publish the APR of the deposits offered.</a:t>
            </a:r>
            <a:endParaRPr lang="en-GB" sz="2800">
              <a:effectLst/>
              <a:ea typeface="Microsoft Sans Serif" panose="020B0604020202020204" pitchFamily="34" charset="0"/>
            </a:endParaRPr>
          </a:p>
          <a:p>
            <a:pPr>
              <a:defRPr/>
            </a:pPr>
            <a:endParaRPr lang="es-ES" sz="28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769105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to consider before taking out a fixed-term deposit.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204270"/>
            <a:ext cx="9144000" cy="5693866"/>
          </a:xfrm>
          <a:prstGeom prst="rect">
            <a:avLst/>
          </a:prstGeom>
          <a:noFill/>
        </p:spPr>
        <p:txBody>
          <a:bodyPr wrap="square" rtlCol="0">
            <a:spAutoFit/>
          </a:bodyPr>
          <a:lstStyle/>
          <a:p>
            <a:pPr algn="just"/>
            <a:r>
              <a:rPr lang="en-GB" sz="2800" u="sng">
                <a:effectLst/>
                <a:ea typeface="Microsoft Sans Serif" panose="020B0604020202020204" pitchFamily="34" charset="0"/>
              </a:rPr>
              <a:t>Liquidity</a:t>
            </a:r>
            <a:r>
              <a:rPr lang="en-GB" sz="2800">
                <a:effectLst/>
                <a:ea typeface="Microsoft Sans Serif" panose="020B0604020202020204" pitchFamily="34" charset="0"/>
              </a:rPr>
              <a:t>: For deposits, it is determined by how easy it is to recover the investment made, without any loss of capital or interest.</a:t>
            </a:r>
          </a:p>
          <a:p>
            <a:pPr algn="just"/>
            <a:endParaRPr lang="en-GB" sz="2800">
              <a:effectLst/>
              <a:ea typeface="Microsoft Sans Serif" panose="020B0604020202020204" pitchFamily="34" charset="0"/>
            </a:endParaRPr>
          </a:p>
          <a:p>
            <a:pPr algn="just"/>
            <a:r>
              <a:rPr lang="es-ES" sz="2800">
                <a:effectLst/>
                <a:ea typeface="Microsoft Sans Serif" panose="020B0604020202020204" pitchFamily="34" charset="0"/>
              </a:rPr>
              <a:t>Traditional fixed-term deposits guarantee 100% of the investment made, so look out for the penalty or early withdrawal fee.</a:t>
            </a:r>
          </a:p>
          <a:p>
            <a:pPr algn="just"/>
            <a:endParaRPr lang="en-GB" sz="2800">
              <a:effectLst/>
              <a:ea typeface="Microsoft Sans Serif" panose="020B0604020202020204" pitchFamily="34" charset="0"/>
            </a:endParaRPr>
          </a:p>
          <a:p>
            <a:r>
              <a:rPr lang="en-GB" sz="2800">
                <a:effectLst/>
                <a:ea typeface="Microsoft Sans Serif" panose="020B0604020202020204" pitchFamily="34" charset="0"/>
              </a:rPr>
              <a:t>In any case, the penalty or fee charged for early cancellation may not exceed the amount of interest earned on the deposit up to the date of cancellation.</a:t>
            </a:r>
            <a:endParaRPr lang="es-ES" sz="2800"/>
          </a:p>
          <a:p>
            <a:pPr>
              <a:defRPr/>
            </a:pPr>
            <a:endParaRPr lang="es-ES" sz="2800">
              <a:effectLst/>
              <a:latin typeface="Calibri" panose="020F0502020204030204" pitchFamily="34" charset="0"/>
              <a:ea typeface="Times New Roman" panose="02020603050405020304" pitchFamily="18"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cono&#10;&#10;Descripción generada automáticamente">
            <a:extLst>
              <a:ext uri="{FF2B5EF4-FFF2-40B4-BE49-F238E27FC236}">
                <a16:creationId xmlns:a16="http://schemas.microsoft.com/office/drawing/2014/main" id="{5E2B9C5C-4D86-DB74-1016-18C29BC65B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3265" y="3021498"/>
            <a:ext cx="4991100" cy="4991100"/>
          </a:xfrm>
          <a:prstGeom prst="rect">
            <a:avLst/>
          </a:prstGeom>
        </p:spPr>
      </p:pic>
    </p:spTree>
    <p:extLst>
      <p:ext uri="{BB962C8B-B14F-4D97-AF65-F5344CB8AC3E}">
        <p14:creationId xmlns:p14="http://schemas.microsoft.com/office/powerpoint/2010/main" val="329898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47" t="6201" r="4629" b="8257"/>
          <a:stretch/>
        </p:blipFill>
        <p:spPr>
          <a:xfrm>
            <a:off x="5674287" y="2804058"/>
            <a:ext cx="5938994" cy="3753884"/>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Summing up</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3C357393-DEA7-C6A2-387E-C00C2B8E46C7}"/>
              </a:ext>
            </a:extLst>
          </p:cNvPr>
          <p:cNvSpPr txBox="1"/>
          <p:nvPr/>
        </p:nvSpPr>
        <p:spPr>
          <a:xfrm>
            <a:off x="2214257" y="2705100"/>
            <a:ext cx="3460029"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Bank deposit</a:t>
            </a:r>
            <a:endParaRPr lang="ko-KR" altLang="en-US" sz="2800" b="1" dirty="0">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2214256" y="3146585"/>
            <a:ext cx="4643744"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effectLst/>
                <a:latin typeface="Calibri" panose="020F0502020204030204" pitchFamily="34" charset="0"/>
                <a:ea typeface="Microsoft Sans Serif" panose="020B0604020202020204" pitchFamily="34" charset="0"/>
              </a:rPr>
              <a:t>A bank deposit is like a small loan that the customer makes to the bank and for which he/she receives a profit.</a:t>
            </a:r>
            <a:endParaRPr lang="en-GB" altLang="ko-KR"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object 2">
            <a:extLst>
              <a:ext uri="{FF2B5EF4-FFF2-40B4-BE49-F238E27FC236}">
                <a16:creationId xmlns:a16="http://schemas.microsoft.com/office/drawing/2014/main" id="{018F48C9-FC4D-84C8-1331-4B2E7E9EE33D}"/>
              </a:ext>
            </a:extLst>
          </p:cNvPr>
          <p:cNvPicPr/>
          <p:nvPr/>
        </p:nvPicPr>
        <p:blipFill>
          <a:blip r:embed="rId3" cstate="print"/>
          <a:stretch>
            <a:fillRect/>
          </a:stretch>
        </p:blipFill>
        <p:spPr>
          <a:xfrm>
            <a:off x="1437968" y="2931140"/>
            <a:ext cx="638173" cy="1602760"/>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2214256" y="5621977"/>
            <a:ext cx="3321915"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Fees</a:t>
            </a:r>
            <a:endParaRPr lang="ko-KR" altLang="en-US" sz="2800" b="1" dirty="0">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2214256" y="6140571"/>
            <a:ext cx="3581400"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2800">
                <a:latin typeface="Calibri" panose="020F0502020204030204" pitchFamily="34" charset="0"/>
                <a:ea typeface="Microsoft Sans Serif" panose="020B0604020202020204" pitchFamily="34" charset="0"/>
                <a:cs typeface="Calibri" panose="020F0502020204030204" pitchFamily="34" charset="0"/>
              </a:rPr>
              <a:t>Maintenance, administration, overdraft, for transfer order, for ATM use.</a:t>
            </a:r>
            <a:endParaRPr lang="ko-KR" altLang="en-US" sz="2400" dirty="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3" cstate="print"/>
          <a:stretch>
            <a:fillRect/>
          </a:stretch>
        </p:blipFill>
        <p:spPr>
          <a:xfrm>
            <a:off x="1437968" y="5621977"/>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106398" y="2705100"/>
            <a:ext cx="4038600"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Types of bank deposits</a:t>
            </a:r>
            <a:endParaRPr lang="ko-KR" altLang="en-US" sz="28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3106398" y="3172897"/>
            <a:ext cx="4495801"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a:latin typeface="Calibri" panose="020F0502020204030204" pitchFamily="34" charset="0"/>
                <a:ea typeface="Microsoft Sans Serif" panose="020B0604020202020204" pitchFamily="34" charset="0"/>
                <a:cs typeface="Calibri" panose="020F0502020204030204" pitchFamily="34" charset="0"/>
              </a:rPr>
              <a:t>Demand deposits (checking accounts, savings accounts) and term deposits (FTDs, structured deposits).</a:t>
            </a:r>
            <a:endParaRPr lang="ko-KR" altLang="en-US" sz="2400" dirty="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3" cstate="print"/>
          <a:stretch>
            <a:fillRect/>
          </a:stretch>
        </p:blipFill>
        <p:spPr>
          <a:xfrm>
            <a:off x="12330111" y="2931140"/>
            <a:ext cx="638173" cy="1639637"/>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106400" y="5621977"/>
            <a:ext cx="3743632"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Fixed-term deposits</a:t>
            </a:r>
            <a:endParaRPr lang="ko-KR" altLang="en-US" sz="2800" b="1" dirty="0">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109711" y="6140571"/>
            <a:ext cx="4267201"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effectLst/>
                <a:latin typeface="Calibri" panose="020F0502020204030204" pitchFamily="34" charset="0"/>
                <a:ea typeface="Times New Roman" panose="02020603050405020304" pitchFamily="18" charset="0"/>
              </a:rPr>
              <a:t>When taking out a FTD, we have to consider term, profitability, liquidity and frequency of interest payments.</a:t>
            </a:r>
          </a:p>
        </p:txBody>
      </p:sp>
      <p:pic>
        <p:nvPicPr>
          <p:cNvPr id="15" name="object 2">
            <a:extLst>
              <a:ext uri="{FF2B5EF4-FFF2-40B4-BE49-F238E27FC236}">
                <a16:creationId xmlns:a16="http://schemas.microsoft.com/office/drawing/2014/main" id="{0DD2F338-E360-3DE7-6475-1B05002A8749}"/>
              </a:ext>
            </a:extLst>
          </p:cNvPr>
          <p:cNvPicPr/>
          <p:nvPr/>
        </p:nvPicPr>
        <p:blipFill>
          <a:blip r:embed="rId3" cstate="print"/>
          <a:stretch>
            <a:fillRect/>
          </a:stretch>
        </p:blipFill>
        <p:spPr>
          <a:xfrm>
            <a:off x="12330111" y="5621977"/>
            <a:ext cx="638173" cy="1486244"/>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a:solidFill>
                  <a:srgbClr val="FAC709"/>
                </a:solidFill>
                <a:latin typeface="Calibri" panose="020F0502020204030204" pitchFamily="34" charset="0"/>
                <a:ea typeface="Microsoft Sans Serif" panose="020B0604020202020204" pitchFamily="34" charset="0"/>
                <a:cs typeface="Calibri" panose="020F0502020204030204" pitchFamily="34" charset="0"/>
              </a:rPr>
              <a:t>Thank you!</a:t>
            </a:r>
            <a:endParaRPr kumimoji="0" lang="en-US" sz="8000" b="1" i="0" u="none" strike="noStrike" kern="1200" cap="none" spc="0" normalizeH="0" baseline="0" dirty="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a:latin typeface="Calibri" panose="020F0502020204030204" pitchFamily="34" charset="0"/>
                <a:ea typeface="Microsoft Sans Serif" panose="020B0604020202020204" pitchFamily="34" charset="0"/>
                <a:cs typeface="Calibri" panose="020F0502020204030204" pitchFamily="34" charset="0"/>
              </a:rPr>
              <a:t>Partner: University of Malaga</a:t>
            </a:r>
            <a:endParaRPr lang="en-US" sz="44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6833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a:latin typeface="Calibri" panose="020F0502020204030204" pitchFamily="34" charset="0"/>
                <a:ea typeface="Microsoft Sans Serif" panose="020B0604020202020204" pitchFamily="34" charset="0"/>
                <a:cs typeface="Calibri" panose="020F0502020204030204" pitchFamily="34" charset="0"/>
              </a:rPr>
              <a:t>Objectives &amp; Goals</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en-GB" sz="2800">
                <a:effectLst/>
                <a:latin typeface="Calibri" panose="020F0502020204030204" pitchFamily="34" charset="0"/>
                <a:ea typeface="Microsoft Sans Serif" panose="020B0604020202020204" pitchFamily="34" charset="0"/>
                <a:cs typeface="Calibri" panose="020F0502020204030204" pitchFamily="34" charset="0"/>
              </a:rPr>
              <a:t>At the end of this module you will be able to:</a:t>
            </a:r>
            <a:endParaRPr lang="en-GB" sz="2800" dirty="0">
              <a:effectLst/>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46" t="9824" r="3271" b="9271"/>
          <a:stretch/>
        </p:blipFill>
        <p:spPr>
          <a:xfrm>
            <a:off x="10668000" y="4639192"/>
            <a:ext cx="7353671" cy="4058318"/>
          </a:xfrm>
          <a:prstGeom prst="rect">
            <a:avLst/>
          </a:prstGeom>
        </p:spPr>
      </p:pic>
      <p:pic>
        <p:nvPicPr>
          <p:cNvPr id="4" name="object 2">
            <a:extLst>
              <a:ext uri="{FF2B5EF4-FFF2-40B4-BE49-F238E27FC236}">
                <a16:creationId xmlns:a16="http://schemas.microsoft.com/office/drawing/2014/main" id="{326F599C-0902-4E54-BAC7-ADAF9B4BDB92}"/>
              </a:ext>
            </a:extLst>
          </p:cNvPr>
          <p:cNvPicPr/>
          <p:nvPr/>
        </p:nvPicPr>
        <p:blipFill rotWithShape="1">
          <a:blip r:embed="rId3" cstate="print"/>
          <a:srcRect b="68891"/>
          <a:stretch/>
        </p:blipFill>
        <p:spPr>
          <a:xfrm>
            <a:off x="1803952" y="3408525"/>
            <a:ext cx="370416" cy="280000"/>
          </a:xfrm>
          <a:prstGeom prst="rect">
            <a:avLst/>
          </a:prstGeom>
        </p:spPr>
      </p:pic>
      <p:pic>
        <p:nvPicPr>
          <p:cNvPr id="5" name="object 2">
            <a:extLst>
              <a:ext uri="{FF2B5EF4-FFF2-40B4-BE49-F238E27FC236}">
                <a16:creationId xmlns:a16="http://schemas.microsoft.com/office/drawing/2014/main" id="{A503E805-FB64-49DE-8A03-1F50600ABF7A}"/>
              </a:ext>
            </a:extLst>
          </p:cNvPr>
          <p:cNvPicPr/>
          <p:nvPr/>
        </p:nvPicPr>
        <p:blipFill rotWithShape="1">
          <a:blip r:embed="rId3" cstate="print"/>
          <a:srcRect t="63119" r="-2857" b="2657"/>
          <a:stretch/>
        </p:blipFill>
        <p:spPr>
          <a:xfrm>
            <a:off x="1808152" y="6116691"/>
            <a:ext cx="381000" cy="326225"/>
          </a:xfrm>
          <a:prstGeom prst="rect">
            <a:avLst/>
          </a:prstGeom>
        </p:spPr>
      </p:pic>
      <p:grpSp>
        <p:nvGrpSpPr>
          <p:cNvPr id="7" name="Grupo 6">
            <a:extLst>
              <a:ext uri="{FF2B5EF4-FFF2-40B4-BE49-F238E27FC236}">
                <a16:creationId xmlns:a16="http://schemas.microsoft.com/office/drawing/2014/main" id="{6AD18D4C-B589-44B7-8EFF-3DEBF5C41E8D}"/>
              </a:ext>
            </a:extLst>
          </p:cNvPr>
          <p:cNvGrpSpPr/>
          <p:nvPr/>
        </p:nvGrpSpPr>
        <p:grpSpPr>
          <a:xfrm>
            <a:off x="1803952" y="4746969"/>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8" name="TextBox 8">
            <a:extLst>
              <a:ext uri="{FF2B5EF4-FFF2-40B4-BE49-F238E27FC236}">
                <a16:creationId xmlns:a16="http://schemas.microsoft.com/office/drawing/2014/main" id="{18538967-CA04-70D1-9C5C-75434C8C7BC3}"/>
              </a:ext>
            </a:extLst>
          </p:cNvPr>
          <p:cNvSpPr txBox="1"/>
          <p:nvPr/>
        </p:nvSpPr>
        <p:spPr>
          <a:xfrm>
            <a:off x="2687320" y="3264538"/>
            <a:ext cx="8077199"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Know the basic operation of a bank deposit and an account.</a:t>
            </a:r>
            <a:endParaRPr lang="ko-KR" altLang="en-US" sz="2800" b="1" dirty="0">
              <a:latin typeface="Calibri" panose="020F0502020204030204" pitchFamily="34" charset="0"/>
              <a:cs typeface="Calibri" panose="020F0502020204030204" pitchFamily="34" charset="0"/>
            </a:endParaRPr>
          </a:p>
        </p:txBody>
      </p:sp>
      <p:sp>
        <p:nvSpPr>
          <p:cNvPr id="16" name="TextBox 8">
            <a:extLst>
              <a:ext uri="{FF2B5EF4-FFF2-40B4-BE49-F238E27FC236}">
                <a16:creationId xmlns:a16="http://schemas.microsoft.com/office/drawing/2014/main" id="{C36C1177-DB5A-C233-5BDB-C26E2B34FEA0}"/>
              </a:ext>
            </a:extLst>
          </p:cNvPr>
          <p:cNvSpPr txBox="1"/>
          <p:nvPr/>
        </p:nvSpPr>
        <p:spPr>
          <a:xfrm>
            <a:off x="2667000" y="4631062"/>
            <a:ext cx="9448800"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Know how to differentiate which type of deposit or account is best suited to each person’s financial and personal situation.</a:t>
            </a:r>
            <a:endParaRPr lang="ko-KR" altLang="en-US" sz="2800" b="1" dirty="0">
              <a:latin typeface="Calibri" panose="020F0502020204030204" pitchFamily="34" charset="0"/>
              <a:cs typeface="Calibri" panose="020F0502020204030204" pitchFamily="34" charset="0"/>
            </a:endParaRPr>
          </a:p>
        </p:txBody>
      </p:sp>
      <p:sp>
        <p:nvSpPr>
          <p:cNvPr id="33" name="TextBox 8">
            <a:extLst>
              <a:ext uri="{FF2B5EF4-FFF2-40B4-BE49-F238E27FC236}">
                <a16:creationId xmlns:a16="http://schemas.microsoft.com/office/drawing/2014/main" id="{98E298AB-B041-3D3D-EFD7-49591702A1FE}"/>
              </a:ext>
            </a:extLst>
          </p:cNvPr>
          <p:cNvSpPr txBox="1"/>
          <p:nvPr/>
        </p:nvSpPr>
        <p:spPr>
          <a:xfrm>
            <a:off x="2674068" y="6018193"/>
            <a:ext cx="9060732"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Be able to interpret and compare different deposit or account offers in terms of yield, liquidity and term.</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32831" y="1145359"/>
            <a:ext cx="9462656"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Index</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5487" y="4230876"/>
            <a:ext cx="6749722" cy="4499814"/>
          </a:xfrm>
          <a:prstGeom prst="rect">
            <a:avLst/>
          </a:prstGeom>
        </p:spPr>
      </p:pic>
      <p:pic>
        <p:nvPicPr>
          <p:cNvPr id="3" name="object 2">
            <a:extLst>
              <a:ext uri="{FF2B5EF4-FFF2-40B4-BE49-F238E27FC236}">
                <a16:creationId xmlns:a16="http://schemas.microsoft.com/office/drawing/2014/main" id="{326F599C-0902-4E54-BAC7-ADAF9B4BDB92}"/>
              </a:ext>
            </a:extLst>
          </p:cNvPr>
          <p:cNvPicPr/>
          <p:nvPr/>
        </p:nvPicPr>
        <p:blipFill rotWithShape="1">
          <a:blip r:embed="rId3" cstate="print"/>
          <a:srcRect b="68891"/>
          <a:stretch/>
        </p:blipFill>
        <p:spPr>
          <a:xfrm>
            <a:off x="1425246" y="3091576"/>
            <a:ext cx="370416" cy="280000"/>
          </a:xfrm>
          <a:prstGeom prst="rect">
            <a:avLst/>
          </a:prstGeom>
        </p:spPr>
      </p:pic>
      <p:pic>
        <p:nvPicPr>
          <p:cNvPr id="4" name="object 2">
            <a:extLst>
              <a:ext uri="{FF2B5EF4-FFF2-40B4-BE49-F238E27FC236}">
                <a16:creationId xmlns:a16="http://schemas.microsoft.com/office/drawing/2014/main" id="{A503E805-FB64-49DE-8A03-1F50600ABF7A}"/>
              </a:ext>
            </a:extLst>
          </p:cNvPr>
          <p:cNvPicPr/>
          <p:nvPr/>
        </p:nvPicPr>
        <p:blipFill rotWithShape="1">
          <a:blip r:embed="rId3" cstate="print"/>
          <a:srcRect t="63119" r="-2857" b="2657"/>
          <a:stretch/>
        </p:blipFill>
        <p:spPr>
          <a:xfrm>
            <a:off x="1404497" y="5045875"/>
            <a:ext cx="381000" cy="326225"/>
          </a:xfrm>
          <a:prstGeom prst="rect">
            <a:avLst/>
          </a:prstGeom>
        </p:spPr>
      </p:pic>
      <p:grpSp>
        <p:nvGrpSpPr>
          <p:cNvPr id="5" name="Grupo 4">
            <a:extLst>
              <a:ext uri="{FF2B5EF4-FFF2-40B4-BE49-F238E27FC236}">
                <a16:creationId xmlns:a16="http://schemas.microsoft.com/office/drawing/2014/main" id="{6AD18D4C-B589-44B7-8EFF-3DEBF5C41E8D}"/>
              </a:ext>
            </a:extLst>
          </p:cNvPr>
          <p:cNvGrpSpPr/>
          <p:nvPr/>
        </p:nvGrpSpPr>
        <p:grpSpPr>
          <a:xfrm>
            <a:off x="1425246" y="4000500"/>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6" name="TextBox 8">
            <a:extLst>
              <a:ext uri="{FF2B5EF4-FFF2-40B4-BE49-F238E27FC236}">
                <a16:creationId xmlns:a16="http://schemas.microsoft.com/office/drawing/2014/main" id="{18538967-CA04-70D1-9C5C-75434C8C7BC3}"/>
              </a:ext>
            </a:extLst>
          </p:cNvPr>
          <p:cNvSpPr txBox="1"/>
          <p:nvPr/>
        </p:nvSpPr>
        <p:spPr>
          <a:xfrm>
            <a:off x="2286000" y="2879987"/>
            <a:ext cx="6553200" cy="646331"/>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600" b="1">
                <a:latin typeface="Calibri" panose="020F0502020204030204" pitchFamily="34" charset="0"/>
                <a:ea typeface="Microsoft Sans Serif" panose="020B0604020202020204" pitchFamily="34" charset="0"/>
                <a:cs typeface="Calibri" panose="020F0502020204030204" pitchFamily="34" charset="0"/>
              </a:rPr>
              <a:t>1.- What is a bank deposit?</a:t>
            </a:r>
            <a:endParaRPr lang="ko-KR" altLang="en-US" sz="3600" b="1" dirty="0">
              <a:latin typeface="Calibri" panose="020F0502020204030204" pitchFamily="34" charset="0"/>
              <a:cs typeface="Calibri" panose="020F0502020204030204" pitchFamily="34" charset="0"/>
            </a:endParaRPr>
          </a:p>
        </p:txBody>
      </p:sp>
      <p:sp>
        <p:nvSpPr>
          <p:cNvPr id="7" name="TextBox 8">
            <a:extLst>
              <a:ext uri="{FF2B5EF4-FFF2-40B4-BE49-F238E27FC236}">
                <a16:creationId xmlns:a16="http://schemas.microsoft.com/office/drawing/2014/main" id="{C36C1177-DB5A-C233-5BDB-C26E2B34FEA0}"/>
              </a:ext>
            </a:extLst>
          </p:cNvPr>
          <p:cNvSpPr txBox="1"/>
          <p:nvPr/>
        </p:nvSpPr>
        <p:spPr>
          <a:xfrm>
            <a:off x="2286000" y="3853973"/>
            <a:ext cx="8077200" cy="646331"/>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600" b="1">
                <a:latin typeface="Calibri" panose="020F0502020204030204" pitchFamily="34" charset="0"/>
                <a:ea typeface="Microsoft Sans Serif" panose="020B0604020202020204" pitchFamily="34" charset="0"/>
                <a:cs typeface="Calibri" panose="020F0502020204030204" pitchFamily="34" charset="0"/>
              </a:rPr>
              <a:t>2.- Types of bank deposits.</a:t>
            </a:r>
            <a:endParaRPr lang="ko-KR" altLang="en-US" sz="3600" b="1" dirty="0">
              <a:latin typeface="Calibri" panose="020F0502020204030204" pitchFamily="34" charset="0"/>
              <a:cs typeface="Calibri" panose="020F0502020204030204" pitchFamily="34" charset="0"/>
            </a:endParaRPr>
          </a:p>
        </p:txBody>
      </p:sp>
      <p:sp>
        <p:nvSpPr>
          <p:cNvPr id="8" name="TextBox 8">
            <a:extLst>
              <a:ext uri="{FF2B5EF4-FFF2-40B4-BE49-F238E27FC236}">
                <a16:creationId xmlns:a16="http://schemas.microsoft.com/office/drawing/2014/main" id="{726ABA70-2A00-5E18-8F67-4291A0157C19}"/>
              </a:ext>
            </a:extLst>
          </p:cNvPr>
          <p:cNvSpPr txBox="1"/>
          <p:nvPr/>
        </p:nvSpPr>
        <p:spPr>
          <a:xfrm>
            <a:off x="2279374" y="4850925"/>
            <a:ext cx="9607826" cy="1200329"/>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600" b="1">
                <a:latin typeface="Calibri" panose="020F0502020204030204" pitchFamily="34" charset="0"/>
                <a:ea typeface="Microsoft Sans Serif" panose="020B0604020202020204" pitchFamily="34" charset="0"/>
                <a:cs typeface="Calibri" panose="020F0502020204030204" pitchFamily="34" charset="0"/>
              </a:rPr>
              <a:t>3.- What fees are charged for the provision of services?</a:t>
            </a:r>
            <a:endParaRPr lang="ko-KR" altLang="en-US" sz="3600" b="1" dirty="0">
              <a:latin typeface="Calibri" panose="020F0502020204030204" pitchFamily="34" charset="0"/>
              <a:cs typeface="Calibri" panose="020F0502020204030204" pitchFamily="34" charset="0"/>
            </a:endParaRPr>
          </a:p>
        </p:txBody>
      </p:sp>
      <p:pic>
        <p:nvPicPr>
          <p:cNvPr id="9" name="object 2">
            <a:extLst>
              <a:ext uri="{FF2B5EF4-FFF2-40B4-BE49-F238E27FC236}">
                <a16:creationId xmlns:a16="http://schemas.microsoft.com/office/drawing/2014/main" id="{1198203E-F30C-C231-7F97-00A10E77FEFB}"/>
              </a:ext>
            </a:extLst>
          </p:cNvPr>
          <p:cNvPicPr/>
          <p:nvPr/>
        </p:nvPicPr>
        <p:blipFill rotWithShape="1">
          <a:blip r:embed="rId3" cstate="print"/>
          <a:srcRect b="68891"/>
          <a:stretch/>
        </p:blipFill>
        <p:spPr>
          <a:xfrm>
            <a:off x="1434747" y="6539323"/>
            <a:ext cx="370416" cy="280000"/>
          </a:xfrm>
          <a:prstGeom prst="rect">
            <a:avLst/>
          </a:prstGeom>
        </p:spPr>
      </p:pic>
      <p:sp>
        <p:nvSpPr>
          <p:cNvPr id="12" name="TextBox 8">
            <a:extLst>
              <a:ext uri="{FF2B5EF4-FFF2-40B4-BE49-F238E27FC236}">
                <a16:creationId xmlns:a16="http://schemas.microsoft.com/office/drawing/2014/main" id="{70E3023D-73C2-41CE-30BA-F721A1527644}"/>
              </a:ext>
            </a:extLst>
          </p:cNvPr>
          <p:cNvSpPr txBox="1"/>
          <p:nvPr/>
        </p:nvSpPr>
        <p:spPr>
          <a:xfrm>
            <a:off x="2286000" y="6362700"/>
            <a:ext cx="9462656" cy="1200329"/>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600" b="1">
                <a:latin typeface="Calibri" panose="020F0502020204030204" pitchFamily="34" charset="0"/>
                <a:ea typeface="Microsoft Sans Serif" panose="020B0604020202020204" pitchFamily="34" charset="0"/>
                <a:cs typeface="Calibri" panose="020F0502020204030204" pitchFamily="34" charset="0"/>
              </a:rPr>
              <a:t>4.- What to consider before taking out a fixed-term deposit.</a:t>
            </a:r>
            <a:endParaRPr lang="ko-KR" alt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1628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a bank deposit?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8610600" cy="5262979"/>
          </a:xfrm>
          <a:prstGeom prst="rect">
            <a:avLst/>
          </a:prstGeom>
          <a:noFill/>
        </p:spPr>
        <p:txBody>
          <a:bodyPr wrap="square" rtlCol="0">
            <a:spAutoFit/>
          </a:bodyPr>
          <a:lstStyle/>
          <a:p>
            <a:pPr algn="just" fontAlgn="base"/>
            <a:r>
              <a:rPr lang="en-GB" sz="2800">
                <a:effectLst/>
                <a:latin typeface="Calibri" panose="020F0502020204030204" pitchFamily="34" charset="0"/>
                <a:ea typeface="Microsoft Sans Serif" panose="020B0604020202020204" pitchFamily="34" charset="0"/>
              </a:rPr>
              <a:t>The way a deposit works is very simple. When someone, whether a person or a company, has an amount of money that they do not need at the moment and gives it to a bank for an agreed period of time and under agreed conditions to obtain interests in exchange. It could be said that a bank deposit is like a small loan that the customer makes to the bank and for which he/she receives a profit.</a:t>
            </a:r>
          </a:p>
          <a:p>
            <a:pPr algn="just" fontAlgn="base"/>
            <a:endParaRPr lang="en-GB" sz="2800">
              <a:effectLst/>
              <a:latin typeface="Microsoft Sans Serif" panose="020B0604020202020204" pitchFamily="34" charset="0"/>
              <a:ea typeface="Microsoft Sans Serif" panose="020B0604020202020204" pitchFamily="34" charset="0"/>
            </a:endParaRPr>
          </a:p>
          <a:p>
            <a:pPr fontAlgn="base"/>
            <a:r>
              <a:rPr lang="en-GB" sz="2800">
                <a:effectLst/>
                <a:latin typeface="Calibri" panose="020F0502020204030204" pitchFamily="34" charset="0"/>
                <a:ea typeface="Microsoft Sans Serif" panose="020B0604020202020204" pitchFamily="34" charset="0"/>
              </a:rPr>
              <a:t>In the European Union, the first €100,000 you have invested in a deposit or current account is protected by the </a:t>
            </a:r>
            <a:r>
              <a:rPr lang="en-GB" sz="2800" b="1">
                <a:effectLst/>
                <a:latin typeface="Calibri" panose="020F0502020204030204" pitchFamily="34" charset="0"/>
                <a:ea typeface="Microsoft Sans Serif" panose="020B0604020202020204" pitchFamily="34" charset="0"/>
              </a:rPr>
              <a:t>Deposit Guarantee Fund </a:t>
            </a:r>
            <a:r>
              <a:rPr lang="en-GB" sz="2800">
                <a:effectLst/>
                <a:latin typeface="Calibri" panose="020F0502020204030204" pitchFamily="34" charset="0"/>
                <a:ea typeface="Microsoft Sans Serif" panose="020B0604020202020204" pitchFamily="34" charset="0"/>
              </a:rPr>
              <a:t>(DGF), so if the bank crashes that €100,000 has to be returned.</a:t>
            </a:r>
            <a:endParaRPr lang="en-GB" sz="2800">
              <a:effectLst/>
              <a:latin typeface="Microsoft Sans Serif" panose="020B0604020202020204" pitchFamily="34" charset="0"/>
              <a:ea typeface="Microsoft Sans Serif" panose="020B0604020202020204" pitchFamily="34" charset="0"/>
            </a:endParaRPr>
          </a:p>
        </p:txBody>
      </p:sp>
      <p:pic>
        <p:nvPicPr>
          <p:cNvPr id="8" name="Imagen 7" descr="Diagrama&#10;&#10;Descripción generada automáticamente">
            <a:extLst>
              <a:ext uri="{FF2B5EF4-FFF2-40B4-BE49-F238E27FC236}">
                <a16:creationId xmlns:a16="http://schemas.microsoft.com/office/drawing/2014/main" id="{80C9EE4C-6EC8-DDCC-C504-976BA163EB83}"/>
              </a:ext>
            </a:extLst>
          </p:cNvPr>
          <p:cNvPicPr>
            <a:picLocks noChangeAspect="1"/>
          </p:cNvPicPr>
          <p:nvPr/>
        </p:nvPicPr>
        <p:blipFill rotWithShape="1">
          <a:blip r:embed="rId2">
            <a:extLst>
              <a:ext uri="{28A0092B-C50C-407E-A947-70E740481C1C}">
                <a14:useLocalDpi xmlns:a14="http://schemas.microsoft.com/office/drawing/2010/main" val="0"/>
              </a:ext>
            </a:extLst>
          </a:blip>
          <a:srcRect l="13668" r="13785"/>
          <a:stretch/>
        </p:blipFill>
        <p:spPr>
          <a:xfrm>
            <a:off x="11201400" y="2927902"/>
            <a:ext cx="5715000" cy="4431196"/>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Types of bank deposits.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7620000" cy="5693866"/>
          </a:xfrm>
          <a:prstGeom prst="rect">
            <a:avLst/>
          </a:prstGeom>
          <a:noFill/>
        </p:spPr>
        <p:txBody>
          <a:bodyPr wrap="square" rtlCol="0">
            <a:spAutoFit/>
          </a:bodyPr>
          <a:lstStyle/>
          <a:p>
            <a:pPr algn="just" fontAlgn="base"/>
            <a:r>
              <a:rPr lang="en-GB" sz="2800">
                <a:effectLst/>
                <a:ea typeface="Microsoft Sans Serif" panose="020B0604020202020204" pitchFamily="34" charset="0"/>
              </a:rPr>
              <a:t>In banks you can find different types of deposits where you can put your money. </a:t>
            </a:r>
            <a:r>
              <a:rPr lang="es-ES" sz="2800">
                <a:effectLst/>
                <a:ea typeface="Microsoft Sans Serif" panose="020B0604020202020204" pitchFamily="34" charset="0"/>
              </a:rPr>
              <a:t>The deposits available are as follows:</a:t>
            </a:r>
            <a:endParaRPr lang="en-GB" sz="2800">
              <a:effectLst/>
              <a:ea typeface="Microsoft Sans Serif" panose="020B0604020202020204" pitchFamily="34" charset="0"/>
            </a:endParaRPr>
          </a:p>
          <a:p>
            <a:pPr>
              <a:defRPr/>
            </a:pPr>
            <a:endParaRPr lang="es-ES" sz="2800">
              <a:ea typeface="Times New Roman" panose="02020603050405020304" pitchFamily="18" charset="0"/>
            </a:endParaRPr>
          </a:p>
          <a:p>
            <a:pPr algn="just" fontAlgn="base"/>
            <a:r>
              <a:rPr lang="en-GB" sz="2800" b="1" u="sng">
                <a:effectLst/>
                <a:ea typeface="Microsoft Sans Serif" panose="020B0604020202020204" pitchFamily="34" charset="0"/>
              </a:rPr>
              <a:t>Demand deposits:</a:t>
            </a:r>
            <a:r>
              <a:rPr lang="en-GB" sz="2800">
                <a:effectLst/>
                <a:ea typeface="Microsoft Sans Serif" panose="020B0604020202020204" pitchFamily="34" charset="0"/>
              </a:rPr>
              <a:t> The most outstanding feature of this type of deposit is that they guarantee full liquidity of the deposited funds. In other words, the holder can withdraw the money at any time on request, either at a branch, at an ATM, through remote banking or by making a transfer. On the other hand, their profitability is usually very low or non-existent (sometimes even negative, given the cost of fees/commissions).</a:t>
            </a:r>
          </a:p>
        </p:txBody>
      </p:sp>
      <p:pic>
        <p:nvPicPr>
          <p:cNvPr id="6" name="Imagen 5" descr="Imagen que contiene Gráfico&#10;&#10;Descripción generada automáticamente">
            <a:extLst>
              <a:ext uri="{FF2B5EF4-FFF2-40B4-BE49-F238E27FC236}">
                <a16:creationId xmlns:a16="http://schemas.microsoft.com/office/drawing/2014/main" id="{95EE6C67-065E-607B-5600-31FCCDB945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4600" y="2885405"/>
            <a:ext cx="6881812" cy="4516189"/>
          </a:xfrm>
          <a:prstGeom prst="rect">
            <a:avLst/>
          </a:prstGeom>
        </p:spPr>
      </p:pic>
    </p:spTree>
    <p:extLst>
      <p:ext uri="{BB962C8B-B14F-4D97-AF65-F5344CB8AC3E}">
        <p14:creationId xmlns:p14="http://schemas.microsoft.com/office/powerpoint/2010/main" val="308342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Types of bank deposits.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1125200" cy="6124754"/>
          </a:xfrm>
          <a:prstGeom prst="rect">
            <a:avLst/>
          </a:prstGeom>
          <a:noFill/>
        </p:spPr>
        <p:txBody>
          <a:bodyPr wrap="square" rtlCol="0">
            <a:spAutoFit/>
          </a:bodyPr>
          <a:lstStyle/>
          <a:p>
            <a:pPr algn="just" fontAlgn="base"/>
            <a:r>
              <a:rPr lang="en-GB" sz="2800">
                <a:effectLst/>
                <a:ea typeface="Microsoft Sans Serif" panose="020B0604020202020204" pitchFamily="34" charset="0"/>
              </a:rPr>
              <a:t>There are two types of demand deposits:</a:t>
            </a:r>
          </a:p>
          <a:p>
            <a:pPr algn="just" fontAlgn="base"/>
            <a:endParaRPr lang="en-GB" sz="2800">
              <a:effectLst/>
              <a:ea typeface="Microsoft Sans Serif" panose="020B0604020202020204" pitchFamily="34" charset="0"/>
            </a:endParaRPr>
          </a:p>
          <a:p>
            <a:pPr marL="514350" indent="-514350" algn="just" fontAlgn="base">
              <a:buFont typeface="+mj-lt"/>
              <a:buAutoNum type="alphaLcParenR"/>
            </a:pPr>
            <a:r>
              <a:rPr lang="en-GB" sz="2800" u="sng">
                <a:effectLst/>
                <a:ea typeface="Microsoft Sans Serif" panose="020B0604020202020204" pitchFamily="34" charset="0"/>
              </a:rPr>
              <a:t>Checking accounts:</a:t>
            </a:r>
            <a:r>
              <a:rPr lang="en-GB" sz="2800">
                <a:effectLst/>
                <a:ea typeface="Microsoft Sans Serif" panose="020B0604020202020204" pitchFamily="34" charset="0"/>
              </a:rPr>
              <a:t> When contracting this account, the bank undertakes to provide a cash service, which consists of receiving income (paychecks, pensions, etc.) and making payments (bills, loan instalments, etc.) ordered by the account holder.</a:t>
            </a:r>
          </a:p>
          <a:p>
            <a:pPr algn="just" fontAlgn="base"/>
            <a:r>
              <a:rPr lang="en-GB" sz="2800">
                <a:effectLst/>
                <a:ea typeface="Microsoft Sans Serif" panose="020B0604020202020204" pitchFamily="34" charset="0"/>
              </a:rPr>
              <a:t> </a:t>
            </a:r>
          </a:p>
          <a:p>
            <a:pPr marL="514350" indent="-514350" algn="just" fontAlgn="base">
              <a:buFont typeface="+mj-lt"/>
              <a:buAutoNum type="alphaLcParenR" startAt="2"/>
            </a:pPr>
            <a:r>
              <a:rPr lang="en-GB" sz="2800" u="sng">
                <a:effectLst/>
                <a:ea typeface="Microsoft Sans Serif" panose="020B0604020202020204" pitchFamily="34" charset="0"/>
              </a:rPr>
              <a:t>Savings accounts:</a:t>
            </a:r>
            <a:r>
              <a:rPr lang="en-GB" sz="2800">
                <a:effectLst/>
                <a:ea typeface="Microsoft Sans Serif" panose="020B0604020202020204" pitchFamily="34" charset="0"/>
              </a:rPr>
              <a:t> These are practically identical to checking accounts. The only difference between the two is their "physical medium". </a:t>
            </a:r>
            <a:r>
              <a:rPr lang="es-ES" sz="2800">
                <a:effectLst/>
                <a:ea typeface="Microsoft Sans Serif" panose="020B0604020202020204" pitchFamily="34" charset="0"/>
              </a:rPr>
              <a:t>In savings accounts, the medium is the passbook.</a:t>
            </a:r>
          </a:p>
          <a:p>
            <a:pPr algn="just" fontAlgn="base"/>
            <a:endParaRPr lang="en-GB" sz="2800">
              <a:effectLst/>
              <a:ea typeface="Microsoft Sans Serif" panose="020B0604020202020204" pitchFamily="34" charset="0"/>
            </a:endParaRPr>
          </a:p>
          <a:p>
            <a:pPr algn="just" fontAlgn="base"/>
            <a:r>
              <a:rPr lang="en-GB" sz="2800">
                <a:effectLst/>
                <a:ea typeface="Microsoft Sans Serif" panose="020B0604020202020204" pitchFamily="34" charset="0"/>
              </a:rPr>
              <a:t>The purpose of these accounts is to be used as an operating account, ideal for the payment and receipt of bills for personal household finances. </a:t>
            </a:r>
          </a:p>
          <a:p>
            <a:pPr marL="514350" indent="-514350" algn="just" fontAlgn="base">
              <a:buFont typeface="+mj-lt"/>
              <a:buAutoNum type="alphaLcParenR" startAt="2"/>
            </a:pPr>
            <a:endParaRPr lang="en-GB" sz="2800">
              <a:effectLst/>
              <a:ea typeface="Microsoft Sans Serif" panose="020B0604020202020204" pitchFamily="34" charset="0"/>
            </a:endParaRPr>
          </a:p>
        </p:txBody>
      </p:sp>
      <p:pic>
        <p:nvPicPr>
          <p:cNvPr id="3" name="Imagen 2" descr="Imagen que contiene Icono&#10;&#10;Descripción generada automáticamente">
            <a:extLst>
              <a:ext uri="{FF2B5EF4-FFF2-40B4-BE49-F238E27FC236}">
                <a16:creationId xmlns:a16="http://schemas.microsoft.com/office/drawing/2014/main" id="{2982625B-353F-85B4-6BEF-743EE73F0F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7800" y="2562880"/>
            <a:ext cx="4572000" cy="6402801"/>
          </a:xfrm>
          <a:prstGeom prst="rect">
            <a:avLst/>
          </a:prstGeom>
        </p:spPr>
      </p:pic>
    </p:spTree>
    <p:extLst>
      <p:ext uri="{BB962C8B-B14F-4D97-AF65-F5344CB8AC3E}">
        <p14:creationId xmlns:p14="http://schemas.microsoft.com/office/powerpoint/2010/main" val="2534201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Types of bank deposits.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7620000" cy="4832092"/>
          </a:xfrm>
          <a:prstGeom prst="rect">
            <a:avLst/>
          </a:prstGeom>
          <a:noFill/>
        </p:spPr>
        <p:txBody>
          <a:bodyPr wrap="square" rtlCol="0">
            <a:spAutoFit/>
          </a:bodyPr>
          <a:lstStyle/>
          <a:p>
            <a:pPr lvl="0" algn="just" fontAlgn="ctr">
              <a:buSzPts val="1000"/>
              <a:tabLst>
                <a:tab pos="457200" algn="l"/>
              </a:tabLst>
            </a:pPr>
            <a:r>
              <a:rPr lang="en-GB" sz="2800" b="1" u="sng">
                <a:effectLst/>
                <a:ea typeface="Microsoft Sans Serif" panose="020B0604020202020204" pitchFamily="34" charset="0"/>
              </a:rPr>
              <a:t>Term deposits</a:t>
            </a:r>
            <a:r>
              <a:rPr lang="en-GB" sz="2800">
                <a:effectLst/>
                <a:ea typeface="Microsoft Sans Serif" panose="020B0604020202020204" pitchFamily="34" charset="0"/>
              </a:rPr>
              <a:t>: This is a banking product in which we give our money to the bank for a certain period of time and at the end of this period we receive the amount given plus the agreed interest. </a:t>
            </a:r>
          </a:p>
          <a:p>
            <a:pPr lvl="0" algn="just" fontAlgn="ctr">
              <a:buSzPts val="1000"/>
              <a:tabLst>
                <a:tab pos="457200" algn="l"/>
              </a:tabLst>
            </a:pPr>
            <a:endParaRPr lang="en-GB" sz="2800">
              <a:effectLst/>
              <a:ea typeface="Microsoft Sans Serif" panose="020B0604020202020204" pitchFamily="34" charset="0"/>
            </a:endParaRPr>
          </a:p>
          <a:p>
            <a:pPr lvl="0" algn="just" fontAlgn="ctr">
              <a:buSzPts val="1000"/>
              <a:tabLst>
                <a:tab pos="457200" algn="l"/>
              </a:tabLst>
            </a:pPr>
            <a:r>
              <a:rPr lang="en-GB" sz="2800">
                <a:effectLst/>
                <a:ea typeface="Microsoft Sans Serif" panose="020B0604020202020204" pitchFamily="34" charset="0"/>
              </a:rPr>
              <a:t>This type of deposit generally offers a higher return than a demand account, in exchange for sacrificing the availability of your money during the contracted term. If you withdraw the money before the contracted time, most banks charge a penalty or commission (stated in the contract).</a:t>
            </a:r>
          </a:p>
        </p:txBody>
      </p:sp>
      <p:pic>
        <p:nvPicPr>
          <p:cNvPr id="5" name="Imagen 4" descr="Imagen que contiene lego, juguete&#10;&#10;Descripción generada automáticamente">
            <a:extLst>
              <a:ext uri="{FF2B5EF4-FFF2-40B4-BE49-F238E27FC236}">
                <a16:creationId xmlns:a16="http://schemas.microsoft.com/office/drawing/2014/main" id="{5F29E72E-2879-1516-83AE-D1361D682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2866787"/>
            <a:ext cx="7086600" cy="4224278"/>
          </a:xfrm>
          <a:prstGeom prst="rect">
            <a:avLst/>
          </a:prstGeom>
        </p:spPr>
      </p:pic>
    </p:spTree>
    <p:extLst>
      <p:ext uri="{BB962C8B-B14F-4D97-AF65-F5344CB8AC3E}">
        <p14:creationId xmlns:p14="http://schemas.microsoft.com/office/powerpoint/2010/main" val="173632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2</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Types of bank deposits.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4859000" cy="5262979"/>
          </a:xfrm>
          <a:prstGeom prst="rect">
            <a:avLst/>
          </a:prstGeom>
          <a:noFill/>
        </p:spPr>
        <p:txBody>
          <a:bodyPr wrap="square" rtlCol="0">
            <a:spAutoFit/>
          </a:bodyPr>
          <a:lstStyle/>
          <a:p>
            <a:pPr lvl="0" algn="just" fontAlgn="ctr">
              <a:buSzPts val="1000"/>
              <a:tabLst>
                <a:tab pos="457200" algn="l"/>
              </a:tabLst>
            </a:pPr>
            <a:r>
              <a:rPr lang="en-GB" sz="2800">
                <a:effectLst/>
                <a:ea typeface="Microsoft Sans Serif" panose="020B0604020202020204" pitchFamily="34" charset="0"/>
              </a:rPr>
              <a:t>Term deposits can take two forms:</a:t>
            </a:r>
          </a:p>
          <a:p>
            <a:pPr lvl="0" algn="just" fontAlgn="ctr">
              <a:buSzPts val="1000"/>
              <a:tabLst>
                <a:tab pos="457200" algn="l"/>
              </a:tabLst>
            </a:pPr>
            <a:endParaRPr lang="en-GB" sz="2800" u="sng">
              <a:ea typeface="Microsoft Sans Serif" panose="020B0604020202020204" pitchFamily="34" charset="0"/>
            </a:endParaRPr>
          </a:p>
          <a:p>
            <a:pPr marL="514350" lvl="0" indent="-514350" algn="just" fontAlgn="ctr">
              <a:buSzPct val="100000"/>
              <a:buFont typeface="+mj-lt"/>
              <a:buAutoNum type="alphaLcParenR"/>
              <a:tabLst>
                <a:tab pos="457200" algn="l"/>
              </a:tabLst>
            </a:pPr>
            <a:r>
              <a:rPr lang="en-GB" sz="2800" u="sng">
                <a:effectLst/>
                <a:ea typeface="Microsoft Sans Serif" panose="020B0604020202020204" pitchFamily="34" charset="0"/>
              </a:rPr>
              <a:t>Fixed-Term Deposits (</a:t>
            </a:r>
            <a:r>
              <a:rPr lang="en-GB" sz="2800" b="1" u="sng">
                <a:effectLst/>
                <a:ea typeface="Microsoft Sans Serif" panose="020B0604020202020204" pitchFamily="34" charset="0"/>
              </a:rPr>
              <a:t>FTD</a:t>
            </a:r>
            <a:r>
              <a:rPr lang="en-GB" sz="2800" u="sng">
                <a:effectLst/>
                <a:ea typeface="Microsoft Sans Serif" panose="020B0604020202020204" pitchFamily="34" charset="0"/>
              </a:rPr>
              <a:t>):</a:t>
            </a:r>
            <a:r>
              <a:rPr lang="en-GB" sz="2800">
                <a:effectLst/>
                <a:ea typeface="Microsoft Sans Serif" panose="020B0604020202020204" pitchFamily="34" charset="0"/>
              </a:rPr>
              <a:t> are characterised by the fact that the financial institution undertakes to pay the customer a certain interest rate on the agreed date or at the agreed frequency, while the customer is obliged, in principle, not to withdraw the funds until the agreed maturity date (the terms and the yield or interest rate are fixed in advance). It is common for contracts to include the tacit renewal of the deposit.</a:t>
            </a:r>
          </a:p>
          <a:p>
            <a:pPr lvl="0" algn="just" fontAlgn="ctr">
              <a:buSzPts val="1000"/>
              <a:tabLst>
                <a:tab pos="457200" algn="l"/>
              </a:tabLst>
            </a:pPr>
            <a:endParaRPr lang="en-GB" sz="2800">
              <a:effectLst/>
              <a:ea typeface="Microsoft Sans Serif" panose="020B0604020202020204" pitchFamily="34" charset="0"/>
            </a:endParaRPr>
          </a:p>
          <a:p>
            <a:pPr marL="514350" lvl="0" indent="-514350" algn="just" fontAlgn="ctr">
              <a:buSzPct val="100000"/>
              <a:buFont typeface="+mj-lt"/>
              <a:buAutoNum type="alphaLcParenR" startAt="2"/>
              <a:tabLst>
                <a:tab pos="457200" algn="l"/>
              </a:tabLst>
            </a:pPr>
            <a:r>
              <a:rPr lang="en-GB" sz="2800" u="sng">
                <a:effectLst/>
                <a:ea typeface="Microsoft Sans Serif" panose="020B0604020202020204" pitchFamily="34" charset="0"/>
              </a:rPr>
              <a:t>Structured deposits</a:t>
            </a:r>
            <a:r>
              <a:rPr lang="en-GB" sz="2800">
                <a:effectLst/>
                <a:ea typeface="Microsoft Sans Serif" panose="020B0604020202020204" pitchFamily="34" charset="0"/>
              </a:rPr>
              <a:t>: are deposits with a specified term, where the return is linked to the performance of one or more stock market indicators, to the price of a group of shares, or to the price of any other asset. In this type of deposit, a minimum return or, in the worst case, the amount of the invested capital is usually guaranteed.</a:t>
            </a:r>
          </a:p>
        </p:txBody>
      </p:sp>
    </p:spTree>
    <p:extLst>
      <p:ext uri="{BB962C8B-B14F-4D97-AF65-F5344CB8AC3E}">
        <p14:creationId xmlns:p14="http://schemas.microsoft.com/office/powerpoint/2010/main" val="150219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fees are charged for the provision of services?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38300" y="3162300"/>
            <a:ext cx="9486900" cy="6124754"/>
          </a:xfrm>
          <a:prstGeom prst="rect">
            <a:avLst/>
          </a:prstGeom>
          <a:noFill/>
        </p:spPr>
        <p:txBody>
          <a:bodyPr wrap="square" rtlCol="0">
            <a:spAutoFit/>
          </a:bodyPr>
          <a:lstStyle/>
          <a:p>
            <a:pPr algn="just" fontAlgn="ctr"/>
            <a:r>
              <a:rPr lang="en-GB" sz="2800">
                <a:effectLst/>
                <a:ea typeface="Microsoft Sans Serif" panose="020B0604020202020204" pitchFamily="34" charset="0"/>
              </a:rPr>
              <a:t>Fees (or commissions) are the amounts payable to banks for the services they provide. The most common ones, in relation to accounts and deposits, are as follows:</a:t>
            </a:r>
          </a:p>
          <a:p>
            <a:pPr algn="just" fontAlgn="ctr"/>
            <a:endParaRPr lang="en-GB" sz="2800">
              <a:effectLst/>
              <a:ea typeface="Microsoft Sans Serif" panose="020B0604020202020204" pitchFamily="34" charset="0"/>
            </a:endParaRPr>
          </a:p>
          <a:p>
            <a:pPr marL="342900" lvl="0" indent="-342900" algn="just" fontAlgn="ctr">
              <a:buFont typeface="Calibri" panose="020F0502020204030204" pitchFamily="34" charset="0"/>
              <a:buChar char="-"/>
            </a:pPr>
            <a:r>
              <a:rPr lang="en-GB" sz="2800" b="1">
                <a:effectLst/>
                <a:ea typeface="Microsoft Sans Serif" panose="020B0604020202020204" pitchFamily="34" charset="0"/>
              </a:rPr>
              <a:t>Maintenance fee</a:t>
            </a:r>
            <a:r>
              <a:rPr lang="en-GB" sz="2800">
                <a:effectLst/>
                <a:ea typeface="Microsoft Sans Serif" panose="020B0604020202020204" pitchFamily="34" charset="0"/>
              </a:rPr>
              <a:t>: banks charge a maintenance fee for maintaining the account. It usually includes basic operations such as, for example, cash deposits and withdrawals, the right to order debits and credits to the account as well as the delivery of cheque books or passbooks and the safekeeping of money. </a:t>
            </a:r>
          </a:p>
          <a:p>
            <a:pPr marL="342900" lvl="0" indent="-342900" algn="just" fontAlgn="ctr">
              <a:buFont typeface="Calibri" panose="020F0502020204030204" pitchFamily="34" charset="0"/>
              <a:buChar char="-"/>
            </a:pPr>
            <a:r>
              <a:rPr lang="en-GB" sz="2800" b="1">
                <a:effectLst/>
                <a:ea typeface="Microsoft Sans Serif" panose="020B0604020202020204" pitchFamily="34" charset="0"/>
              </a:rPr>
              <a:t>Administration fee</a:t>
            </a:r>
            <a:r>
              <a:rPr lang="en-GB" sz="2800">
                <a:effectLst/>
                <a:ea typeface="Microsoft Sans Serif" panose="020B0604020202020204" pitchFamily="34" charset="0"/>
              </a:rPr>
              <a:t>: this is a fee charged for carrying out a series of transactions or entries.</a:t>
            </a:r>
          </a:p>
          <a:p>
            <a:pPr>
              <a:defRPr/>
            </a:pPr>
            <a:endParaRPr lang="es-ES" sz="2800">
              <a:latin typeface="Calibri" panose="020F0502020204030204" pitchFamily="34" charset="0"/>
            </a:endParaRPr>
          </a:p>
          <a:p>
            <a:pPr>
              <a:defRPr/>
            </a:pPr>
            <a:endParaRPr lang="es-ES" sz="2800">
              <a:latin typeface="Calibri" panose="020F0502020204030204" pitchFamily="34" charset="0"/>
              <a:ea typeface="Times New Roman" panose="02020603050405020304" pitchFamily="18" charset="0"/>
            </a:endParaRPr>
          </a:p>
        </p:txBody>
      </p:sp>
      <p:pic>
        <p:nvPicPr>
          <p:cNvPr id="5" name="Imagen 4" descr="Icono&#10;&#10;Descripción generada automáticamente">
            <a:extLst>
              <a:ext uri="{FF2B5EF4-FFF2-40B4-BE49-F238E27FC236}">
                <a16:creationId xmlns:a16="http://schemas.microsoft.com/office/drawing/2014/main" id="{2178A5F7-5AEE-764F-7595-C37E097CC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3400" y="3390900"/>
            <a:ext cx="5105400" cy="4299704"/>
          </a:xfrm>
          <a:prstGeom prst="rect">
            <a:avLst/>
          </a:prstGeom>
        </p:spPr>
      </p:pic>
    </p:spTree>
    <p:extLst>
      <p:ext uri="{BB962C8B-B14F-4D97-AF65-F5344CB8AC3E}">
        <p14:creationId xmlns:p14="http://schemas.microsoft.com/office/powerpoint/2010/main" val="934294462"/>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1520</Words>
  <Application>Microsoft Office PowerPoint</Application>
  <PresentationFormat>Personalizado</PresentationFormat>
  <Paragraphs>75</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16</vt:i4>
      </vt:variant>
    </vt:vector>
  </HeadingPairs>
  <TitlesOfParts>
    <vt:vector size="22" baseType="lpstr">
      <vt:lpstr>Arial</vt:lpstr>
      <vt:lpstr>Calibri</vt:lpstr>
      <vt:lpstr>Calibri Light</vt:lpstr>
      <vt:lpstr>Microsoft Sans Serif</vt:lpstr>
      <vt:lpstr>Diseño personalizado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Miriam Internet Web Solutions</cp:lastModifiedBy>
  <cp:revision>67</cp:revision>
  <dcterms:created xsi:type="dcterms:W3CDTF">2022-02-16T10:54:20Z</dcterms:created>
  <dcterms:modified xsi:type="dcterms:W3CDTF">2022-11-03T15:42:20Z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