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6" r:id="rId1"/>
    <p:sldMasterId id="2147483648" r:id="rId2"/>
  </p:sldMasterIdLst>
  <p:sldIdLst>
    <p:sldId id="258" r:id="rId3"/>
    <p:sldId id="264" r:id="rId4"/>
    <p:sldId id="257" r:id="rId5"/>
    <p:sldId id="259" r:id="rId6"/>
    <p:sldId id="277" r:id="rId7"/>
    <p:sldId id="261" r:id="rId8"/>
    <p:sldId id="278" r:id="rId9"/>
    <p:sldId id="270" r:id="rId10"/>
    <p:sldId id="281" r:id="rId11"/>
    <p:sldId id="282" r:id="rId12"/>
    <p:sldId id="276" r:id="rId13"/>
    <p:sldId id="283" r:id="rId14"/>
    <p:sldId id="284" r:id="rId15"/>
    <p:sldId id="274" r:id="rId16"/>
    <p:sldId id="275" r:id="rId17"/>
    <p:sldId id="285" r:id="rId18"/>
    <p:sldId id="286" r:id="rId19"/>
    <p:sldId id="287" r:id="rId20"/>
    <p:sldId id="262" r:id="rId21"/>
    <p:sldId id="260" r:id="rId22"/>
  </p:sldIdLst>
  <p:sldSz cx="18288000" cy="10287000"/>
  <p:notesSz cx="18288000" cy="10287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C70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8" d="100"/>
          <a:sy n="58" d="100"/>
        </p:scale>
        <p:origin x="514" y="5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Encabezado de sección">
    <p:spTree>
      <p:nvGrpSpPr>
        <p:cNvPr id="1" name=""/>
        <p:cNvGrpSpPr/>
        <p:nvPr/>
      </p:nvGrpSpPr>
      <p:grpSpPr>
        <a:xfrm>
          <a:off x="0" y="0"/>
          <a:ext cx="0" cy="0"/>
          <a:chOff x="0" y="0"/>
          <a:chExt cx="0" cy="0"/>
        </a:xfrm>
      </p:grpSpPr>
    </p:spTree>
    <p:extLst>
      <p:ext uri="{BB962C8B-B14F-4D97-AF65-F5344CB8AC3E}">
        <p14:creationId xmlns:p14="http://schemas.microsoft.com/office/powerpoint/2010/main" val="4087123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4.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bg object 16">
            <a:extLst>
              <a:ext uri="{FF2B5EF4-FFF2-40B4-BE49-F238E27FC236}">
                <a16:creationId xmlns:a16="http://schemas.microsoft.com/office/drawing/2014/main" id="{9C931315-6F3A-4555-8DA9-1CD6886E1D7B}"/>
              </a:ext>
            </a:extLst>
          </p:cNvPr>
          <p:cNvSpPr/>
          <p:nvPr userDrawn="1"/>
        </p:nvSpPr>
        <p:spPr>
          <a:xfrm>
            <a:off x="379" y="8907009"/>
            <a:ext cx="18287365" cy="1381125"/>
          </a:xfrm>
          <a:custGeom>
            <a:avLst/>
            <a:gdLst/>
            <a:ahLst/>
            <a:cxnLst/>
            <a:rect l="l" t="t" r="r" b="b"/>
            <a:pathLst>
              <a:path w="18287365" h="1381125">
                <a:moveTo>
                  <a:pt x="18287242" y="1381125"/>
                </a:moveTo>
                <a:lnTo>
                  <a:pt x="0" y="1381125"/>
                </a:lnTo>
                <a:lnTo>
                  <a:pt x="0" y="0"/>
                </a:lnTo>
                <a:lnTo>
                  <a:pt x="18287242" y="0"/>
                </a:lnTo>
                <a:lnTo>
                  <a:pt x="18287242" y="1381125"/>
                </a:lnTo>
                <a:close/>
              </a:path>
            </a:pathLst>
          </a:custGeom>
          <a:solidFill>
            <a:srgbClr val="FAC709"/>
          </a:solidFill>
        </p:spPr>
        <p:txBody>
          <a:bodyPr wrap="square" lIns="0" tIns="0" rIns="0" bIns="0" rtlCol="0"/>
          <a:lstStyle/>
          <a:p>
            <a:endParaRPr/>
          </a:p>
        </p:txBody>
      </p:sp>
      <p:pic>
        <p:nvPicPr>
          <p:cNvPr id="16" name="object 2">
            <a:extLst>
              <a:ext uri="{FF2B5EF4-FFF2-40B4-BE49-F238E27FC236}">
                <a16:creationId xmlns:a16="http://schemas.microsoft.com/office/drawing/2014/main" id="{A2C18ABD-2E09-4D12-B8DC-A4F3284BFFB0}"/>
              </a:ext>
            </a:extLst>
          </p:cNvPr>
          <p:cNvPicPr/>
          <p:nvPr userDrawn="1"/>
        </p:nvPicPr>
        <p:blipFill>
          <a:blip r:embed="rId3" cstate="email">
            <a:extLst>
              <a:ext uri="{28A0092B-C50C-407E-A947-70E740481C1C}">
                <a14:useLocalDpi xmlns:a14="http://schemas.microsoft.com/office/drawing/2010/main"/>
              </a:ext>
            </a:extLst>
          </a:blip>
          <a:stretch>
            <a:fillRect/>
          </a:stretch>
        </p:blipFill>
        <p:spPr>
          <a:xfrm>
            <a:off x="394932" y="6698528"/>
            <a:ext cx="666749" cy="1781174"/>
          </a:xfrm>
          <a:prstGeom prst="rect">
            <a:avLst/>
          </a:prstGeom>
        </p:spPr>
      </p:pic>
      <p:sp>
        <p:nvSpPr>
          <p:cNvPr id="17" name="object 4">
            <a:extLst>
              <a:ext uri="{FF2B5EF4-FFF2-40B4-BE49-F238E27FC236}">
                <a16:creationId xmlns:a16="http://schemas.microsoft.com/office/drawing/2014/main" id="{4C920FE4-3EED-4939-B5CD-5FA8B1ACC3AD}"/>
              </a:ext>
            </a:extLst>
          </p:cNvPr>
          <p:cNvSpPr/>
          <p:nvPr userDrawn="1"/>
        </p:nvSpPr>
        <p:spPr>
          <a:xfrm>
            <a:off x="0" y="8907781"/>
            <a:ext cx="18287744" cy="45719"/>
          </a:xfrm>
          <a:custGeom>
            <a:avLst/>
            <a:gdLst/>
            <a:ahLst/>
            <a:cxnLst/>
            <a:rect l="l" t="t" r="r" b="b"/>
            <a:pathLst>
              <a:path w="18202275">
                <a:moveTo>
                  <a:pt x="0" y="0"/>
                </a:moveTo>
                <a:lnTo>
                  <a:pt x="18202273" y="0"/>
                </a:lnTo>
              </a:path>
            </a:pathLst>
          </a:custGeom>
          <a:ln w="85724">
            <a:solidFill>
              <a:srgbClr val="000000"/>
            </a:solidFill>
          </a:ln>
        </p:spPr>
        <p:txBody>
          <a:bodyPr wrap="square" lIns="0" tIns="0" rIns="0" bIns="0" rtlCol="0"/>
          <a:lstStyle/>
          <a:p>
            <a:endParaRPr/>
          </a:p>
        </p:txBody>
      </p:sp>
      <p:pic>
        <p:nvPicPr>
          <p:cNvPr id="19" name="object 3">
            <a:extLst>
              <a:ext uri="{FF2B5EF4-FFF2-40B4-BE49-F238E27FC236}">
                <a16:creationId xmlns:a16="http://schemas.microsoft.com/office/drawing/2014/main" id="{7C016A53-3E7D-4C94-AB33-53AD819974AD}"/>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1057881" y="9265523"/>
            <a:ext cx="3152774" cy="666749"/>
          </a:xfrm>
          <a:prstGeom prst="rect">
            <a:avLst/>
          </a:prstGeom>
        </p:spPr>
      </p:pic>
      <p:pic>
        <p:nvPicPr>
          <p:cNvPr id="21" name="object 5">
            <a:extLst>
              <a:ext uri="{FF2B5EF4-FFF2-40B4-BE49-F238E27FC236}">
                <a16:creationId xmlns:a16="http://schemas.microsoft.com/office/drawing/2014/main" id="{2B99F3D4-91AE-4145-9CE9-E7FC00CE701F}"/>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5568773" y="1660699"/>
            <a:ext cx="7150197" cy="2095499"/>
          </a:xfrm>
          <a:prstGeom prst="rect">
            <a:avLst/>
          </a:prstGeom>
        </p:spPr>
      </p:pic>
      <p:sp>
        <p:nvSpPr>
          <p:cNvPr id="27" name="CuadroTexto 26">
            <a:extLst>
              <a:ext uri="{FF2B5EF4-FFF2-40B4-BE49-F238E27FC236}">
                <a16:creationId xmlns:a16="http://schemas.microsoft.com/office/drawing/2014/main" id="{BF551322-F550-4579-A7FC-CD3FF2A964D1}"/>
              </a:ext>
            </a:extLst>
          </p:cNvPr>
          <p:cNvSpPr txBox="1"/>
          <p:nvPr userDrawn="1"/>
        </p:nvSpPr>
        <p:spPr>
          <a:xfrm>
            <a:off x="4450459" y="9179041"/>
            <a:ext cx="11475341" cy="804772"/>
          </a:xfrm>
          <a:prstGeom prst="rect">
            <a:avLst/>
          </a:prstGeom>
          <a:noFill/>
        </p:spPr>
        <p:txBody>
          <a:bodyPr wrap="square">
            <a:spAutoFit/>
          </a:bodyPr>
          <a:lstStyle/>
          <a:p>
            <a:pPr marL="12700" algn="just">
              <a:lnSpc>
                <a:spcPts val="1614"/>
              </a:lnSpc>
            </a:pPr>
            <a:r>
              <a:rPr lang="en-US" sz="1500" spc="10" dirty="0">
                <a:latin typeface="+mj-lt"/>
              </a:rPr>
              <a:t>"The</a:t>
            </a:r>
            <a:r>
              <a:rPr lang="en-US" sz="1500" spc="105" dirty="0">
                <a:latin typeface="+mj-lt"/>
              </a:rPr>
              <a:t> </a:t>
            </a:r>
            <a:r>
              <a:rPr lang="en-US" sz="1500" spc="10" dirty="0">
                <a:latin typeface="+mj-lt"/>
              </a:rPr>
              <a:t>European</a:t>
            </a:r>
            <a:r>
              <a:rPr lang="en-US" sz="1500" spc="110" dirty="0">
                <a:latin typeface="+mj-lt"/>
              </a:rPr>
              <a:t> </a:t>
            </a:r>
            <a:r>
              <a:rPr lang="en-US" sz="1500" spc="10" dirty="0">
                <a:latin typeface="+mj-lt"/>
              </a:rPr>
              <a:t>Commission</a:t>
            </a:r>
            <a:r>
              <a:rPr lang="en-US" sz="1500" spc="105" dirty="0">
                <a:latin typeface="+mj-lt"/>
              </a:rPr>
              <a:t> </a:t>
            </a:r>
            <a:r>
              <a:rPr lang="en-US" sz="1500" spc="10" dirty="0">
                <a:latin typeface="+mj-lt"/>
              </a:rPr>
              <a:t>support</a:t>
            </a:r>
            <a:r>
              <a:rPr lang="en-US" sz="1500" spc="110" dirty="0">
                <a:latin typeface="+mj-lt"/>
              </a:rPr>
              <a:t> </a:t>
            </a:r>
            <a:r>
              <a:rPr lang="en-US" sz="1500" spc="5" dirty="0">
                <a:latin typeface="+mj-lt"/>
              </a:rPr>
              <a:t>for</a:t>
            </a:r>
            <a:r>
              <a:rPr lang="en-US" sz="1500" spc="105" dirty="0">
                <a:latin typeface="+mj-lt"/>
              </a:rPr>
              <a:t> </a:t>
            </a:r>
            <a:r>
              <a:rPr lang="en-US" sz="1500" spc="10" dirty="0">
                <a:latin typeface="+mj-lt"/>
              </a:rPr>
              <a:t>the</a:t>
            </a:r>
            <a:r>
              <a:rPr lang="en-US" sz="1500" spc="110" dirty="0">
                <a:latin typeface="+mj-lt"/>
              </a:rPr>
              <a:t> </a:t>
            </a:r>
            <a:r>
              <a:rPr lang="en-US" sz="1500" spc="10" dirty="0">
                <a:latin typeface="+mj-lt"/>
              </a:rPr>
              <a:t>production</a:t>
            </a:r>
            <a:r>
              <a:rPr lang="en-US" sz="1500" spc="105" dirty="0">
                <a:latin typeface="+mj-lt"/>
              </a:rPr>
              <a:t> </a:t>
            </a:r>
            <a:r>
              <a:rPr lang="en-US" sz="1500" spc="5" dirty="0">
                <a:latin typeface="+mj-lt"/>
              </a:rPr>
              <a:t>of</a:t>
            </a:r>
            <a:r>
              <a:rPr lang="en-US" sz="1500" spc="110" dirty="0">
                <a:latin typeface="+mj-lt"/>
              </a:rPr>
              <a:t> </a:t>
            </a:r>
            <a:r>
              <a:rPr lang="en-US" sz="1500" spc="5" dirty="0">
                <a:latin typeface="+mj-lt"/>
              </a:rPr>
              <a:t>this</a:t>
            </a:r>
            <a:r>
              <a:rPr lang="en-US" sz="1500" spc="105" dirty="0">
                <a:latin typeface="+mj-lt"/>
              </a:rPr>
              <a:t> </a:t>
            </a:r>
            <a:r>
              <a:rPr lang="en-US" sz="1500" spc="10" dirty="0">
                <a:latin typeface="+mj-lt"/>
              </a:rPr>
              <a:t>publication</a:t>
            </a:r>
            <a:r>
              <a:rPr lang="en-US" sz="1500" spc="110" dirty="0">
                <a:latin typeface="+mj-lt"/>
              </a:rPr>
              <a:t> </a:t>
            </a:r>
            <a:r>
              <a:rPr lang="en-US" sz="1500" spc="10" dirty="0">
                <a:latin typeface="+mj-lt"/>
              </a:rPr>
              <a:t>does</a:t>
            </a:r>
            <a:r>
              <a:rPr lang="en-US" sz="1500" spc="105" dirty="0">
                <a:latin typeface="+mj-lt"/>
              </a:rPr>
              <a:t> </a:t>
            </a:r>
            <a:r>
              <a:rPr lang="en-US" sz="1500" spc="10" dirty="0">
                <a:latin typeface="+mj-lt"/>
              </a:rPr>
              <a:t>not</a:t>
            </a:r>
            <a:r>
              <a:rPr lang="en-US" sz="1500" spc="110" dirty="0">
                <a:latin typeface="+mj-lt"/>
              </a:rPr>
              <a:t> </a:t>
            </a:r>
            <a:r>
              <a:rPr lang="en-US" sz="1500" spc="10" dirty="0">
                <a:latin typeface="+mj-lt"/>
              </a:rPr>
              <a:t>constitute</a:t>
            </a:r>
            <a:r>
              <a:rPr lang="en-US" sz="1500" spc="105" dirty="0">
                <a:latin typeface="+mj-lt"/>
              </a:rPr>
              <a:t> </a:t>
            </a:r>
            <a:r>
              <a:rPr lang="en-US" sz="1500" spc="10" dirty="0">
                <a:latin typeface="+mj-lt"/>
              </a:rPr>
              <a:t>endorsement</a:t>
            </a:r>
            <a:r>
              <a:rPr lang="en-US" sz="1500" spc="110" dirty="0">
                <a:latin typeface="+mj-lt"/>
              </a:rPr>
              <a:t> </a:t>
            </a:r>
            <a:r>
              <a:rPr lang="en-US" sz="1500" spc="5" dirty="0">
                <a:latin typeface="+mj-lt"/>
              </a:rPr>
              <a:t>of</a:t>
            </a:r>
            <a:r>
              <a:rPr lang="en-US" sz="1500" spc="105" dirty="0">
                <a:latin typeface="+mj-lt"/>
              </a:rPr>
              <a:t> </a:t>
            </a:r>
            <a:r>
              <a:rPr lang="en-US" sz="1500" spc="10" dirty="0">
                <a:latin typeface="+mj-lt"/>
              </a:rPr>
              <a:t>the</a:t>
            </a:r>
            <a:r>
              <a:rPr lang="en-US" sz="1500" spc="110" dirty="0">
                <a:latin typeface="+mj-lt"/>
              </a:rPr>
              <a:t> </a:t>
            </a:r>
            <a:r>
              <a:rPr lang="en-US" sz="1500" spc="10" dirty="0">
                <a:latin typeface="+mj-lt"/>
              </a:rPr>
              <a:t>contents</a:t>
            </a:r>
            <a:r>
              <a:rPr lang="en-US" sz="1500" spc="105" dirty="0">
                <a:latin typeface="+mj-lt"/>
              </a:rPr>
              <a:t> </a:t>
            </a:r>
            <a:r>
              <a:rPr lang="en-US" sz="1500" spc="10" dirty="0">
                <a:latin typeface="+mj-lt"/>
              </a:rPr>
              <a:t>which</a:t>
            </a:r>
            <a:r>
              <a:rPr lang="en-US" sz="1500" spc="110" dirty="0">
                <a:latin typeface="+mj-lt"/>
              </a:rPr>
              <a:t> </a:t>
            </a:r>
            <a:r>
              <a:rPr lang="en-US" sz="1500" spc="5" dirty="0">
                <a:latin typeface="+mj-lt"/>
              </a:rPr>
              <a:t>reflects</a:t>
            </a:r>
            <a:r>
              <a:rPr lang="en-US" sz="1500" spc="105" dirty="0">
                <a:latin typeface="+mj-lt"/>
              </a:rPr>
              <a:t> </a:t>
            </a:r>
            <a:r>
              <a:rPr lang="en-US" sz="1500" spc="10" dirty="0">
                <a:latin typeface="+mj-lt"/>
              </a:rPr>
              <a:t>the</a:t>
            </a:r>
          </a:p>
          <a:p>
            <a:pPr marL="12700" marR="8890" algn="just">
              <a:lnSpc>
                <a:spcPct val="113100"/>
              </a:lnSpc>
            </a:pPr>
            <a:r>
              <a:rPr lang="en-US" sz="1500" spc="10" dirty="0">
                <a:latin typeface="+mj-lt"/>
              </a:rPr>
              <a:t>views</a:t>
            </a:r>
            <a:r>
              <a:rPr lang="en-US" sz="1500" spc="204" dirty="0">
                <a:latin typeface="+mj-lt"/>
              </a:rPr>
              <a:t> </a:t>
            </a:r>
            <a:r>
              <a:rPr lang="en-US" sz="1500" spc="10" dirty="0">
                <a:latin typeface="+mj-lt"/>
              </a:rPr>
              <a:t>only</a:t>
            </a:r>
            <a:r>
              <a:rPr lang="en-US" sz="1500" spc="204" dirty="0">
                <a:latin typeface="+mj-lt"/>
              </a:rPr>
              <a:t> </a:t>
            </a:r>
            <a:r>
              <a:rPr lang="en-US" sz="1500" spc="5" dirty="0">
                <a:latin typeface="+mj-lt"/>
              </a:rPr>
              <a:t>of</a:t>
            </a:r>
            <a:r>
              <a:rPr lang="en-US" sz="1500" spc="204" dirty="0">
                <a:latin typeface="+mj-lt"/>
              </a:rPr>
              <a:t> </a:t>
            </a:r>
            <a:r>
              <a:rPr lang="en-US" sz="1500" spc="10" dirty="0">
                <a:latin typeface="+mj-lt"/>
              </a:rPr>
              <a:t>the</a:t>
            </a:r>
            <a:r>
              <a:rPr lang="en-US" sz="1500" spc="204" dirty="0">
                <a:latin typeface="+mj-lt"/>
              </a:rPr>
              <a:t> </a:t>
            </a:r>
            <a:r>
              <a:rPr lang="en-US" sz="1500" spc="10" dirty="0">
                <a:latin typeface="+mj-lt"/>
              </a:rPr>
              <a:t>authors,</a:t>
            </a:r>
            <a:r>
              <a:rPr lang="en-US" sz="1500" spc="204" dirty="0">
                <a:latin typeface="+mj-lt"/>
              </a:rPr>
              <a:t> </a:t>
            </a:r>
            <a:r>
              <a:rPr lang="en-US" sz="1500" spc="10" dirty="0">
                <a:latin typeface="+mj-lt"/>
              </a:rPr>
              <a:t>and</a:t>
            </a:r>
            <a:r>
              <a:rPr lang="en-US" sz="1500" spc="204" dirty="0">
                <a:latin typeface="+mj-lt"/>
              </a:rPr>
              <a:t> </a:t>
            </a:r>
            <a:r>
              <a:rPr lang="en-US" sz="1500" spc="10" dirty="0">
                <a:latin typeface="+mj-lt"/>
              </a:rPr>
              <a:t>the</a:t>
            </a:r>
            <a:r>
              <a:rPr lang="en-US" sz="1500" spc="204" dirty="0">
                <a:latin typeface="+mj-lt"/>
              </a:rPr>
              <a:t> </a:t>
            </a:r>
            <a:r>
              <a:rPr lang="en-US" sz="1500" spc="10" dirty="0">
                <a:latin typeface="+mj-lt"/>
              </a:rPr>
              <a:t>Commission</a:t>
            </a:r>
            <a:r>
              <a:rPr lang="en-US" sz="1500" spc="204" dirty="0">
                <a:latin typeface="+mj-lt"/>
              </a:rPr>
              <a:t> </a:t>
            </a:r>
            <a:r>
              <a:rPr lang="en-US" sz="1500" spc="10" dirty="0">
                <a:latin typeface="+mj-lt"/>
              </a:rPr>
              <a:t>cannot</a:t>
            </a:r>
            <a:r>
              <a:rPr lang="en-US" sz="1500" spc="210" dirty="0">
                <a:latin typeface="+mj-lt"/>
              </a:rPr>
              <a:t> </a:t>
            </a:r>
            <a:r>
              <a:rPr lang="en-US" sz="1500" spc="10" dirty="0">
                <a:latin typeface="+mj-lt"/>
              </a:rPr>
              <a:t>be</a:t>
            </a:r>
            <a:r>
              <a:rPr lang="en-US" sz="1500" spc="204" dirty="0">
                <a:latin typeface="+mj-lt"/>
              </a:rPr>
              <a:t> </a:t>
            </a:r>
            <a:r>
              <a:rPr lang="en-US" sz="1500" spc="10" dirty="0">
                <a:latin typeface="+mj-lt"/>
              </a:rPr>
              <a:t>held</a:t>
            </a:r>
            <a:r>
              <a:rPr lang="en-US" sz="1500" spc="204" dirty="0">
                <a:latin typeface="+mj-lt"/>
              </a:rPr>
              <a:t> </a:t>
            </a:r>
            <a:r>
              <a:rPr lang="en-US" sz="1500" spc="10" dirty="0">
                <a:latin typeface="+mj-lt"/>
              </a:rPr>
              <a:t>responsible</a:t>
            </a:r>
            <a:r>
              <a:rPr lang="en-US" sz="1500" spc="204" dirty="0">
                <a:latin typeface="+mj-lt"/>
              </a:rPr>
              <a:t> </a:t>
            </a:r>
            <a:r>
              <a:rPr lang="en-US" sz="1500" spc="5" dirty="0">
                <a:latin typeface="+mj-lt"/>
              </a:rPr>
              <a:t>for</a:t>
            </a:r>
            <a:r>
              <a:rPr lang="en-US" sz="1500" spc="204" dirty="0">
                <a:latin typeface="+mj-lt"/>
              </a:rPr>
              <a:t> </a:t>
            </a:r>
            <a:r>
              <a:rPr lang="en-US" sz="1500" spc="10" dirty="0">
                <a:latin typeface="+mj-lt"/>
              </a:rPr>
              <a:t>any</a:t>
            </a:r>
            <a:r>
              <a:rPr lang="en-US" sz="1500" spc="204" dirty="0">
                <a:latin typeface="+mj-lt"/>
              </a:rPr>
              <a:t> </a:t>
            </a:r>
            <a:r>
              <a:rPr lang="en-US" sz="1500" spc="10" dirty="0">
                <a:latin typeface="+mj-lt"/>
              </a:rPr>
              <a:t>use</a:t>
            </a:r>
            <a:r>
              <a:rPr lang="en-US" sz="1500" spc="204" dirty="0">
                <a:latin typeface="+mj-lt"/>
              </a:rPr>
              <a:t> </a:t>
            </a:r>
            <a:r>
              <a:rPr lang="en-US" sz="1500" spc="10" dirty="0">
                <a:latin typeface="+mj-lt"/>
              </a:rPr>
              <a:t>which</a:t>
            </a:r>
            <a:r>
              <a:rPr lang="en-US" sz="1500" spc="204" dirty="0">
                <a:latin typeface="+mj-lt"/>
              </a:rPr>
              <a:t> </a:t>
            </a:r>
            <a:r>
              <a:rPr lang="en-US" sz="1500" spc="10" dirty="0">
                <a:latin typeface="+mj-lt"/>
              </a:rPr>
              <a:t>may</a:t>
            </a:r>
            <a:r>
              <a:rPr lang="en-US" sz="1500" spc="204" dirty="0">
                <a:latin typeface="+mj-lt"/>
              </a:rPr>
              <a:t> </a:t>
            </a:r>
            <a:r>
              <a:rPr lang="en-US" sz="1500" spc="10" dirty="0">
                <a:latin typeface="+mj-lt"/>
              </a:rPr>
              <a:t>be</a:t>
            </a:r>
            <a:r>
              <a:rPr lang="en-US" sz="1500" spc="210" dirty="0">
                <a:latin typeface="+mj-lt"/>
              </a:rPr>
              <a:t> </a:t>
            </a:r>
            <a:r>
              <a:rPr lang="en-US" sz="1500" spc="10" dirty="0">
                <a:latin typeface="+mj-lt"/>
              </a:rPr>
              <a:t>made</a:t>
            </a:r>
            <a:r>
              <a:rPr lang="en-US" sz="1500" spc="204" dirty="0">
                <a:latin typeface="+mj-lt"/>
              </a:rPr>
              <a:t> </a:t>
            </a:r>
            <a:r>
              <a:rPr lang="en-US" sz="1500" spc="5" dirty="0">
                <a:latin typeface="+mj-lt"/>
              </a:rPr>
              <a:t>of</a:t>
            </a:r>
            <a:r>
              <a:rPr lang="en-US" sz="1500" spc="204" dirty="0">
                <a:latin typeface="+mj-lt"/>
              </a:rPr>
              <a:t> </a:t>
            </a:r>
            <a:r>
              <a:rPr lang="en-US" sz="1500" spc="10" dirty="0">
                <a:latin typeface="+mj-lt"/>
              </a:rPr>
              <a:t>the</a:t>
            </a:r>
            <a:r>
              <a:rPr lang="en-US" sz="1500" spc="204" dirty="0">
                <a:latin typeface="+mj-lt"/>
              </a:rPr>
              <a:t> </a:t>
            </a:r>
            <a:r>
              <a:rPr lang="en-US" sz="1500" spc="10" dirty="0">
                <a:latin typeface="+mj-lt"/>
              </a:rPr>
              <a:t>information</a:t>
            </a:r>
            <a:r>
              <a:rPr lang="en-US" sz="1500" spc="204" dirty="0">
                <a:latin typeface="+mj-lt"/>
              </a:rPr>
              <a:t> </a:t>
            </a:r>
            <a:r>
              <a:rPr lang="en-US" sz="1500" spc="10" dirty="0">
                <a:latin typeface="+mj-lt"/>
              </a:rPr>
              <a:t>contained </a:t>
            </a:r>
            <a:r>
              <a:rPr lang="en-US" sz="1500" spc="-360" dirty="0">
                <a:latin typeface="+mj-lt"/>
              </a:rPr>
              <a:t> </a:t>
            </a:r>
            <a:r>
              <a:rPr lang="en-US" sz="1500" spc="5" dirty="0">
                <a:latin typeface="+mj-lt"/>
              </a:rPr>
              <a:t>therein."</a:t>
            </a:r>
          </a:p>
        </p:txBody>
      </p:sp>
      <p:sp>
        <p:nvSpPr>
          <p:cNvPr id="11" name="CuadroTexto 10">
            <a:extLst>
              <a:ext uri="{FF2B5EF4-FFF2-40B4-BE49-F238E27FC236}">
                <a16:creationId xmlns:a16="http://schemas.microsoft.com/office/drawing/2014/main" id="{74A6F032-0665-4332-8C25-0049F35350AB}"/>
              </a:ext>
            </a:extLst>
          </p:cNvPr>
          <p:cNvSpPr txBox="1"/>
          <p:nvPr userDrawn="1"/>
        </p:nvSpPr>
        <p:spPr>
          <a:xfrm>
            <a:off x="4572000" y="4023405"/>
            <a:ext cx="7762164" cy="400110"/>
          </a:xfrm>
          <a:prstGeom prst="rect">
            <a:avLst/>
          </a:prstGeom>
          <a:noFill/>
        </p:spPr>
        <p:txBody>
          <a:bodyPr wrap="square">
            <a:spAutoFit/>
          </a:bodyPr>
          <a:lstStyle/>
          <a:p>
            <a:pPr marL="3273425" marR="2317750" algn="ctr">
              <a:spcBef>
                <a:spcPts val="335"/>
              </a:spcBef>
              <a:spcAft>
                <a:spcPts val="0"/>
              </a:spcAft>
            </a:pPr>
            <a:r>
              <a:rPr lang="en-US" sz="2000" b="1" dirty="0">
                <a:effectLst/>
                <a:latin typeface="Microsoft Sans Serif" panose="020B0604020202020204" pitchFamily="34" charset="0"/>
                <a:ea typeface="Microsoft Sans Serif" panose="020B0604020202020204" pitchFamily="34" charset="0"/>
              </a:rPr>
              <a:t>fly-project.eu</a:t>
            </a:r>
            <a:endParaRPr lang="es-ES" sz="2000" b="1" dirty="0">
              <a:effectLst/>
              <a:latin typeface="Microsoft Sans Serif" panose="020B0604020202020204" pitchFamily="34" charset="0"/>
              <a:ea typeface="Microsoft Sans Serif" panose="020B0604020202020204" pitchFamily="34" charset="0"/>
            </a:endParaRPr>
          </a:p>
        </p:txBody>
      </p:sp>
    </p:spTree>
    <p:extLst>
      <p:ext uri="{BB962C8B-B14F-4D97-AF65-F5344CB8AC3E}">
        <p14:creationId xmlns:p14="http://schemas.microsoft.com/office/powerpoint/2010/main" val="3379989452"/>
      </p:ext>
    </p:extLst>
  </p:cSld>
  <p:clrMap bg1="lt1" tx1="dk1" bg2="lt2" tx2="dk2" accent1="accent1" accent2="accent2" accent3="accent3" accent4="accent4" accent5="accent5" accent6="accent6" hlink="hlink" folHlink="folHlink"/>
  <p:sldLayoutIdLst>
    <p:sldLayoutId id="214748366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userDrawn="1"/>
        </p:nvSpPr>
        <p:spPr>
          <a:xfrm>
            <a:off x="379" y="8907009"/>
            <a:ext cx="18287365" cy="1381125"/>
          </a:xfrm>
          <a:custGeom>
            <a:avLst/>
            <a:gdLst/>
            <a:ahLst/>
            <a:cxnLst/>
            <a:rect l="l" t="t" r="r" b="b"/>
            <a:pathLst>
              <a:path w="18287365" h="1381125">
                <a:moveTo>
                  <a:pt x="18287242" y="1381125"/>
                </a:moveTo>
                <a:lnTo>
                  <a:pt x="0" y="1381125"/>
                </a:lnTo>
                <a:lnTo>
                  <a:pt x="0" y="0"/>
                </a:lnTo>
                <a:lnTo>
                  <a:pt x="18287242" y="0"/>
                </a:lnTo>
                <a:lnTo>
                  <a:pt x="18287242" y="1381125"/>
                </a:lnTo>
                <a:close/>
              </a:path>
            </a:pathLst>
          </a:custGeom>
          <a:solidFill>
            <a:srgbClr val="FAC709"/>
          </a:solidFill>
        </p:spPr>
        <p:txBody>
          <a:bodyPr wrap="square" lIns="0" tIns="0" rIns="0" bIns="0" rtlCol="0"/>
          <a:lstStyle/>
          <a:p>
            <a:endParaRPr/>
          </a:p>
        </p:txBody>
      </p:sp>
      <p:pic>
        <p:nvPicPr>
          <p:cNvPr id="26" name="object 3">
            <a:extLst>
              <a:ext uri="{FF2B5EF4-FFF2-40B4-BE49-F238E27FC236}">
                <a16:creationId xmlns:a16="http://schemas.microsoft.com/office/drawing/2014/main" id="{96AB2019-3457-4EE8-8672-C1BF6DA1A65C}"/>
              </a:ext>
            </a:extLst>
          </p:cNvPr>
          <p:cNvPicPr/>
          <p:nvPr userDrawn="1"/>
        </p:nvPicPr>
        <p:blipFill>
          <a:blip r:embed="rId3" cstate="email">
            <a:extLst>
              <a:ext uri="{28A0092B-C50C-407E-A947-70E740481C1C}">
                <a14:useLocalDpi xmlns:a14="http://schemas.microsoft.com/office/drawing/2010/main"/>
              </a:ext>
            </a:extLst>
          </a:blip>
          <a:stretch>
            <a:fillRect/>
          </a:stretch>
        </p:blipFill>
        <p:spPr>
          <a:xfrm>
            <a:off x="1057881" y="9265523"/>
            <a:ext cx="3152774" cy="666749"/>
          </a:xfrm>
          <a:prstGeom prst="rect">
            <a:avLst/>
          </a:prstGeom>
        </p:spPr>
      </p:pic>
      <p:sp>
        <p:nvSpPr>
          <p:cNvPr id="27" name="object 4">
            <a:extLst>
              <a:ext uri="{FF2B5EF4-FFF2-40B4-BE49-F238E27FC236}">
                <a16:creationId xmlns:a16="http://schemas.microsoft.com/office/drawing/2014/main" id="{ED4DA05C-E544-4608-B1B5-2E5081A4CB0C}"/>
              </a:ext>
            </a:extLst>
          </p:cNvPr>
          <p:cNvSpPr/>
          <p:nvPr userDrawn="1"/>
        </p:nvSpPr>
        <p:spPr>
          <a:xfrm>
            <a:off x="0" y="8856528"/>
            <a:ext cx="18288000" cy="45719"/>
          </a:xfrm>
          <a:custGeom>
            <a:avLst/>
            <a:gdLst/>
            <a:ahLst/>
            <a:cxnLst/>
            <a:rect l="l" t="t" r="r" b="b"/>
            <a:pathLst>
              <a:path w="18202275">
                <a:moveTo>
                  <a:pt x="0" y="0"/>
                </a:moveTo>
                <a:lnTo>
                  <a:pt x="18202273" y="0"/>
                </a:lnTo>
              </a:path>
            </a:pathLst>
          </a:custGeom>
          <a:ln w="85724">
            <a:solidFill>
              <a:srgbClr val="000000"/>
            </a:solidFill>
          </a:ln>
        </p:spPr>
        <p:txBody>
          <a:bodyPr wrap="square" lIns="0" tIns="0" rIns="0" bIns="0" rtlCol="0"/>
          <a:lstStyle/>
          <a:p>
            <a:endParaRPr/>
          </a:p>
        </p:txBody>
      </p:sp>
      <p:pic>
        <p:nvPicPr>
          <p:cNvPr id="33" name="object 5">
            <a:extLst>
              <a:ext uri="{FF2B5EF4-FFF2-40B4-BE49-F238E27FC236}">
                <a16:creationId xmlns:a16="http://schemas.microsoft.com/office/drawing/2014/main" id="{312572A3-0E3D-4C66-9B66-E2B974CE5C58}"/>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14643394" y="1028700"/>
            <a:ext cx="2606058" cy="761999"/>
          </a:xfrm>
          <a:prstGeom prst="rect">
            <a:avLst/>
          </a:prstGeom>
        </p:spPr>
      </p:pic>
      <p:sp>
        <p:nvSpPr>
          <p:cNvPr id="39" name="CuadroTexto 38">
            <a:extLst>
              <a:ext uri="{FF2B5EF4-FFF2-40B4-BE49-F238E27FC236}">
                <a16:creationId xmlns:a16="http://schemas.microsoft.com/office/drawing/2014/main" id="{1CF81C33-52B8-4275-9F0F-E3E0733D9F05}"/>
              </a:ext>
            </a:extLst>
          </p:cNvPr>
          <p:cNvSpPr txBox="1"/>
          <p:nvPr userDrawn="1"/>
        </p:nvSpPr>
        <p:spPr>
          <a:xfrm>
            <a:off x="4450459" y="9179041"/>
            <a:ext cx="11551541" cy="804772"/>
          </a:xfrm>
          <a:prstGeom prst="rect">
            <a:avLst/>
          </a:prstGeom>
          <a:noFill/>
        </p:spPr>
        <p:txBody>
          <a:bodyPr wrap="square">
            <a:spAutoFit/>
          </a:bodyPr>
          <a:lstStyle/>
          <a:p>
            <a:pPr marL="12700" algn="just">
              <a:lnSpc>
                <a:spcPts val="1614"/>
              </a:lnSpc>
            </a:pPr>
            <a:r>
              <a:rPr lang="en-US" sz="1500" spc="10" dirty="0">
                <a:latin typeface="+mj-lt"/>
              </a:rPr>
              <a:t>"The</a:t>
            </a:r>
            <a:r>
              <a:rPr lang="en-US" sz="1500" spc="105" dirty="0">
                <a:latin typeface="+mj-lt"/>
              </a:rPr>
              <a:t> </a:t>
            </a:r>
            <a:r>
              <a:rPr lang="en-US" sz="1500" spc="10" dirty="0">
                <a:latin typeface="+mj-lt"/>
              </a:rPr>
              <a:t>European</a:t>
            </a:r>
            <a:r>
              <a:rPr lang="en-US" sz="1500" spc="110" dirty="0">
                <a:latin typeface="+mj-lt"/>
              </a:rPr>
              <a:t> </a:t>
            </a:r>
            <a:r>
              <a:rPr lang="en-US" sz="1500" spc="10" dirty="0">
                <a:latin typeface="+mj-lt"/>
              </a:rPr>
              <a:t>Commission</a:t>
            </a:r>
            <a:r>
              <a:rPr lang="en-US" sz="1500" spc="105" dirty="0">
                <a:latin typeface="+mj-lt"/>
              </a:rPr>
              <a:t> </a:t>
            </a:r>
            <a:r>
              <a:rPr lang="en-US" sz="1500" spc="10" dirty="0">
                <a:latin typeface="+mj-lt"/>
              </a:rPr>
              <a:t>support</a:t>
            </a:r>
            <a:r>
              <a:rPr lang="en-US" sz="1500" spc="110" dirty="0">
                <a:latin typeface="+mj-lt"/>
              </a:rPr>
              <a:t> </a:t>
            </a:r>
            <a:r>
              <a:rPr lang="en-US" sz="1500" spc="5" dirty="0">
                <a:latin typeface="+mj-lt"/>
              </a:rPr>
              <a:t>for</a:t>
            </a:r>
            <a:r>
              <a:rPr lang="en-US" sz="1500" spc="105" dirty="0">
                <a:latin typeface="+mj-lt"/>
              </a:rPr>
              <a:t> </a:t>
            </a:r>
            <a:r>
              <a:rPr lang="en-US" sz="1500" spc="10" dirty="0">
                <a:latin typeface="+mj-lt"/>
              </a:rPr>
              <a:t>the</a:t>
            </a:r>
            <a:r>
              <a:rPr lang="en-US" sz="1500" spc="110" dirty="0">
                <a:latin typeface="+mj-lt"/>
              </a:rPr>
              <a:t> </a:t>
            </a:r>
            <a:r>
              <a:rPr lang="en-US" sz="1500" spc="10" dirty="0">
                <a:latin typeface="+mj-lt"/>
              </a:rPr>
              <a:t>production</a:t>
            </a:r>
            <a:r>
              <a:rPr lang="en-US" sz="1500" spc="105" dirty="0">
                <a:latin typeface="+mj-lt"/>
              </a:rPr>
              <a:t> </a:t>
            </a:r>
            <a:r>
              <a:rPr lang="en-US" sz="1500" spc="5" dirty="0">
                <a:latin typeface="+mj-lt"/>
              </a:rPr>
              <a:t>of</a:t>
            </a:r>
            <a:r>
              <a:rPr lang="en-US" sz="1500" spc="110" dirty="0">
                <a:latin typeface="+mj-lt"/>
              </a:rPr>
              <a:t> </a:t>
            </a:r>
            <a:r>
              <a:rPr lang="en-US" sz="1500" spc="5" dirty="0">
                <a:latin typeface="+mj-lt"/>
              </a:rPr>
              <a:t>this</a:t>
            </a:r>
            <a:r>
              <a:rPr lang="en-US" sz="1500" spc="105" dirty="0">
                <a:latin typeface="+mj-lt"/>
              </a:rPr>
              <a:t> </a:t>
            </a:r>
            <a:r>
              <a:rPr lang="en-US" sz="1500" spc="10" dirty="0">
                <a:latin typeface="+mj-lt"/>
              </a:rPr>
              <a:t>publication</a:t>
            </a:r>
            <a:r>
              <a:rPr lang="en-US" sz="1500" spc="110" dirty="0">
                <a:latin typeface="+mj-lt"/>
              </a:rPr>
              <a:t> </a:t>
            </a:r>
            <a:r>
              <a:rPr lang="en-US" sz="1500" spc="10" dirty="0">
                <a:latin typeface="+mj-lt"/>
              </a:rPr>
              <a:t>does</a:t>
            </a:r>
            <a:r>
              <a:rPr lang="en-US" sz="1500" spc="105" dirty="0">
                <a:latin typeface="+mj-lt"/>
              </a:rPr>
              <a:t> </a:t>
            </a:r>
            <a:r>
              <a:rPr lang="en-US" sz="1500" spc="10" dirty="0">
                <a:latin typeface="+mj-lt"/>
              </a:rPr>
              <a:t>not</a:t>
            </a:r>
            <a:r>
              <a:rPr lang="en-US" sz="1500" spc="110" dirty="0">
                <a:latin typeface="+mj-lt"/>
              </a:rPr>
              <a:t> </a:t>
            </a:r>
            <a:r>
              <a:rPr lang="en-US" sz="1500" spc="10" dirty="0">
                <a:latin typeface="+mj-lt"/>
              </a:rPr>
              <a:t>constitute</a:t>
            </a:r>
            <a:r>
              <a:rPr lang="en-US" sz="1500" spc="105" dirty="0">
                <a:latin typeface="+mj-lt"/>
              </a:rPr>
              <a:t> </a:t>
            </a:r>
            <a:r>
              <a:rPr lang="en-US" sz="1500" spc="10" dirty="0">
                <a:latin typeface="+mj-lt"/>
              </a:rPr>
              <a:t>endorsement</a:t>
            </a:r>
            <a:r>
              <a:rPr lang="en-US" sz="1500" spc="110" dirty="0">
                <a:latin typeface="+mj-lt"/>
              </a:rPr>
              <a:t> </a:t>
            </a:r>
            <a:r>
              <a:rPr lang="en-US" sz="1500" spc="5" dirty="0">
                <a:latin typeface="+mj-lt"/>
              </a:rPr>
              <a:t>of</a:t>
            </a:r>
            <a:r>
              <a:rPr lang="en-US" sz="1500" spc="105" dirty="0">
                <a:latin typeface="+mj-lt"/>
              </a:rPr>
              <a:t> </a:t>
            </a:r>
            <a:r>
              <a:rPr lang="en-US" sz="1500" spc="10" dirty="0">
                <a:latin typeface="+mj-lt"/>
              </a:rPr>
              <a:t>the</a:t>
            </a:r>
            <a:r>
              <a:rPr lang="en-US" sz="1500" spc="110" dirty="0">
                <a:latin typeface="+mj-lt"/>
              </a:rPr>
              <a:t> </a:t>
            </a:r>
            <a:r>
              <a:rPr lang="en-US" sz="1500" spc="10" dirty="0">
                <a:latin typeface="+mj-lt"/>
              </a:rPr>
              <a:t>contents</a:t>
            </a:r>
            <a:r>
              <a:rPr lang="en-US" sz="1500" spc="105" dirty="0">
                <a:latin typeface="+mj-lt"/>
              </a:rPr>
              <a:t> </a:t>
            </a:r>
            <a:r>
              <a:rPr lang="en-US" sz="1500" spc="10" dirty="0">
                <a:latin typeface="+mj-lt"/>
              </a:rPr>
              <a:t>which</a:t>
            </a:r>
            <a:r>
              <a:rPr lang="en-US" sz="1500" spc="110" dirty="0">
                <a:latin typeface="+mj-lt"/>
              </a:rPr>
              <a:t> </a:t>
            </a:r>
            <a:r>
              <a:rPr lang="en-US" sz="1500" spc="5" dirty="0">
                <a:latin typeface="+mj-lt"/>
              </a:rPr>
              <a:t>reflects</a:t>
            </a:r>
            <a:r>
              <a:rPr lang="en-US" sz="1500" spc="105" dirty="0">
                <a:latin typeface="+mj-lt"/>
              </a:rPr>
              <a:t> </a:t>
            </a:r>
            <a:r>
              <a:rPr lang="en-US" sz="1500" spc="10" dirty="0">
                <a:latin typeface="+mj-lt"/>
              </a:rPr>
              <a:t>the</a:t>
            </a:r>
          </a:p>
          <a:p>
            <a:pPr marL="12700" marR="8890" algn="just">
              <a:lnSpc>
                <a:spcPct val="113100"/>
              </a:lnSpc>
            </a:pPr>
            <a:r>
              <a:rPr lang="en-US" sz="1500" spc="10" dirty="0">
                <a:latin typeface="+mj-lt"/>
              </a:rPr>
              <a:t>views</a:t>
            </a:r>
            <a:r>
              <a:rPr lang="en-US" sz="1500" spc="204" dirty="0">
                <a:latin typeface="+mj-lt"/>
              </a:rPr>
              <a:t> </a:t>
            </a:r>
            <a:r>
              <a:rPr lang="en-US" sz="1500" spc="10" dirty="0">
                <a:latin typeface="+mj-lt"/>
              </a:rPr>
              <a:t>only</a:t>
            </a:r>
            <a:r>
              <a:rPr lang="en-US" sz="1500" spc="204" dirty="0">
                <a:latin typeface="+mj-lt"/>
              </a:rPr>
              <a:t> </a:t>
            </a:r>
            <a:r>
              <a:rPr lang="en-US" sz="1500" spc="5" dirty="0">
                <a:latin typeface="+mj-lt"/>
              </a:rPr>
              <a:t>of</a:t>
            </a:r>
            <a:r>
              <a:rPr lang="en-US" sz="1500" spc="204" dirty="0">
                <a:latin typeface="+mj-lt"/>
              </a:rPr>
              <a:t> </a:t>
            </a:r>
            <a:r>
              <a:rPr lang="en-US" sz="1500" spc="10" dirty="0">
                <a:latin typeface="+mj-lt"/>
              </a:rPr>
              <a:t>the</a:t>
            </a:r>
            <a:r>
              <a:rPr lang="en-US" sz="1500" spc="204" dirty="0">
                <a:latin typeface="+mj-lt"/>
              </a:rPr>
              <a:t> </a:t>
            </a:r>
            <a:r>
              <a:rPr lang="en-US" sz="1500" spc="10" dirty="0">
                <a:latin typeface="+mj-lt"/>
              </a:rPr>
              <a:t>authors,</a:t>
            </a:r>
            <a:r>
              <a:rPr lang="en-US" sz="1500" spc="204" dirty="0">
                <a:latin typeface="+mj-lt"/>
              </a:rPr>
              <a:t> </a:t>
            </a:r>
            <a:r>
              <a:rPr lang="en-US" sz="1500" spc="10" dirty="0">
                <a:latin typeface="+mj-lt"/>
              </a:rPr>
              <a:t>and</a:t>
            </a:r>
            <a:r>
              <a:rPr lang="en-US" sz="1500" spc="204" dirty="0">
                <a:latin typeface="+mj-lt"/>
              </a:rPr>
              <a:t> </a:t>
            </a:r>
            <a:r>
              <a:rPr lang="en-US" sz="1500" spc="10" dirty="0">
                <a:latin typeface="+mj-lt"/>
              </a:rPr>
              <a:t>the</a:t>
            </a:r>
            <a:r>
              <a:rPr lang="en-US" sz="1500" spc="204" dirty="0">
                <a:latin typeface="+mj-lt"/>
              </a:rPr>
              <a:t> </a:t>
            </a:r>
            <a:r>
              <a:rPr lang="en-US" sz="1500" spc="10" dirty="0">
                <a:latin typeface="+mj-lt"/>
              </a:rPr>
              <a:t>Commission</a:t>
            </a:r>
            <a:r>
              <a:rPr lang="en-US" sz="1500" spc="204" dirty="0">
                <a:latin typeface="+mj-lt"/>
              </a:rPr>
              <a:t> </a:t>
            </a:r>
            <a:r>
              <a:rPr lang="en-US" sz="1500" spc="10" dirty="0">
                <a:latin typeface="+mj-lt"/>
              </a:rPr>
              <a:t>cannot</a:t>
            </a:r>
            <a:r>
              <a:rPr lang="en-US" sz="1500" spc="210" dirty="0">
                <a:latin typeface="+mj-lt"/>
              </a:rPr>
              <a:t> </a:t>
            </a:r>
            <a:r>
              <a:rPr lang="en-US" sz="1500" spc="10" dirty="0">
                <a:latin typeface="+mj-lt"/>
              </a:rPr>
              <a:t>be</a:t>
            </a:r>
            <a:r>
              <a:rPr lang="en-US" sz="1500" spc="204" dirty="0">
                <a:latin typeface="+mj-lt"/>
              </a:rPr>
              <a:t> </a:t>
            </a:r>
            <a:r>
              <a:rPr lang="en-US" sz="1500" spc="10" dirty="0">
                <a:latin typeface="+mj-lt"/>
              </a:rPr>
              <a:t>held</a:t>
            </a:r>
            <a:r>
              <a:rPr lang="en-US" sz="1500" spc="204" dirty="0">
                <a:latin typeface="+mj-lt"/>
              </a:rPr>
              <a:t> </a:t>
            </a:r>
            <a:r>
              <a:rPr lang="en-US" sz="1500" spc="10" dirty="0">
                <a:latin typeface="+mj-lt"/>
              </a:rPr>
              <a:t>responsible</a:t>
            </a:r>
            <a:r>
              <a:rPr lang="en-US" sz="1500" spc="204" dirty="0">
                <a:latin typeface="+mj-lt"/>
              </a:rPr>
              <a:t> </a:t>
            </a:r>
            <a:r>
              <a:rPr lang="en-US" sz="1500" spc="5" dirty="0">
                <a:latin typeface="+mj-lt"/>
              </a:rPr>
              <a:t>for</a:t>
            </a:r>
            <a:r>
              <a:rPr lang="en-US" sz="1500" spc="204" dirty="0">
                <a:latin typeface="+mj-lt"/>
              </a:rPr>
              <a:t> </a:t>
            </a:r>
            <a:r>
              <a:rPr lang="en-US" sz="1500" spc="10" dirty="0">
                <a:latin typeface="+mj-lt"/>
              </a:rPr>
              <a:t>any</a:t>
            </a:r>
            <a:r>
              <a:rPr lang="en-US" sz="1500" spc="204" dirty="0">
                <a:latin typeface="+mj-lt"/>
              </a:rPr>
              <a:t> </a:t>
            </a:r>
            <a:r>
              <a:rPr lang="en-US" sz="1500" spc="10" dirty="0">
                <a:latin typeface="+mj-lt"/>
              </a:rPr>
              <a:t>use</a:t>
            </a:r>
            <a:r>
              <a:rPr lang="en-US" sz="1500" spc="204" dirty="0">
                <a:latin typeface="+mj-lt"/>
              </a:rPr>
              <a:t> </a:t>
            </a:r>
            <a:r>
              <a:rPr lang="en-US" sz="1500" spc="10" dirty="0">
                <a:latin typeface="+mj-lt"/>
              </a:rPr>
              <a:t>which</a:t>
            </a:r>
            <a:r>
              <a:rPr lang="en-US" sz="1500" spc="204" dirty="0">
                <a:latin typeface="+mj-lt"/>
              </a:rPr>
              <a:t> </a:t>
            </a:r>
            <a:r>
              <a:rPr lang="en-US" sz="1500" spc="10" dirty="0">
                <a:latin typeface="+mj-lt"/>
              </a:rPr>
              <a:t>may</a:t>
            </a:r>
            <a:r>
              <a:rPr lang="en-US" sz="1500" spc="204" dirty="0">
                <a:latin typeface="+mj-lt"/>
              </a:rPr>
              <a:t> </a:t>
            </a:r>
            <a:r>
              <a:rPr lang="en-US" sz="1500" spc="10" dirty="0">
                <a:latin typeface="+mj-lt"/>
              </a:rPr>
              <a:t>be</a:t>
            </a:r>
            <a:r>
              <a:rPr lang="en-US" sz="1500" spc="210" dirty="0">
                <a:latin typeface="+mj-lt"/>
              </a:rPr>
              <a:t> </a:t>
            </a:r>
            <a:r>
              <a:rPr lang="en-US" sz="1500" spc="10" dirty="0">
                <a:latin typeface="+mj-lt"/>
              </a:rPr>
              <a:t>made</a:t>
            </a:r>
            <a:r>
              <a:rPr lang="en-US" sz="1500" spc="204" dirty="0">
                <a:latin typeface="+mj-lt"/>
              </a:rPr>
              <a:t> </a:t>
            </a:r>
            <a:r>
              <a:rPr lang="en-US" sz="1500" spc="5" dirty="0">
                <a:latin typeface="+mj-lt"/>
              </a:rPr>
              <a:t>of</a:t>
            </a:r>
            <a:r>
              <a:rPr lang="en-US" sz="1500" spc="204" dirty="0">
                <a:latin typeface="+mj-lt"/>
              </a:rPr>
              <a:t> </a:t>
            </a:r>
            <a:r>
              <a:rPr lang="en-US" sz="1500" spc="10" dirty="0">
                <a:latin typeface="+mj-lt"/>
              </a:rPr>
              <a:t>the</a:t>
            </a:r>
            <a:r>
              <a:rPr lang="en-US" sz="1500" spc="204" dirty="0">
                <a:latin typeface="+mj-lt"/>
              </a:rPr>
              <a:t> </a:t>
            </a:r>
            <a:r>
              <a:rPr lang="en-US" sz="1500" spc="10" dirty="0">
                <a:latin typeface="+mj-lt"/>
              </a:rPr>
              <a:t>information</a:t>
            </a:r>
            <a:r>
              <a:rPr lang="en-US" sz="1500" spc="204" dirty="0">
                <a:latin typeface="+mj-lt"/>
              </a:rPr>
              <a:t> </a:t>
            </a:r>
            <a:r>
              <a:rPr lang="en-US" sz="1500" spc="10" dirty="0">
                <a:latin typeface="+mj-lt"/>
              </a:rPr>
              <a:t>contained </a:t>
            </a:r>
            <a:r>
              <a:rPr lang="en-US" sz="1500" spc="-360" dirty="0">
                <a:latin typeface="+mj-lt"/>
              </a:rPr>
              <a:t> </a:t>
            </a:r>
            <a:r>
              <a:rPr lang="en-US" sz="1500" spc="5" dirty="0">
                <a:latin typeface="+mj-lt"/>
              </a:rPr>
              <a:t>therein."</a:t>
            </a:r>
          </a:p>
        </p:txBody>
      </p:sp>
    </p:spTree>
  </p:cSld>
  <p:clrMap bg1="lt1" tx1="dk1" bg2="lt2" tx2="dk2" accent1="accent1" accent2="accent2" accent3="accent3" accent4="accent4" accent5="accent5" accent6="accent6" hlink="hlink" folHlink="folHlink"/>
  <p:sldLayoutIdLst>
    <p:sldLayoutId id="2147483665" r:id="rId1"/>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jpeg"/><Relationship Id="rId1" Type="http://schemas.openxmlformats.org/officeDocument/2006/relationships/slideLayout" Target="../slideLayouts/slideLayout2.xml"/><Relationship Id="rId5" Type="http://schemas.openxmlformats.org/officeDocument/2006/relationships/image" Target="../media/image28.png"/><Relationship Id="rId4" Type="http://schemas.openxmlformats.org/officeDocument/2006/relationships/image" Target="../media/image27.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jpe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B5274397-0CC2-4713-984E-865578FB27AF}"/>
              </a:ext>
            </a:extLst>
          </p:cNvPr>
          <p:cNvSpPr txBox="1"/>
          <p:nvPr/>
        </p:nvSpPr>
        <p:spPr>
          <a:xfrm>
            <a:off x="3238500" y="5448300"/>
            <a:ext cx="11811000" cy="2962349"/>
          </a:xfrm>
          <a:prstGeom prst="rect">
            <a:avLst/>
          </a:prstGeom>
          <a:noFill/>
        </p:spPr>
        <p:txBody>
          <a:bodyPr wrap="square">
            <a:spAutoFit/>
          </a:bodyPr>
          <a:lstStyle/>
          <a:p>
            <a:pPr marL="12700" algn="ctr">
              <a:lnSpc>
                <a:spcPct val="100000"/>
              </a:lnSpc>
              <a:spcBef>
                <a:spcPts val="100"/>
              </a:spcBef>
            </a:pPr>
            <a:r>
              <a:rPr lang="en-US" sz="4800" b="1" spc="-65">
                <a:latin typeface="Calibri" panose="020F0502020204030204" pitchFamily="34" charset="0"/>
                <a:ea typeface="Microsoft Sans Serif" panose="020B0604020202020204" pitchFamily="34" charset="0"/>
                <a:cs typeface="Calibri" panose="020F0502020204030204" pitchFamily="34" charset="0"/>
              </a:rPr>
              <a:t>Financing options, credits and loans</a:t>
            </a:r>
            <a:endParaRPr lang="en-US" sz="4800" b="1" spc="-65" dirty="0">
              <a:latin typeface="Calibri" panose="020F0502020204030204" pitchFamily="34" charset="0"/>
              <a:ea typeface="Microsoft Sans Serif" panose="020B0604020202020204" pitchFamily="34" charset="0"/>
              <a:cs typeface="Calibri" panose="020F0502020204030204" pitchFamily="34" charset="0"/>
            </a:endParaRPr>
          </a:p>
          <a:p>
            <a:pPr marL="12700" algn="ctr">
              <a:lnSpc>
                <a:spcPct val="100000"/>
              </a:lnSpc>
              <a:spcBef>
                <a:spcPts val="100"/>
              </a:spcBef>
            </a:pPr>
            <a:endParaRPr lang="en-US" sz="4400" b="1" spc="-65"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12700" algn="ctr">
              <a:lnSpc>
                <a:spcPct val="100000"/>
              </a:lnSpc>
              <a:spcBef>
                <a:spcPts val="100"/>
              </a:spcBef>
            </a:pPr>
            <a:r>
              <a:rPr lang="en-US" sz="4800" b="1" spc="-65">
                <a:ea typeface="Microsoft Sans Serif" panose="020B0604020202020204" pitchFamily="34" charset="0"/>
                <a:cs typeface="Microsoft Sans Serif" panose="020B0604020202020204" pitchFamily="34" charset="0"/>
              </a:rPr>
              <a:t>Partner: University of Malaga</a:t>
            </a:r>
            <a:endParaRPr lang="en-US" sz="4800" b="1" spc="-65" dirty="0">
              <a:ea typeface="Microsoft Sans Serif" panose="020B0604020202020204" pitchFamily="34" charset="0"/>
              <a:cs typeface="Microsoft Sans Serif" panose="020B0604020202020204" pitchFamily="34" charset="0"/>
            </a:endParaRPr>
          </a:p>
          <a:p>
            <a:pPr marL="12700">
              <a:lnSpc>
                <a:spcPct val="100000"/>
              </a:lnSpc>
              <a:spcBef>
                <a:spcPts val="100"/>
              </a:spcBef>
            </a:pPr>
            <a:endParaRPr lang="en-US" sz="4400" b="1" spc="-65"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6661356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5ED5BF74-22CB-411B-B24F-648218F3A38C}"/>
              </a:ext>
            </a:extLst>
          </p:cNvPr>
          <p:cNvSpPr txBox="1"/>
          <p:nvPr/>
        </p:nvSpPr>
        <p:spPr>
          <a:xfrm>
            <a:off x="1447800" y="1573291"/>
            <a:ext cx="11811000" cy="1446550"/>
          </a:xfrm>
          <a:prstGeom prst="rect">
            <a:avLst/>
          </a:prstGeom>
          <a:noFill/>
        </p:spPr>
        <p:txBody>
          <a:bodyPr wrap="square" rtlCol="0">
            <a:spAutoFit/>
          </a:bodyPr>
          <a:lstStyle/>
          <a:p>
            <a:r>
              <a:rPr lang="es-ES" sz="4400" b="1">
                <a:latin typeface="Calibri" panose="020F0502020204030204" pitchFamily="34" charset="0"/>
                <a:ea typeface="Microsoft Sans Serif" panose="020B0604020202020204" pitchFamily="34" charset="0"/>
                <a:cs typeface="Calibri" panose="020F0502020204030204" pitchFamily="34" charset="0"/>
              </a:rPr>
              <a:t>3.</a:t>
            </a:r>
            <a:r>
              <a:rPr lang="es-ES" sz="4400" b="1" spc="-85">
                <a:solidFill>
                  <a:srgbClr val="343433"/>
                </a:solidFill>
                <a:latin typeface="Calibri" panose="020F0502020204030204" pitchFamily="34" charset="0"/>
                <a:ea typeface="Microsoft Sans Serif" panose="020B0604020202020204" pitchFamily="34" charset="0"/>
                <a:cs typeface="Calibri" panose="020F0502020204030204" pitchFamily="34" charset="0"/>
              </a:rPr>
              <a:t> What is the difference between a credit and a loan?</a:t>
            </a:r>
            <a:endParaRPr lang="es-ES" sz="4400" b="1" dirty="0">
              <a:latin typeface="Calibri" panose="020F0502020204030204" pitchFamily="34" charset="0"/>
              <a:ea typeface="Microsoft Sans Serif" panose="020B0604020202020204" pitchFamily="34" charset="0"/>
              <a:cs typeface="Calibri" panose="020F0502020204030204" pitchFamily="34" charset="0"/>
            </a:endParaRPr>
          </a:p>
        </p:txBody>
      </p:sp>
      <p:sp>
        <p:nvSpPr>
          <p:cNvPr id="4" name="CuadroTexto 3">
            <a:extLst>
              <a:ext uri="{FF2B5EF4-FFF2-40B4-BE49-F238E27FC236}">
                <a16:creationId xmlns:a16="http://schemas.microsoft.com/office/drawing/2014/main" id="{CFD79179-D405-84B9-5EA5-2FE559D5BB6A}"/>
              </a:ext>
            </a:extLst>
          </p:cNvPr>
          <p:cNvSpPr txBox="1"/>
          <p:nvPr/>
        </p:nvSpPr>
        <p:spPr>
          <a:xfrm>
            <a:off x="1648239" y="3543300"/>
            <a:ext cx="7505700" cy="2677656"/>
          </a:xfrm>
          <a:prstGeom prst="rect">
            <a:avLst/>
          </a:prstGeom>
          <a:noFill/>
        </p:spPr>
        <p:txBody>
          <a:bodyPr wrap="square" rtlCol="0">
            <a:spAutoFit/>
          </a:bodyPr>
          <a:lstStyle/>
          <a:p>
            <a:pPr algn="just" fontAlgn="ctr"/>
            <a:r>
              <a:rPr lang="en-GB" sz="2800" u="sng">
                <a:ea typeface="Microsoft Sans Serif" panose="020B0604020202020204" pitchFamily="34" charset="0"/>
              </a:rPr>
              <a:t>In a loan contract</a:t>
            </a:r>
            <a:r>
              <a:rPr lang="en-GB" sz="2800">
                <a:ea typeface="Microsoft Sans Serif" panose="020B0604020202020204" pitchFamily="34" charset="0"/>
              </a:rPr>
              <a:t>:</a:t>
            </a:r>
            <a:endParaRPr lang="en-GB" sz="2800">
              <a:effectLst/>
              <a:ea typeface="Microsoft Sans Serif" panose="020B0604020202020204" pitchFamily="34" charset="0"/>
            </a:endParaRPr>
          </a:p>
          <a:p>
            <a:pPr marL="342900" indent="-342900" fontAlgn="ctr">
              <a:buFont typeface="Calibri" panose="020F0502020204030204" pitchFamily="34" charset="0"/>
              <a:buChar char="-"/>
            </a:pPr>
            <a:r>
              <a:rPr lang="en-GB" sz="2800">
                <a:ea typeface="Microsoft Sans Serif" panose="020B0604020202020204" pitchFamily="34" charset="0"/>
              </a:rPr>
              <a:t>You will receive the agreed amount of money in one lump sum at the start of the contract.</a:t>
            </a:r>
          </a:p>
          <a:p>
            <a:pPr marL="342900" lvl="0" indent="-342900" fontAlgn="ctr">
              <a:buFont typeface="Calibri" panose="020F0502020204030204" pitchFamily="34" charset="0"/>
              <a:buChar char="-"/>
            </a:pPr>
            <a:r>
              <a:rPr lang="en-GB" sz="2800">
                <a:ea typeface="Microsoft Sans Serif" panose="020B0604020202020204" pitchFamily="34" charset="0"/>
              </a:rPr>
              <a:t>You will have to pay back the money together with interest and feed within the agreed terms.</a:t>
            </a:r>
            <a:endParaRPr lang="es-ES" sz="2800">
              <a:ea typeface="Microsoft Sans Serif" panose="020B0604020202020204" pitchFamily="34" charset="0"/>
            </a:endParaRPr>
          </a:p>
          <a:p>
            <a:pPr>
              <a:defRPr/>
            </a:pPr>
            <a:endParaRPr lang="es-ES" sz="2800">
              <a:latin typeface="Calibri" panose="020F0502020204030204" pitchFamily="34" charset="0"/>
              <a:ea typeface="Times New Roman" panose="02020603050405020304" pitchFamily="18" charset="0"/>
            </a:endParaRPr>
          </a:p>
        </p:txBody>
      </p:sp>
      <p:pic>
        <p:nvPicPr>
          <p:cNvPr id="5" name="Imagen 4" descr="Un dibujo de una persona&#10;&#10;Descripción generada automáticamente con confianza baja">
            <a:extLst>
              <a:ext uri="{FF2B5EF4-FFF2-40B4-BE49-F238E27FC236}">
                <a16:creationId xmlns:a16="http://schemas.microsoft.com/office/drawing/2014/main" id="{0E330674-7806-5623-84D4-0020049BA17D}"/>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1277600" y="3390900"/>
            <a:ext cx="4688742" cy="4686300"/>
          </a:xfrm>
          <a:prstGeom prst="rect">
            <a:avLst/>
          </a:prstGeom>
        </p:spPr>
      </p:pic>
    </p:spTree>
    <p:extLst>
      <p:ext uri="{BB962C8B-B14F-4D97-AF65-F5344CB8AC3E}">
        <p14:creationId xmlns:p14="http://schemas.microsoft.com/office/powerpoint/2010/main" val="9610431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5ED5BF74-22CB-411B-B24F-648218F3A38C}"/>
              </a:ext>
            </a:extLst>
          </p:cNvPr>
          <p:cNvSpPr txBox="1"/>
          <p:nvPr/>
        </p:nvSpPr>
        <p:spPr>
          <a:xfrm>
            <a:off x="1447800" y="1573291"/>
            <a:ext cx="7162800" cy="769441"/>
          </a:xfrm>
          <a:prstGeom prst="rect">
            <a:avLst/>
          </a:prstGeom>
          <a:noFill/>
        </p:spPr>
        <p:txBody>
          <a:bodyPr wrap="square" rtlCol="0">
            <a:spAutoFit/>
          </a:bodyPr>
          <a:lstStyle/>
          <a:p>
            <a:r>
              <a:rPr lang="es-ES" sz="4400" b="1">
                <a:latin typeface="Calibri" panose="020F0502020204030204" pitchFamily="34" charset="0"/>
                <a:ea typeface="Microsoft Sans Serif" panose="020B0604020202020204" pitchFamily="34" charset="0"/>
                <a:cs typeface="Calibri" panose="020F0502020204030204" pitchFamily="34" charset="0"/>
              </a:rPr>
              <a:t>4.</a:t>
            </a:r>
            <a:r>
              <a:rPr lang="es-ES" sz="4400" b="1" spc="-85">
                <a:solidFill>
                  <a:srgbClr val="343433"/>
                </a:solidFill>
                <a:latin typeface="Calibri" panose="020F0502020204030204" pitchFamily="34" charset="0"/>
                <a:ea typeface="Microsoft Sans Serif" panose="020B0604020202020204" pitchFamily="34" charset="0"/>
                <a:cs typeface="Calibri" panose="020F0502020204030204" pitchFamily="34" charset="0"/>
              </a:rPr>
              <a:t> Loan modalities.</a:t>
            </a:r>
            <a:endParaRPr lang="es-ES" sz="4400" b="1" dirty="0">
              <a:latin typeface="Calibri" panose="020F0502020204030204" pitchFamily="34" charset="0"/>
              <a:ea typeface="Microsoft Sans Serif" panose="020B0604020202020204" pitchFamily="34" charset="0"/>
              <a:cs typeface="Calibri" panose="020F0502020204030204" pitchFamily="34" charset="0"/>
            </a:endParaRPr>
          </a:p>
        </p:txBody>
      </p:sp>
      <p:sp>
        <p:nvSpPr>
          <p:cNvPr id="3" name="CuadroTexto 2">
            <a:extLst>
              <a:ext uri="{FF2B5EF4-FFF2-40B4-BE49-F238E27FC236}">
                <a16:creationId xmlns:a16="http://schemas.microsoft.com/office/drawing/2014/main" id="{6C8B894F-17B3-41CA-B7A0-A3081483AF7F}"/>
              </a:ext>
            </a:extLst>
          </p:cNvPr>
          <p:cNvSpPr txBox="1"/>
          <p:nvPr/>
        </p:nvSpPr>
        <p:spPr>
          <a:xfrm>
            <a:off x="1524000" y="2562880"/>
            <a:ext cx="8686800" cy="5693866"/>
          </a:xfrm>
          <a:prstGeom prst="rect">
            <a:avLst/>
          </a:prstGeom>
          <a:noFill/>
        </p:spPr>
        <p:txBody>
          <a:bodyPr wrap="square" rtlCol="0">
            <a:spAutoFit/>
          </a:bodyPr>
          <a:lstStyle/>
          <a:p>
            <a:pPr algn="just" fontAlgn="base"/>
            <a:r>
              <a:rPr lang="en-GB" sz="2800">
                <a:latin typeface="Calibri" panose="020F0502020204030204" pitchFamily="34" charset="0"/>
                <a:ea typeface="Microsoft Sans Serif" panose="020B0604020202020204" pitchFamily="34" charset="0"/>
              </a:rPr>
              <a:t>Although there are different types of loans, they all fall into two broad categories known as personal loans and mortgage loans.</a:t>
            </a:r>
          </a:p>
          <a:p>
            <a:pPr algn="just" fontAlgn="base"/>
            <a:endParaRPr lang="en-GB" sz="2800">
              <a:latin typeface="Calibri" panose="020F0502020204030204" pitchFamily="34" charset="0"/>
              <a:ea typeface="Microsoft Sans Serif" panose="020B0604020202020204" pitchFamily="34" charset="0"/>
            </a:endParaRPr>
          </a:p>
          <a:p>
            <a:pPr algn="just" fontAlgn="base"/>
            <a:r>
              <a:rPr lang="en-GB" sz="2800" u="sng">
                <a:latin typeface="Calibri" panose="020F0502020204030204" pitchFamily="34" charset="0"/>
                <a:ea typeface="Microsoft Sans Serif" panose="020B0604020202020204" pitchFamily="34" charset="0"/>
              </a:rPr>
              <a:t>Personal loans:</a:t>
            </a:r>
          </a:p>
          <a:p>
            <a:pPr fontAlgn="base"/>
            <a:r>
              <a:rPr lang="en-GB" sz="2800">
                <a:latin typeface="Calibri" panose="020F0502020204030204" pitchFamily="34" charset="0"/>
                <a:ea typeface="Microsoft Sans Serif" panose="020B0604020202020204" pitchFamily="34" charset="0"/>
              </a:rPr>
              <a:t>This type of loan is normally used for the purchase of consumer goods and services: a car, a computer, furnishing the house, going on holiday, studying abroad... They are called personal loans because they have our present and future personal guarantee. This means that the bank bases the loan on the customer's commitment to pay. It can also include guarantors. Due to the high risk involved in this operation, they usually have a high interest rate.</a:t>
            </a:r>
          </a:p>
        </p:txBody>
      </p:sp>
      <p:pic>
        <p:nvPicPr>
          <p:cNvPr id="7" name="Imagen 6" descr="Diagrama&#10;&#10;Descripción generada automáticamente">
            <a:extLst>
              <a:ext uri="{FF2B5EF4-FFF2-40B4-BE49-F238E27FC236}">
                <a16:creationId xmlns:a16="http://schemas.microsoft.com/office/drawing/2014/main" id="{871218BE-1818-4C66-3DCF-9B09242A128F}"/>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896600" y="3046412"/>
            <a:ext cx="6733124" cy="4194175"/>
          </a:xfrm>
          <a:prstGeom prst="rect">
            <a:avLst/>
          </a:prstGeom>
        </p:spPr>
      </p:pic>
    </p:spTree>
    <p:extLst>
      <p:ext uri="{BB962C8B-B14F-4D97-AF65-F5344CB8AC3E}">
        <p14:creationId xmlns:p14="http://schemas.microsoft.com/office/powerpoint/2010/main" val="21773198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5ED5BF74-22CB-411B-B24F-648218F3A38C}"/>
              </a:ext>
            </a:extLst>
          </p:cNvPr>
          <p:cNvSpPr txBox="1"/>
          <p:nvPr/>
        </p:nvSpPr>
        <p:spPr>
          <a:xfrm>
            <a:off x="1447800" y="1573291"/>
            <a:ext cx="7162800" cy="769441"/>
          </a:xfrm>
          <a:prstGeom prst="rect">
            <a:avLst/>
          </a:prstGeom>
          <a:noFill/>
        </p:spPr>
        <p:txBody>
          <a:bodyPr wrap="square" rtlCol="0">
            <a:spAutoFit/>
          </a:bodyPr>
          <a:lstStyle/>
          <a:p>
            <a:r>
              <a:rPr lang="es-ES" sz="4400" b="1">
                <a:latin typeface="Calibri" panose="020F0502020204030204" pitchFamily="34" charset="0"/>
                <a:ea typeface="Microsoft Sans Serif" panose="020B0604020202020204" pitchFamily="34" charset="0"/>
                <a:cs typeface="Calibri" panose="020F0502020204030204" pitchFamily="34" charset="0"/>
              </a:rPr>
              <a:t>4.</a:t>
            </a:r>
            <a:r>
              <a:rPr lang="es-ES" sz="4400" b="1" spc="-85">
                <a:solidFill>
                  <a:srgbClr val="343433"/>
                </a:solidFill>
                <a:latin typeface="Calibri" panose="020F0502020204030204" pitchFamily="34" charset="0"/>
                <a:ea typeface="Microsoft Sans Serif" panose="020B0604020202020204" pitchFamily="34" charset="0"/>
                <a:cs typeface="Calibri" panose="020F0502020204030204" pitchFamily="34" charset="0"/>
              </a:rPr>
              <a:t> Loan modalities.</a:t>
            </a:r>
            <a:endParaRPr lang="es-ES" sz="4400" b="1" dirty="0">
              <a:latin typeface="Calibri" panose="020F0502020204030204" pitchFamily="34" charset="0"/>
              <a:ea typeface="Microsoft Sans Serif" panose="020B0604020202020204" pitchFamily="34" charset="0"/>
              <a:cs typeface="Calibri" panose="020F0502020204030204" pitchFamily="34" charset="0"/>
            </a:endParaRPr>
          </a:p>
        </p:txBody>
      </p:sp>
      <p:sp>
        <p:nvSpPr>
          <p:cNvPr id="3" name="CuadroTexto 2">
            <a:extLst>
              <a:ext uri="{FF2B5EF4-FFF2-40B4-BE49-F238E27FC236}">
                <a16:creationId xmlns:a16="http://schemas.microsoft.com/office/drawing/2014/main" id="{6C8B894F-17B3-41CA-B7A0-A3081483AF7F}"/>
              </a:ext>
            </a:extLst>
          </p:cNvPr>
          <p:cNvSpPr txBox="1"/>
          <p:nvPr/>
        </p:nvSpPr>
        <p:spPr>
          <a:xfrm>
            <a:off x="1524000" y="2562880"/>
            <a:ext cx="9601200" cy="4832092"/>
          </a:xfrm>
          <a:prstGeom prst="rect">
            <a:avLst/>
          </a:prstGeom>
          <a:noFill/>
        </p:spPr>
        <p:txBody>
          <a:bodyPr wrap="square" rtlCol="0">
            <a:spAutoFit/>
          </a:bodyPr>
          <a:lstStyle/>
          <a:p>
            <a:pPr algn="just" fontAlgn="base"/>
            <a:r>
              <a:rPr lang="en-GB" sz="2800" u="sng">
                <a:latin typeface="Calibri" panose="020F0502020204030204" pitchFamily="34" charset="0"/>
                <a:ea typeface="Microsoft Sans Serif" panose="020B0604020202020204" pitchFamily="34" charset="0"/>
              </a:rPr>
              <a:t>Mortgage loans:</a:t>
            </a:r>
          </a:p>
          <a:p>
            <a:pPr fontAlgn="base"/>
            <a:r>
              <a:rPr lang="en-GB" sz="2800">
                <a:latin typeface="Calibri" panose="020F0502020204030204" pitchFamily="34" charset="0"/>
                <a:ea typeface="Microsoft Sans Serif" panose="020B0604020202020204" pitchFamily="34" charset="0"/>
              </a:rPr>
              <a:t>These are loans intended to finance the purchase or restoration of a home. This type of financing, in addition to involving larger amounts of money than personal loans, has a real guarantee for the bank. In other words, if the client does not return the loan, the bank can sell the mortgaged property to repay the debt or become the owner of the property. </a:t>
            </a:r>
          </a:p>
          <a:p>
            <a:pPr fontAlgn="base"/>
            <a:endParaRPr lang="en-GB" sz="2800">
              <a:latin typeface="Calibri" panose="020F0502020204030204" pitchFamily="34" charset="0"/>
              <a:ea typeface="Microsoft Sans Serif" panose="020B0604020202020204" pitchFamily="34" charset="0"/>
            </a:endParaRPr>
          </a:p>
          <a:p>
            <a:pPr fontAlgn="base"/>
            <a:r>
              <a:rPr lang="en-GB" sz="2800">
                <a:latin typeface="Calibri" panose="020F0502020204030204" pitchFamily="34" charset="0"/>
                <a:ea typeface="Microsoft Sans Serif" panose="020B0604020202020204" pitchFamily="34" charset="0"/>
              </a:rPr>
              <a:t>Thus, as it has an effective guarantee, it is one of the safest loan operations for the entity that grants it and, consequently, the interest rate applied is lower than that of a personal loan.</a:t>
            </a:r>
          </a:p>
        </p:txBody>
      </p:sp>
      <p:pic>
        <p:nvPicPr>
          <p:cNvPr id="7" name="Imagen 6" descr="Diagrama&#10;&#10;Descripción generada automáticamente">
            <a:extLst>
              <a:ext uri="{FF2B5EF4-FFF2-40B4-BE49-F238E27FC236}">
                <a16:creationId xmlns:a16="http://schemas.microsoft.com/office/drawing/2014/main" id="{008095CC-DBA9-2486-A62C-798579D1A95D}"/>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1430000" y="3208974"/>
            <a:ext cx="6002892" cy="3869051"/>
          </a:xfrm>
          <a:prstGeom prst="rect">
            <a:avLst/>
          </a:prstGeom>
        </p:spPr>
      </p:pic>
    </p:spTree>
    <p:extLst>
      <p:ext uri="{BB962C8B-B14F-4D97-AF65-F5344CB8AC3E}">
        <p14:creationId xmlns:p14="http://schemas.microsoft.com/office/powerpoint/2010/main" val="7903914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5ED5BF74-22CB-411B-B24F-648218F3A38C}"/>
              </a:ext>
            </a:extLst>
          </p:cNvPr>
          <p:cNvSpPr txBox="1"/>
          <p:nvPr/>
        </p:nvSpPr>
        <p:spPr>
          <a:xfrm>
            <a:off x="1447800" y="1573291"/>
            <a:ext cx="7162800" cy="769441"/>
          </a:xfrm>
          <a:prstGeom prst="rect">
            <a:avLst/>
          </a:prstGeom>
          <a:noFill/>
        </p:spPr>
        <p:txBody>
          <a:bodyPr wrap="square" rtlCol="0">
            <a:spAutoFit/>
          </a:bodyPr>
          <a:lstStyle/>
          <a:p>
            <a:r>
              <a:rPr lang="es-ES" sz="4400" b="1">
                <a:latin typeface="Calibri" panose="020F0502020204030204" pitchFamily="34" charset="0"/>
                <a:ea typeface="Microsoft Sans Serif" panose="020B0604020202020204" pitchFamily="34" charset="0"/>
                <a:cs typeface="Calibri" panose="020F0502020204030204" pitchFamily="34" charset="0"/>
              </a:rPr>
              <a:t>4.</a:t>
            </a:r>
            <a:r>
              <a:rPr lang="es-ES" sz="4400" b="1" spc="-85">
                <a:solidFill>
                  <a:srgbClr val="343433"/>
                </a:solidFill>
                <a:latin typeface="Calibri" panose="020F0502020204030204" pitchFamily="34" charset="0"/>
                <a:ea typeface="Microsoft Sans Serif" panose="020B0604020202020204" pitchFamily="34" charset="0"/>
                <a:cs typeface="Calibri" panose="020F0502020204030204" pitchFamily="34" charset="0"/>
              </a:rPr>
              <a:t> Loan modalities.</a:t>
            </a:r>
            <a:endParaRPr lang="es-ES" sz="4400" b="1" dirty="0">
              <a:latin typeface="Calibri" panose="020F0502020204030204" pitchFamily="34" charset="0"/>
              <a:ea typeface="Microsoft Sans Serif" panose="020B0604020202020204" pitchFamily="34" charset="0"/>
              <a:cs typeface="Calibri" panose="020F0502020204030204" pitchFamily="34" charset="0"/>
            </a:endParaRPr>
          </a:p>
        </p:txBody>
      </p:sp>
      <p:sp>
        <p:nvSpPr>
          <p:cNvPr id="3" name="CuadroTexto 2">
            <a:extLst>
              <a:ext uri="{FF2B5EF4-FFF2-40B4-BE49-F238E27FC236}">
                <a16:creationId xmlns:a16="http://schemas.microsoft.com/office/drawing/2014/main" id="{6C8B894F-17B3-41CA-B7A0-A3081483AF7F}"/>
              </a:ext>
            </a:extLst>
          </p:cNvPr>
          <p:cNvSpPr txBox="1"/>
          <p:nvPr/>
        </p:nvSpPr>
        <p:spPr>
          <a:xfrm>
            <a:off x="1524000" y="2562880"/>
            <a:ext cx="9601200" cy="5262979"/>
          </a:xfrm>
          <a:prstGeom prst="rect">
            <a:avLst/>
          </a:prstGeom>
          <a:noFill/>
        </p:spPr>
        <p:txBody>
          <a:bodyPr wrap="square" rtlCol="0">
            <a:spAutoFit/>
          </a:bodyPr>
          <a:lstStyle/>
          <a:p>
            <a:pPr fontAlgn="base"/>
            <a:r>
              <a:rPr lang="en-GB" sz="2800">
                <a:latin typeface="Calibri" panose="020F0502020204030204" pitchFamily="34" charset="0"/>
                <a:ea typeface="Microsoft Sans Serif" panose="020B0604020202020204" pitchFamily="34" charset="0"/>
              </a:rPr>
              <a:t>The interest rate at which these loans can be contracted can be fixed (its value is unalterable during the term of the loan) or variable (the value is revised periodically depending on the evolution of the reference used, for example, the Euribor).  The variable interest rate is the most risky for the debtor, since an economic crisis can cause the instalment to be paid to skyrocket.</a:t>
            </a:r>
          </a:p>
          <a:p>
            <a:pPr fontAlgn="base"/>
            <a:endParaRPr lang="en-GB" sz="2800">
              <a:latin typeface="Calibri" panose="020F0502020204030204" pitchFamily="34" charset="0"/>
              <a:ea typeface="Microsoft Sans Serif" panose="020B0604020202020204" pitchFamily="34" charset="0"/>
            </a:endParaRPr>
          </a:p>
          <a:p>
            <a:pPr fontAlgn="base"/>
            <a:r>
              <a:rPr lang="en-GB" sz="2800">
                <a:latin typeface="Calibri" panose="020F0502020204030204" pitchFamily="34" charset="0"/>
                <a:ea typeface="Microsoft Sans Serif" panose="020B0604020202020204" pitchFamily="34" charset="0"/>
              </a:rPr>
              <a:t>Finally, there is a mixed-rate modality. A fixed interest rate is established during the first years of the contract and, subsequently, a variable rate is established until the maturity of the operation. The instalment to be paid could go up or down depending on the evolution of the reference interest rate used.</a:t>
            </a:r>
          </a:p>
        </p:txBody>
      </p:sp>
      <p:pic>
        <p:nvPicPr>
          <p:cNvPr id="5" name="Imagen 4" descr="Icono&#10;&#10;Descripción generada automáticamente">
            <a:extLst>
              <a:ext uri="{FF2B5EF4-FFF2-40B4-BE49-F238E27FC236}">
                <a16:creationId xmlns:a16="http://schemas.microsoft.com/office/drawing/2014/main" id="{6C7B56C5-3E58-C11C-56CB-CA8ED36CD3D5}"/>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2373304" y="3072622"/>
            <a:ext cx="4374131" cy="4141755"/>
          </a:xfrm>
          <a:prstGeom prst="rect">
            <a:avLst/>
          </a:prstGeom>
        </p:spPr>
      </p:pic>
    </p:spTree>
    <p:extLst>
      <p:ext uri="{BB962C8B-B14F-4D97-AF65-F5344CB8AC3E}">
        <p14:creationId xmlns:p14="http://schemas.microsoft.com/office/powerpoint/2010/main" val="31029258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5ED5BF74-22CB-411B-B24F-648218F3A38C}"/>
              </a:ext>
            </a:extLst>
          </p:cNvPr>
          <p:cNvSpPr txBox="1"/>
          <p:nvPr/>
        </p:nvSpPr>
        <p:spPr>
          <a:xfrm>
            <a:off x="1447800" y="1573291"/>
            <a:ext cx="11125200" cy="1446550"/>
          </a:xfrm>
          <a:prstGeom prst="rect">
            <a:avLst/>
          </a:prstGeom>
          <a:noFill/>
        </p:spPr>
        <p:txBody>
          <a:bodyPr wrap="square" rtlCol="0">
            <a:spAutoFit/>
          </a:bodyPr>
          <a:lstStyle/>
          <a:p>
            <a:r>
              <a:rPr lang="es-ES" sz="4400" b="1">
                <a:latin typeface="Calibri" panose="020F0502020204030204" pitchFamily="34" charset="0"/>
                <a:ea typeface="Microsoft Sans Serif" panose="020B0604020202020204" pitchFamily="34" charset="0"/>
                <a:cs typeface="Calibri" panose="020F0502020204030204" pitchFamily="34" charset="0"/>
              </a:rPr>
              <a:t>5.</a:t>
            </a:r>
            <a:r>
              <a:rPr lang="es-ES" sz="4400" b="1" spc="-85">
                <a:solidFill>
                  <a:srgbClr val="343433"/>
                </a:solidFill>
                <a:latin typeface="Calibri" panose="020F0502020204030204" pitchFamily="34" charset="0"/>
                <a:ea typeface="Microsoft Sans Serif" panose="020B0604020202020204" pitchFamily="34" charset="0"/>
                <a:cs typeface="Calibri" panose="020F0502020204030204" pitchFamily="34" charset="0"/>
              </a:rPr>
              <a:t> What expenses can our bank charge us when it grant us a loan? </a:t>
            </a:r>
            <a:endParaRPr lang="es-ES" sz="4400" b="1" dirty="0">
              <a:latin typeface="Calibri" panose="020F0502020204030204" pitchFamily="34" charset="0"/>
              <a:ea typeface="Microsoft Sans Serif" panose="020B0604020202020204" pitchFamily="34" charset="0"/>
              <a:cs typeface="Calibri" panose="020F0502020204030204" pitchFamily="34" charset="0"/>
            </a:endParaRPr>
          </a:p>
        </p:txBody>
      </p:sp>
      <p:sp>
        <p:nvSpPr>
          <p:cNvPr id="4" name="CuadroTexto 3">
            <a:extLst>
              <a:ext uri="{FF2B5EF4-FFF2-40B4-BE49-F238E27FC236}">
                <a16:creationId xmlns:a16="http://schemas.microsoft.com/office/drawing/2014/main" id="{CFD79179-D405-84B9-5EA5-2FE559D5BB6A}"/>
              </a:ext>
            </a:extLst>
          </p:cNvPr>
          <p:cNvSpPr txBox="1"/>
          <p:nvPr/>
        </p:nvSpPr>
        <p:spPr>
          <a:xfrm>
            <a:off x="1600200" y="3086100"/>
            <a:ext cx="15392400" cy="3108543"/>
          </a:xfrm>
          <a:prstGeom prst="rect">
            <a:avLst/>
          </a:prstGeom>
          <a:noFill/>
        </p:spPr>
        <p:txBody>
          <a:bodyPr wrap="square" rtlCol="0">
            <a:spAutoFit/>
          </a:bodyPr>
          <a:lstStyle/>
          <a:p>
            <a:pPr fontAlgn="base"/>
            <a:r>
              <a:rPr lang="en-GB" sz="2800">
                <a:ea typeface="Microsoft Sans Serif" panose="020B0604020202020204" pitchFamily="34" charset="0"/>
              </a:rPr>
              <a:t>The main expense will be the interest rate, in addition to different fees, such as the study fee, origination fee, etc. Remember that all these costs are included in the APR of the operation, which must appear prominently in the advertising and in the information that the entity must provide before taking out the loan. In a loan operation, the higher the APR, the higher the cost to the customer. The APR is what will always inform us of the real cost of the loan and will help us to compare offers.</a:t>
            </a:r>
          </a:p>
          <a:p>
            <a:pPr fontAlgn="base"/>
            <a:endParaRPr lang="en-GB" sz="2800">
              <a:ea typeface="Microsoft Sans Serif" panose="020B0604020202020204" pitchFamily="34" charset="0"/>
            </a:endParaRPr>
          </a:p>
          <a:p>
            <a:pPr>
              <a:defRPr/>
            </a:pPr>
            <a:endParaRPr lang="es-ES" sz="2800">
              <a:latin typeface="Calibri" panose="020F0502020204030204" pitchFamily="34" charset="0"/>
              <a:ea typeface="Times New Roman" panose="02020603050405020304" pitchFamily="18" charset="0"/>
            </a:endParaRPr>
          </a:p>
        </p:txBody>
      </p:sp>
      <p:pic>
        <p:nvPicPr>
          <p:cNvPr id="9" name="Imagen 8" descr="Imagen que contiene taza, interior, tabla, plástico&#10;&#10;Descripción generada automáticamente">
            <a:extLst>
              <a:ext uri="{FF2B5EF4-FFF2-40B4-BE49-F238E27FC236}">
                <a16:creationId xmlns:a16="http://schemas.microsoft.com/office/drawing/2014/main" id="{8122C1E6-BCE6-F2F9-64E3-BB3AF3AEBEAD}"/>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1506200" y="5318802"/>
            <a:ext cx="5867400" cy="2933700"/>
          </a:xfrm>
          <a:prstGeom prst="rect">
            <a:avLst/>
          </a:prstGeom>
        </p:spPr>
      </p:pic>
      <p:sp>
        <p:nvSpPr>
          <p:cNvPr id="11" name="CuadroTexto 10">
            <a:extLst>
              <a:ext uri="{FF2B5EF4-FFF2-40B4-BE49-F238E27FC236}">
                <a16:creationId xmlns:a16="http://schemas.microsoft.com/office/drawing/2014/main" id="{7328C823-B284-6CDA-301A-EE7C4E8E5457}"/>
              </a:ext>
            </a:extLst>
          </p:cNvPr>
          <p:cNvSpPr txBox="1"/>
          <p:nvPr/>
        </p:nvSpPr>
        <p:spPr>
          <a:xfrm>
            <a:off x="1600200" y="5560778"/>
            <a:ext cx="9163878" cy="1815882"/>
          </a:xfrm>
          <a:prstGeom prst="rect">
            <a:avLst/>
          </a:prstGeom>
          <a:noFill/>
        </p:spPr>
        <p:txBody>
          <a:bodyPr wrap="square">
            <a:spAutoFit/>
          </a:bodyPr>
          <a:lstStyle/>
          <a:p>
            <a:pPr fontAlgn="base"/>
            <a:r>
              <a:rPr lang="en-GB" sz="2800">
                <a:ea typeface="Microsoft Sans Serif" panose="020B0604020202020204" pitchFamily="34" charset="0"/>
              </a:rPr>
              <a:t>In case the loan granted is a mortgage loan, in addition to the opening and study commission of the operation, the mortgagor will have to pay the appraisal of the property and the notarial document in addition to the copy of the deed.</a:t>
            </a:r>
            <a:endParaRPr lang="en-GB" sz="1800">
              <a:ea typeface="Microsoft Sans Serif" panose="020B0604020202020204" pitchFamily="34" charset="0"/>
            </a:endParaRPr>
          </a:p>
        </p:txBody>
      </p:sp>
    </p:spTree>
    <p:extLst>
      <p:ext uri="{BB962C8B-B14F-4D97-AF65-F5344CB8AC3E}">
        <p14:creationId xmlns:p14="http://schemas.microsoft.com/office/powerpoint/2010/main" val="34642455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5ED5BF74-22CB-411B-B24F-648218F3A38C}"/>
              </a:ext>
            </a:extLst>
          </p:cNvPr>
          <p:cNvSpPr txBox="1"/>
          <p:nvPr/>
        </p:nvSpPr>
        <p:spPr>
          <a:xfrm>
            <a:off x="1447800" y="1573291"/>
            <a:ext cx="11125200" cy="1446550"/>
          </a:xfrm>
          <a:prstGeom prst="rect">
            <a:avLst/>
          </a:prstGeom>
          <a:noFill/>
        </p:spPr>
        <p:txBody>
          <a:bodyPr wrap="square" rtlCol="0">
            <a:spAutoFit/>
          </a:bodyPr>
          <a:lstStyle/>
          <a:p>
            <a:r>
              <a:rPr lang="es-ES" sz="4400" b="1">
                <a:latin typeface="Calibri" panose="020F0502020204030204" pitchFamily="34" charset="0"/>
                <a:ea typeface="Microsoft Sans Serif" panose="020B0604020202020204" pitchFamily="34" charset="0"/>
                <a:cs typeface="Calibri" panose="020F0502020204030204" pitchFamily="34" charset="0"/>
              </a:rPr>
              <a:t>6.</a:t>
            </a:r>
            <a:r>
              <a:rPr lang="es-ES" sz="4400" b="1" spc="-85">
                <a:solidFill>
                  <a:srgbClr val="343433"/>
                </a:solidFill>
                <a:latin typeface="Calibri" panose="020F0502020204030204" pitchFamily="34" charset="0"/>
                <a:ea typeface="Microsoft Sans Serif" panose="020B0604020202020204" pitchFamily="34" charset="0"/>
                <a:cs typeface="Calibri" panose="020F0502020204030204" pitchFamily="34" charset="0"/>
              </a:rPr>
              <a:t> What should you ask yourself before acquiring a credit or loan?</a:t>
            </a:r>
            <a:endParaRPr lang="es-ES" sz="4400" b="1" dirty="0">
              <a:latin typeface="Calibri" panose="020F0502020204030204" pitchFamily="34" charset="0"/>
              <a:ea typeface="Microsoft Sans Serif" panose="020B0604020202020204" pitchFamily="34" charset="0"/>
              <a:cs typeface="Calibri" panose="020F0502020204030204" pitchFamily="34" charset="0"/>
            </a:endParaRPr>
          </a:p>
        </p:txBody>
      </p:sp>
      <p:sp>
        <p:nvSpPr>
          <p:cNvPr id="4" name="CuadroTexto 3">
            <a:extLst>
              <a:ext uri="{FF2B5EF4-FFF2-40B4-BE49-F238E27FC236}">
                <a16:creationId xmlns:a16="http://schemas.microsoft.com/office/drawing/2014/main" id="{CFD79179-D405-84B9-5EA5-2FE559D5BB6A}"/>
              </a:ext>
            </a:extLst>
          </p:cNvPr>
          <p:cNvSpPr txBox="1"/>
          <p:nvPr/>
        </p:nvSpPr>
        <p:spPr>
          <a:xfrm>
            <a:off x="1600200" y="3183434"/>
            <a:ext cx="8686800" cy="4832092"/>
          </a:xfrm>
          <a:prstGeom prst="rect">
            <a:avLst/>
          </a:prstGeom>
          <a:noFill/>
        </p:spPr>
        <p:txBody>
          <a:bodyPr wrap="square" rtlCol="0">
            <a:spAutoFit/>
          </a:bodyPr>
          <a:lstStyle/>
          <a:p>
            <a:pPr fontAlgn="base"/>
            <a:r>
              <a:rPr lang="en-GB" sz="2800">
                <a:ea typeface="Microsoft Sans Serif" panose="020B0604020202020204" pitchFamily="34" charset="0"/>
              </a:rPr>
              <a:t>When you need to apply for a loan, some basic questions to ask yourself are:</a:t>
            </a:r>
          </a:p>
          <a:p>
            <a:pPr fontAlgn="base"/>
            <a:endParaRPr lang="en-GB" sz="2800">
              <a:ea typeface="Microsoft Sans Serif" panose="020B0604020202020204" pitchFamily="34" charset="0"/>
            </a:endParaRPr>
          </a:p>
          <a:p>
            <a:r>
              <a:rPr lang="en-GB" sz="2800" u="sng">
                <a:ea typeface="Microsoft Sans Serif" panose="020B0604020202020204" pitchFamily="34" charset="0"/>
              </a:rPr>
              <a:t>How much do I really need?</a:t>
            </a:r>
          </a:p>
          <a:p>
            <a:r>
              <a:rPr lang="en-GB" sz="2800">
                <a:ea typeface="Microsoft Sans Serif" panose="020B0604020202020204" pitchFamily="34" charset="0"/>
              </a:rPr>
              <a:t>To calculate the amount we really need, we must take into account that the formalisation of the loan may entail a series of expenses (commissions, notary and registry fees, taxes, insurance, etc.), in addition to the tax burden and the expenses linked to the property whose purchase is being financed.</a:t>
            </a:r>
          </a:p>
          <a:p>
            <a:pPr>
              <a:defRPr/>
            </a:pPr>
            <a:endParaRPr lang="es-ES" sz="2800">
              <a:latin typeface="Calibri" panose="020F0502020204030204" pitchFamily="34" charset="0"/>
              <a:ea typeface="Times New Roman" panose="02020603050405020304" pitchFamily="18" charset="0"/>
            </a:endParaRPr>
          </a:p>
        </p:txBody>
      </p:sp>
      <p:pic>
        <p:nvPicPr>
          <p:cNvPr id="9" name="Imagen 8" descr="Una caricatura de un avión&#10;&#10;Descripción generada automáticamente con confianza baja">
            <a:extLst>
              <a:ext uri="{FF2B5EF4-FFF2-40B4-BE49-F238E27FC236}">
                <a16:creationId xmlns:a16="http://schemas.microsoft.com/office/drawing/2014/main" id="{07555A6D-02AB-9DB9-3EB9-530CFEDCBB4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1506200" y="3652138"/>
            <a:ext cx="5448300" cy="3894683"/>
          </a:xfrm>
          <a:prstGeom prst="rect">
            <a:avLst/>
          </a:prstGeom>
        </p:spPr>
      </p:pic>
    </p:spTree>
    <p:extLst>
      <p:ext uri="{BB962C8B-B14F-4D97-AF65-F5344CB8AC3E}">
        <p14:creationId xmlns:p14="http://schemas.microsoft.com/office/powerpoint/2010/main" val="6888945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5ED5BF74-22CB-411B-B24F-648218F3A38C}"/>
              </a:ext>
            </a:extLst>
          </p:cNvPr>
          <p:cNvSpPr txBox="1"/>
          <p:nvPr/>
        </p:nvSpPr>
        <p:spPr>
          <a:xfrm>
            <a:off x="1447800" y="1573291"/>
            <a:ext cx="11125200" cy="1446550"/>
          </a:xfrm>
          <a:prstGeom prst="rect">
            <a:avLst/>
          </a:prstGeom>
          <a:noFill/>
        </p:spPr>
        <p:txBody>
          <a:bodyPr wrap="square" rtlCol="0">
            <a:spAutoFit/>
          </a:bodyPr>
          <a:lstStyle/>
          <a:p>
            <a:r>
              <a:rPr lang="es-ES" sz="4400" b="1">
                <a:latin typeface="Calibri" panose="020F0502020204030204" pitchFamily="34" charset="0"/>
                <a:ea typeface="Microsoft Sans Serif" panose="020B0604020202020204" pitchFamily="34" charset="0"/>
                <a:cs typeface="Calibri" panose="020F0502020204030204" pitchFamily="34" charset="0"/>
              </a:rPr>
              <a:t>6.</a:t>
            </a:r>
            <a:r>
              <a:rPr lang="es-ES" sz="4400" b="1" spc="-85">
                <a:solidFill>
                  <a:srgbClr val="343433"/>
                </a:solidFill>
                <a:latin typeface="Calibri" panose="020F0502020204030204" pitchFamily="34" charset="0"/>
                <a:ea typeface="Microsoft Sans Serif" panose="020B0604020202020204" pitchFamily="34" charset="0"/>
                <a:cs typeface="Calibri" panose="020F0502020204030204" pitchFamily="34" charset="0"/>
              </a:rPr>
              <a:t> What should you ask yourself before acquiring a credit or loan?</a:t>
            </a:r>
            <a:endParaRPr lang="es-ES" sz="4400" b="1" dirty="0">
              <a:latin typeface="Calibri" panose="020F0502020204030204" pitchFamily="34" charset="0"/>
              <a:ea typeface="Microsoft Sans Serif" panose="020B0604020202020204" pitchFamily="34" charset="0"/>
              <a:cs typeface="Calibri" panose="020F0502020204030204" pitchFamily="34" charset="0"/>
            </a:endParaRPr>
          </a:p>
        </p:txBody>
      </p:sp>
      <p:sp>
        <p:nvSpPr>
          <p:cNvPr id="4" name="CuadroTexto 3">
            <a:extLst>
              <a:ext uri="{FF2B5EF4-FFF2-40B4-BE49-F238E27FC236}">
                <a16:creationId xmlns:a16="http://schemas.microsoft.com/office/drawing/2014/main" id="{CFD79179-D405-84B9-5EA5-2FE559D5BB6A}"/>
              </a:ext>
            </a:extLst>
          </p:cNvPr>
          <p:cNvSpPr txBox="1"/>
          <p:nvPr/>
        </p:nvSpPr>
        <p:spPr>
          <a:xfrm>
            <a:off x="1600200" y="3183434"/>
            <a:ext cx="8686800" cy="3970318"/>
          </a:xfrm>
          <a:prstGeom prst="rect">
            <a:avLst/>
          </a:prstGeom>
          <a:noFill/>
        </p:spPr>
        <p:txBody>
          <a:bodyPr wrap="square" rtlCol="0">
            <a:spAutoFit/>
          </a:bodyPr>
          <a:lstStyle/>
          <a:p>
            <a:pPr fontAlgn="base"/>
            <a:r>
              <a:rPr lang="en-GB" sz="2800">
                <a:ea typeface="Microsoft Sans Serif" panose="020B0604020202020204" pitchFamily="34" charset="0"/>
              </a:rPr>
              <a:t>When you need to apply for a loan, some basic questions to ask yourself are:</a:t>
            </a:r>
          </a:p>
          <a:p>
            <a:pPr fontAlgn="base"/>
            <a:endParaRPr lang="en-GB" sz="2800">
              <a:ea typeface="Microsoft Sans Serif" panose="020B0604020202020204" pitchFamily="34" charset="0"/>
            </a:endParaRPr>
          </a:p>
          <a:p>
            <a:pPr algn="just"/>
            <a:r>
              <a:rPr lang="en-GB" sz="2800" u="sng">
                <a:ea typeface="Microsoft Sans Serif" panose="020B0604020202020204" pitchFamily="34" charset="0"/>
              </a:rPr>
              <a:t>How much loan can I apply for?</a:t>
            </a:r>
          </a:p>
          <a:p>
            <a:r>
              <a:rPr lang="en-GB" sz="2800">
                <a:ea typeface="Microsoft Sans Serif" panose="020B0604020202020204" pitchFamily="34" charset="0"/>
              </a:rPr>
              <a:t>Normally, financial institutions, especially in the case of mortgage loans, establish certain limits on the total amount they can lend. Thus, the most common maximum limits are between 80% of the appraised value.</a:t>
            </a:r>
          </a:p>
          <a:p>
            <a:pPr>
              <a:defRPr/>
            </a:pPr>
            <a:endParaRPr lang="es-ES" sz="2800">
              <a:latin typeface="Calibri" panose="020F0502020204030204" pitchFamily="34" charset="0"/>
              <a:ea typeface="Times New Roman" panose="02020603050405020304" pitchFamily="18" charset="0"/>
            </a:endParaRPr>
          </a:p>
        </p:txBody>
      </p:sp>
      <p:pic>
        <p:nvPicPr>
          <p:cNvPr id="7" name="Imagen 6" descr="Un dibujo de una persona&#10;&#10;Descripción generada automáticamente con confianza baja">
            <a:extLst>
              <a:ext uri="{FF2B5EF4-FFF2-40B4-BE49-F238E27FC236}">
                <a16:creationId xmlns:a16="http://schemas.microsoft.com/office/drawing/2014/main" id="{BBF652C9-15CD-9514-B9A0-C51DEF9CF49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1734800" y="3183434"/>
            <a:ext cx="4828334" cy="4270058"/>
          </a:xfrm>
          <a:prstGeom prst="rect">
            <a:avLst/>
          </a:prstGeom>
        </p:spPr>
      </p:pic>
    </p:spTree>
    <p:extLst>
      <p:ext uri="{BB962C8B-B14F-4D97-AF65-F5344CB8AC3E}">
        <p14:creationId xmlns:p14="http://schemas.microsoft.com/office/powerpoint/2010/main" val="15917092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5ED5BF74-22CB-411B-B24F-648218F3A38C}"/>
              </a:ext>
            </a:extLst>
          </p:cNvPr>
          <p:cNvSpPr txBox="1"/>
          <p:nvPr/>
        </p:nvSpPr>
        <p:spPr>
          <a:xfrm>
            <a:off x="1447800" y="1573291"/>
            <a:ext cx="11125200" cy="1446550"/>
          </a:xfrm>
          <a:prstGeom prst="rect">
            <a:avLst/>
          </a:prstGeom>
          <a:noFill/>
        </p:spPr>
        <p:txBody>
          <a:bodyPr wrap="square" rtlCol="0">
            <a:spAutoFit/>
          </a:bodyPr>
          <a:lstStyle/>
          <a:p>
            <a:r>
              <a:rPr lang="es-ES" sz="4400" b="1">
                <a:latin typeface="Calibri" panose="020F0502020204030204" pitchFamily="34" charset="0"/>
                <a:ea typeface="Microsoft Sans Serif" panose="020B0604020202020204" pitchFamily="34" charset="0"/>
                <a:cs typeface="Calibri" panose="020F0502020204030204" pitchFamily="34" charset="0"/>
              </a:rPr>
              <a:t>6.</a:t>
            </a:r>
            <a:r>
              <a:rPr lang="es-ES" sz="4400" b="1" spc="-85">
                <a:solidFill>
                  <a:srgbClr val="343433"/>
                </a:solidFill>
                <a:latin typeface="Calibri" panose="020F0502020204030204" pitchFamily="34" charset="0"/>
                <a:ea typeface="Microsoft Sans Serif" panose="020B0604020202020204" pitchFamily="34" charset="0"/>
                <a:cs typeface="Calibri" panose="020F0502020204030204" pitchFamily="34" charset="0"/>
              </a:rPr>
              <a:t> What should you ask yourself before acquiring a credit or loan?</a:t>
            </a:r>
            <a:endParaRPr lang="es-ES" sz="4400" b="1" dirty="0">
              <a:latin typeface="Calibri" panose="020F0502020204030204" pitchFamily="34" charset="0"/>
              <a:ea typeface="Microsoft Sans Serif" panose="020B0604020202020204" pitchFamily="34" charset="0"/>
              <a:cs typeface="Calibri" panose="020F0502020204030204" pitchFamily="34" charset="0"/>
            </a:endParaRPr>
          </a:p>
        </p:txBody>
      </p:sp>
      <p:sp>
        <p:nvSpPr>
          <p:cNvPr id="4" name="CuadroTexto 3">
            <a:extLst>
              <a:ext uri="{FF2B5EF4-FFF2-40B4-BE49-F238E27FC236}">
                <a16:creationId xmlns:a16="http://schemas.microsoft.com/office/drawing/2014/main" id="{CFD79179-D405-84B9-5EA5-2FE559D5BB6A}"/>
              </a:ext>
            </a:extLst>
          </p:cNvPr>
          <p:cNvSpPr txBox="1"/>
          <p:nvPr/>
        </p:nvSpPr>
        <p:spPr>
          <a:xfrm>
            <a:off x="1600200" y="3183434"/>
            <a:ext cx="10058400" cy="5262979"/>
          </a:xfrm>
          <a:prstGeom prst="rect">
            <a:avLst/>
          </a:prstGeom>
          <a:noFill/>
        </p:spPr>
        <p:txBody>
          <a:bodyPr wrap="square" rtlCol="0">
            <a:spAutoFit/>
          </a:bodyPr>
          <a:lstStyle/>
          <a:p>
            <a:pPr fontAlgn="base"/>
            <a:r>
              <a:rPr lang="en-GB" sz="2800">
                <a:ea typeface="Microsoft Sans Serif" panose="020B0604020202020204" pitchFamily="34" charset="0"/>
              </a:rPr>
              <a:t>When you need to apply for a loan, some basic questions to ask yourself are:</a:t>
            </a:r>
          </a:p>
          <a:p>
            <a:pPr fontAlgn="base"/>
            <a:endParaRPr lang="en-GB" sz="2800">
              <a:ea typeface="Microsoft Sans Serif" panose="020B0604020202020204" pitchFamily="34" charset="0"/>
            </a:endParaRPr>
          </a:p>
          <a:p>
            <a:pPr algn="just"/>
            <a:r>
              <a:rPr lang="en-GB" sz="2800" u="sng">
                <a:ea typeface="Microsoft Sans Serif" panose="020B0604020202020204" pitchFamily="34" charset="0"/>
              </a:rPr>
              <a:t>How much of my income can I use each month to repay the loan?</a:t>
            </a:r>
          </a:p>
          <a:p>
            <a:r>
              <a:rPr lang="en-GB" sz="2800">
                <a:ea typeface="Microsoft Sans Serif" panose="020B0604020202020204" pitchFamily="34" charset="0"/>
              </a:rPr>
              <a:t>In order to make a decision on the loan, it is essential to know what the financial burden (sum of the capital to be repaid plus interest) is that we have to face and on what dates. A person will have the capacity to repay if his or her regular income (net of income tax and social security contributions) can cover his or her ordinary expenditure needs (food, household running costs, travel, etc.) and the financial burden of the loan.</a:t>
            </a:r>
          </a:p>
          <a:p>
            <a:pPr>
              <a:defRPr/>
            </a:pPr>
            <a:endParaRPr lang="es-ES" sz="2800">
              <a:latin typeface="Calibri" panose="020F0502020204030204" pitchFamily="34" charset="0"/>
              <a:ea typeface="Times New Roman" panose="02020603050405020304" pitchFamily="18" charset="0"/>
            </a:endParaRPr>
          </a:p>
        </p:txBody>
      </p:sp>
      <p:pic>
        <p:nvPicPr>
          <p:cNvPr id="3" name="Imagen 2" descr="Imagen que contiene taza, tabla, cuarto, escena&#10;&#10;Descripción generada automáticamente">
            <a:extLst>
              <a:ext uri="{FF2B5EF4-FFF2-40B4-BE49-F238E27FC236}">
                <a16:creationId xmlns:a16="http://schemas.microsoft.com/office/drawing/2014/main" id="{918F06B3-E660-4993-FA41-3D752305A31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2801600" y="4229100"/>
            <a:ext cx="4071457" cy="3467100"/>
          </a:xfrm>
          <a:prstGeom prst="rect">
            <a:avLst/>
          </a:prstGeom>
        </p:spPr>
      </p:pic>
    </p:spTree>
    <p:extLst>
      <p:ext uri="{BB962C8B-B14F-4D97-AF65-F5344CB8AC3E}">
        <p14:creationId xmlns:p14="http://schemas.microsoft.com/office/powerpoint/2010/main" val="41035855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5ED5BF74-22CB-411B-B24F-648218F3A38C}"/>
              </a:ext>
            </a:extLst>
          </p:cNvPr>
          <p:cNvSpPr txBox="1"/>
          <p:nvPr/>
        </p:nvSpPr>
        <p:spPr>
          <a:xfrm>
            <a:off x="1447800" y="1573291"/>
            <a:ext cx="11125200" cy="1446550"/>
          </a:xfrm>
          <a:prstGeom prst="rect">
            <a:avLst/>
          </a:prstGeom>
          <a:noFill/>
        </p:spPr>
        <p:txBody>
          <a:bodyPr wrap="square" rtlCol="0">
            <a:spAutoFit/>
          </a:bodyPr>
          <a:lstStyle/>
          <a:p>
            <a:r>
              <a:rPr lang="es-ES" sz="4400" b="1">
                <a:latin typeface="Calibri" panose="020F0502020204030204" pitchFamily="34" charset="0"/>
                <a:ea typeface="Microsoft Sans Serif" panose="020B0604020202020204" pitchFamily="34" charset="0"/>
                <a:cs typeface="Calibri" panose="020F0502020204030204" pitchFamily="34" charset="0"/>
              </a:rPr>
              <a:t>6.</a:t>
            </a:r>
            <a:r>
              <a:rPr lang="es-ES" sz="4400" b="1" spc="-85">
                <a:solidFill>
                  <a:srgbClr val="343433"/>
                </a:solidFill>
                <a:latin typeface="Calibri" panose="020F0502020204030204" pitchFamily="34" charset="0"/>
                <a:ea typeface="Microsoft Sans Serif" panose="020B0604020202020204" pitchFamily="34" charset="0"/>
                <a:cs typeface="Calibri" panose="020F0502020204030204" pitchFamily="34" charset="0"/>
              </a:rPr>
              <a:t> What should you ask yourself before acquiring a credit or loan?</a:t>
            </a:r>
            <a:endParaRPr lang="es-ES" sz="4400" b="1" dirty="0">
              <a:latin typeface="Calibri" panose="020F0502020204030204" pitchFamily="34" charset="0"/>
              <a:ea typeface="Microsoft Sans Serif" panose="020B0604020202020204" pitchFamily="34" charset="0"/>
              <a:cs typeface="Calibri" panose="020F0502020204030204" pitchFamily="34" charset="0"/>
            </a:endParaRPr>
          </a:p>
        </p:txBody>
      </p:sp>
      <p:sp>
        <p:nvSpPr>
          <p:cNvPr id="4" name="CuadroTexto 3">
            <a:extLst>
              <a:ext uri="{FF2B5EF4-FFF2-40B4-BE49-F238E27FC236}">
                <a16:creationId xmlns:a16="http://schemas.microsoft.com/office/drawing/2014/main" id="{CFD79179-D405-84B9-5EA5-2FE559D5BB6A}"/>
              </a:ext>
            </a:extLst>
          </p:cNvPr>
          <p:cNvSpPr txBox="1"/>
          <p:nvPr/>
        </p:nvSpPr>
        <p:spPr>
          <a:xfrm>
            <a:off x="1600200" y="3183434"/>
            <a:ext cx="10058400" cy="4832092"/>
          </a:xfrm>
          <a:prstGeom prst="rect">
            <a:avLst/>
          </a:prstGeom>
          <a:noFill/>
        </p:spPr>
        <p:txBody>
          <a:bodyPr wrap="square" rtlCol="0">
            <a:spAutoFit/>
          </a:bodyPr>
          <a:lstStyle/>
          <a:p>
            <a:pPr fontAlgn="base"/>
            <a:r>
              <a:rPr lang="en-GB" sz="2800">
                <a:ea typeface="Microsoft Sans Serif" panose="020B0604020202020204" pitchFamily="34" charset="0"/>
              </a:rPr>
              <a:t>Other important questions are as follows:</a:t>
            </a:r>
          </a:p>
          <a:p>
            <a:pPr fontAlgn="base"/>
            <a:endParaRPr lang="en-GB" sz="2800">
              <a:ea typeface="Microsoft Sans Serif" panose="020B0604020202020204" pitchFamily="34" charset="0"/>
            </a:endParaRPr>
          </a:p>
          <a:p>
            <a:pPr marL="457200" indent="-457200">
              <a:buFont typeface="Arial" panose="020B0604020202020204" pitchFamily="34" charset="0"/>
              <a:buChar char="•"/>
            </a:pPr>
            <a:r>
              <a:rPr lang="en-GB" sz="2800">
                <a:ea typeface="Microsoft Sans Serif" panose="020B0604020202020204" pitchFamily="34" charset="0"/>
              </a:rPr>
              <a:t>Do I need this item now or can I wait until I save the money to buy it?</a:t>
            </a:r>
          </a:p>
          <a:p>
            <a:pPr marL="457200" indent="-457200">
              <a:buFont typeface="Arial" panose="020B0604020202020204" pitchFamily="34" charset="0"/>
              <a:buChar char="•"/>
            </a:pPr>
            <a:r>
              <a:rPr lang="en-GB" sz="2800">
                <a:ea typeface="Microsoft Sans Serif" panose="020B0604020202020204" pitchFamily="34" charset="0"/>
              </a:rPr>
              <a:t>What is the interest rate?</a:t>
            </a:r>
          </a:p>
          <a:p>
            <a:pPr marL="457200" indent="-457200">
              <a:buFont typeface="Arial" panose="020B0604020202020204" pitchFamily="34" charset="0"/>
              <a:buChar char="•"/>
            </a:pPr>
            <a:r>
              <a:rPr lang="en-GB" sz="2800">
                <a:ea typeface="Microsoft Sans Serif" panose="020B0604020202020204" pitchFamily="34" charset="0"/>
              </a:rPr>
              <a:t>How much is paid monthly and when is it due?</a:t>
            </a:r>
          </a:p>
          <a:p>
            <a:pPr marL="457200" indent="-457200">
              <a:buFont typeface="Arial" panose="020B0604020202020204" pitchFamily="34" charset="0"/>
              <a:buChar char="•"/>
            </a:pPr>
            <a:r>
              <a:rPr lang="en-GB" sz="2800">
                <a:ea typeface="Microsoft Sans Serif" panose="020B0604020202020204" pitchFamily="34" charset="0"/>
              </a:rPr>
              <a:t>Are there additional costs?</a:t>
            </a:r>
          </a:p>
          <a:p>
            <a:pPr marL="457200" indent="-457200">
              <a:buFont typeface="Arial" panose="020B0604020202020204" pitchFamily="34" charset="0"/>
              <a:buChar char="•"/>
            </a:pPr>
            <a:r>
              <a:rPr lang="en-GB" sz="2800">
                <a:ea typeface="Microsoft Sans Serif" panose="020B0604020202020204" pitchFamily="34" charset="0"/>
              </a:rPr>
              <a:t>What do I have to sacrifice to repay the credit (opportunity cost)?</a:t>
            </a:r>
          </a:p>
          <a:p>
            <a:pPr marL="457200" indent="-457200">
              <a:buFont typeface="Arial" panose="020B0604020202020204" pitchFamily="34" charset="0"/>
              <a:buChar char="•"/>
            </a:pPr>
            <a:r>
              <a:rPr lang="en-GB" sz="2800">
                <a:ea typeface="Microsoft Sans Serif" panose="020B0604020202020204" pitchFamily="34" charset="0"/>
              </a:rPr>
              <a:t>What will happen if I do not make the payments on time?</a:t>
            </a:r>
          </a:p>
          <a:p>
            <a:pPr>
              <a:defRPr/>
            </a:pPr>
            <a:endParaRPr lang="es-ES" sz="2800">
              <a:latin typeface="Calibri" panose="020F0502020204030204" pitchFamily="34" charset="0"/>
              <a:ea typeface="Times New Roman" panose="02020603050405020304" pitchFamily="18" charset="0"/>
            </a:endParaRPr>
          </a:p>
        </p:txBody>
      </p:sp>
      <p:pic>
        <p:nvPicPr>
          <p:cNvPr id="5" name="Imagen 4" descr="Dibujo animado de una persona&#10;&#10;Descripción generada automáticamente con confianza media">
            <a:extLst>
              <a:ext uri="{FF2B5EF4-FFF2-40B4-BE49-F238E27FC236}">
                <a16:creationId xmlns:a16="http://schemas.microsoft.com/office/drawing/2014/main" id="{DF31857E-2480-39D1-4FC1-3154F71419A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2192000" y="3214908"/>
            <a:ext cx="4914900" cy="4914900"/>
          </a:xfrm>
          <a:prstGeom prst="rect">
            <a:avLst/>
          </a:prstGeom>
        </p:spPr>
      </p:pic>
    </p:spTree>
    <p:extLst>
      <p:ext uri="{BB962C8B-B14F-4D97-AF65-F5344CB8AC3E}">
        <p14:creationId xmlns:p14="http://schemas.microsoft.com/office/powerpoint/2010/main" val="38623785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Imagen 16">
            <a:extLst>
              <a:ext uri="{FF2B5EF4-FFF2-40B4-BE49-F238E27FC236}">
                <a16:creationId xmlns:a16="http://schemas.microsoft.com/office/drawing/2014/main" id="{0FC66701-B7E7-E69C-5058-DDEC6B4E7210}"/>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6498163" y="3301711"/>
            <a:ext cx="5338198" cy="3374136"/>
          </a:xfrm>
          <a:prstGeom prst="rect">
            <a:avLst/>
          </a:prstGeom>
        </p:spPr>
      </p:pic>
      <p:sp>
        <p:nvSpPr>
          <p:cNvPr id="2" name="CuadroTexto 1">
            <a:extLst>
              <a:ext uri="{FF2B5EF4-FFF2-40B4-BE49-F238E27FC236}">
                <a16:creationId xmlns:a16="http://schemas.microsoft.com/office/drawing/2014/main" id="{5ED5BF74-22CB-411B-B24F-648218F3A38C}"/>
              </a:ext>
            </a:extLst>
          </p:cNvPr>
          <p:cNvSpPr txBox="1"/>
          <p:nvPr/>
        </p:nvSpPr>
        <p:spPr>
          <a:xfrm>
            <a:off x="1447800" y="1573291"/>
            <a:ext cx="3581400" cy="769441"/>
          </a:xfrm>
          <a:prstGeom prst="rect">
            <a:avLst/>
          </a:prstGeom>
          <a:noFill/>
        </p:spPr>
        <p:txBody>
          <a:bodyPr wrap="square" rtlCol="0">
            <a:spAutoFit/>
          </a:bodyPr>
          <a:lstStyle/>
          <a:p>
            <a:r>
              <a:rPr lang="es-ES" sz="4400" b="1">
                <a:latin typeface="Calibri" panose="020F0502020204030204" pitchFamily="34" charset="0"/>
                <a:ea typeface="Microsoft Sans Serif" panose="020B0604020202020204" pitchFamily="34" charset="0"/>
                <a:cs typeface="Calibri" panose="020F0502020204030204" pitchFamily="34" charset="0"/>
              </a:rPr>
              <a:t>Summing up</a:t>
            </a:r>
            <a:endParaRPr lang="es-ES" sz="4400" b="1" dirty="0">
              <a:latin typeface="Calibri" panose="020F0502020204030204" pitchFamily="34" charset="0"/>
              <a:ea typeface="Microsoft Sans Serif" panose="020B0604020202020204" pitchFamily="34" charset="0"/>
              <a:cs typeface="Calibri" panose="020F0502020204030204" pitchFamily="34" charset="0"/>
            </a:endParaRPr>
          </a:p>
        </p:txBody>
      </p:sp>
      <p:sp>
        <p:nvSpPr>
          <p:cNvPr id="4" name="CuadroTexto 3">
            <a:extLst>
              <a:ext uri="{FF2B5EF4-FFF2-40B4-BE49-F238E27FC236}">
                <a16:creationId xmlns:a16="http://schemas.microsoft.com/office/drawing/2014/main" id="{3C357393-DEA7-C6A2-387E-C00C2B8E46C7}"/>
              </a:ext>
            </a:extLst>
          </p:cNvPr>
          <p:cNvSpPr txBox="1"/>
          <p:nvPr/>
        </p:nvSpPr>
        <p:spPr>
          <a:xfrm>
            <a:off x="1995489" y="2628900"/>
            <a:ext cx="3460029" cy="523220"/>
          </a:xfrm>
          <a:prstGeom prst="rect">
            <a:avLst/>
          </a:prstGeom>
          <a:noFill/>
        </p:spPr>
        <p:txBody>
          <a:bodyPr wrap="square">
            <a:spAutoFit/>
          </a:bodyPr>
          <a:lstStyle/>
          <a:p>
            <a:r>
              <a:rPr lang="en-US" altLang="ko-KR" sz="2800" b="1">
                <a:latin typeface="Calibri" panose="020F0502020204030204" pitchFamily="34" charset="0"/>
                <a:ea typeface="Microsoft Sans Serif" panose="020B0604020202020204" pitchFamily="34" charset="0"/>
                <a:cs typeface="Calibri" panose="020F0502020204030204" pitchFamily="34" charset="0"/>
              </a:rPr>
              <a:t>Loan</a:t>
            </a:r>
            <a:endParaRPr lang="ko-KR" altLang="en-US" sz="2800" b="1" dirty="0">
              <a:latin typeface="Calibri" panose="020F0502020204030204" pitchFamily="34" charset="0"/>
              <a:cs typeface="Calibri" panose="020F0502020204030204" pitchFamily="34" charset="0"/>
            </a:endParaRPr>
          </a:p>
        </p:txBody>
      </p:sp>
      <p:sp>
        <p:nvSpPr>
          <p:cNvPr id="5" name="TextBox 10">
            <a:extLst>
              <a:ext uri="{FF2B5EF4-FFF2-40B4-BE49-F238E27FC236}">
                <a16:creationId xmlns:a16="http://schemas.microsoft.com/office/drawing/2014/main" id="{A47394E2-E6F7-9437-A91E-97F92F8C7377}"/>
              </a:ext>
            </a:extLst>
          </p:cNvPr>
          <p:cNvSpPr txBox="1"/>
          <p:nvPr/>
        </p:nvSpPr>
        <p:spPr>
          <a:xfrm>
            <a:off x="1995487" y="3072706"/>
            <a:ext cx="4643744" cy="2246769"/>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latinLnBrk="0"/>
            <a:r>
              <a:rPr lang="en-GB" sz="2800">
                <a:effectLst/>
                <a:latin typeface="Calibri" panose="020F0502020204030204" pitchFamily="34" charset="0"/>
                <a:ea typeface="Microsoft Sans Serif" panose="020B0604020202020204" pitchFamily="34" charset="0"/>
              </a:rPr>
              <a:t>A bank loan is the operation whereby the bank lends a certain amount of money, previously stipulated in a contract, to a client.</a:t>
            </a:r>
            <a:endParaRPr lang="en-GB" altLang="ko-KR" sz="2800">
              <a:latin typeface="Calibri" panose="020F0502020204030204" pitchFamily="34" charset="0"/>
              <a:ea typeface="Microsoft Sans Serif" panose="020B0604020202020204" pitchFamily="34" charset="0"/>
              <a:cs typeface="Calibri" panose="020F0502020204030204" pitchFamily="34" charset="0"/>
            </a:endParaRPr>
          </a:p>
        </p:txBody>
      </p:sp>
      <p:pic>
        <p:nvPicPr>
          <p:cNvPr id="6" name="object 2">
            <a:extLst>
              <a:ext uri="{FF2B5EF4-FFF2-40B4-BE49-F238E27FC236}">
                <a16:creationId xmlns:a16="http://schemas.microsoft.com/office/drawing/2014/main" id="{018F48C9-FC4D-84C8-1331-4B2E7E9EE33D}"/>
              </a:ext>
            </a:extLst>
          </p:cNvPr>
          <p:cNvPicPr/>
          <p:nvPr/>
        </p:nvPicPr>
        <p:blipFill>
          <a:blip r:embed="rId3" cstate="email">
            <a:extLst>
              <a:ext uri="{28A0092B-C50C-407E-A947-70E740481C1C}">
                <a14:useLocalDpi xmlns:a14="http://schemas.microsoft.com/office/drawing/2010/main"/>
              </a:ext>
            </a:extLst>
          </a:blip>
          <a:stretch>
            <a:fillRect/>
          </a:stretch>
        </p:blipFill>
        <p:spPr>
          <a:xfrm>
            <a:off x="1219200" y="2931140"/>
            <a:ext cx="638173" cy="1602760"/>
          </a:xfrm>
          <a:prstGeom prst="rect">
            <a:avLst/>
          </a:prstGeom>
        </p:spPr>
      </p:pic>
      <p:sp>
        <p:nvSpPr>
          <p:cNvPr id="7" name="CuadroTexto 6">
            <a:extLst>
              <a:ext uri="{FF2B5EF4-FFF2-40B4-BE49-F238E27FC236}">
                <a16:creationId xmlns:a16="http://schemas.microsoft.com/office/drawing/2014/main" id="{6BD6A5FD-DB86-2F6B-8FD5-EF209CE0FE7F}"/>
              </a:ext>
            </a:extLst>
          </p:cNvPr>
          <p:cNvSpPr txBox="1"/>
          <p:nvPr/>
        </p:nvSpPr>
        <p:spPr>
          <a:xfrm>
            <a:off x="1995488" y="5687080"/>
            <a:ext cx="3321915" cy="523220"/>
          </a:xfrm>
          <a:prstGeom prst="rect">
            <a:avLst/>
          </a:prstGeom>
          <a:noFill/>
        </p:spPr>
        <p:txBody>
          <a:bodyPr wrap="square">
            <a:spAutoFit/>
          </a:bodyPr>
          <a:lstStyle/>
          <a:p>
            <a:r>
              <a:rPr lang="en-US" altLang="ko-KR" sz="2800" b="1">
                <a:latin typeface="Calibri" panose="020F0502020204030204" pitchFamily="34" charset="0"/>
                <a:ea typeface="Microsoft Sans Serif" panose="020B0604020202020204" pitchFamily="34" charset="0"/>
                <a:cs typeface="Calibri" panose="020F0502020204030204" pitchFamily="34" charset="0"/>
              </a:rPr>
              <a:t>Credit</a:t>
            </a:r>
            <a:endParaRPr lang="ko-KR" altLang="en-US" sz="2800" b="1" dirty="0">
              <a:latin typeface="Calibri" panose="020F0502020204030204" pitchFamily="34" charset="0"/>
              <a:cs typeface="Calibri" panose="020F0502020204030204" pitchFamily="34" charset="0"/>
            </a:endParaRPr>
          </a:p>
        </p:txBody>
      </p:sp>
      <p:sp>
        <p:nvSpPr>
          <p:cNvPr id="8" name="TextBox 10">
            <a:extLst>
              <a:ext uri="{FF2B5EF4-FFF2-40B4-BE49-F238E27FC236}">
                <a16:creationId xmlns:a16="http://schemas.microsoft.com/office/drawing/2014/main" id="{7DCBD73E-08FE-1BD6-E61E-9F8EF73D8484}"/>
              </a:ext>
            </a:extLst>
          </p:cNvPr>
          <p:cNvSpPr txBox="1"/>
          <p:nvPr/>
        </p:nvSpPr>
        <p:spPr>
          <a:xfrm>
            <a:off x="1995487" y="6134100"/>
            <a:ext cx="4643744" cy="2246769"/>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GB" altLang="ko-KR" sz="2800">
                <a:latin typeface="Calibri" panose="020F0502020204030204" pitchFamily="34" charset="0"/>
                <a:ea typeface="Microsoft Sans Serif" panose="020B0604020202020204" pitchFamily="34" charset="0"/>
                <a:cs typeface="Calibri" panose="020F0502020204030204" pitchFamily="34" charset="0"/>
              </a:rPr>
              <a:t>The bank grants a maximum limit of money and the customer can draw on this money according to his or her needs at any given time.</a:t>
            </a:r>
            <a:endParaRPr lang="ko-KR" altLang="en-US" sz="2400" dirty="0">
              <a:latin typeface="Microsoft Sans Serif" panose="020B0604020202020204" pitchFamily="34" charset="0"/>
              <a:cs typeface="Microsoft Sans Serif" panose="020B0604020202020204" pitchFamily="34" charset="0"/>
            </a:endParaRPr>
          </a:p>
        </p:txBody>
      </p:sp>
      <p:pic>
        <p:nvPicPr>
          <p:cNvPr id="9" name="object 2">
            <a:extLst>
              <a:ext uri="{FF2B5EF4-FFF2-40B4-BE49-F238E27FC236}">
                <a16:creationId xmlns:a16="http://schemas.microsoft.com/office/drawing/2014/main" id="{FC64ED36-F27D-A4E8-7D60-5AC661C434B4}"/>
              </a:ext>
            </a:extLst>
          </p:cNvPr>
          <p:cNvPicPr/>
          <p:nvPr/>
        </p:nvPicPr>
        <p:blipFill>
          <a:blip r:embed="rId4" cstate="email">
            <a:extLst>
              <a:ext uri="{28A0092B-C50C-407E-A947-70E740481C1C}">
                <a14:useLocalDpi xmlns:a14="http://schemas.microsoft.com/office/drawing/2010/main"/>
              </a:ext>
            </a:extLst>
          </a:blip>
          <a:stretch>
            <a:fillRect/>
          </a:stretch>
        </p:blipFill>
        <p:spPr>
          <a:xfrm>
            <a:off x="1219200" y="5777711"/>
            <a:ext cx="638173" cy="1486244"/>
          </a:xfrm>
          <a:prstGeom prst="rect">
            <a:avLst/>
          </a:prstGeom>
        </p:spPr>
      </p:pic>
      <p:sp>
        <p:nvSpPr>
          <p:cNvPr id="10" name="CuadroTexto 9">
            <a:extLst>
              <a:ext uri="{FF2B5EF4-FFF2-40B4-BE49-F238E27FC236}">
                <a16:creationId xmlns:a16="http://schemas.microsoft.com/office/drawing/2014/main" id="{D98EC897-4108-538C-0545-7CD48DF8D55C}"/>
              </a:ext>
            </a:extLst>
          </p:cNvPr>
          <p:cNvSpPr txBox="1"/>
          <p:nvPr/>
        </p:nvSpPr>
        <p:spPr>
          <a:xfrm>
            <a:off x="13106398" y="2705100"/>
            <a:ext cx="4038600" cy="523220"/>
          </a:xfrm>
          <a:prstGeom prst="rect">
            <a:avLst/>
          </a:prstGeom>
          <a:noFill/>
        </p:spPr>
        <p:txBody>
          <a:bodyPr wrap="square">
            <a:spAutoFit/>
          </a:bodyPr>
          <a:lstStyle/>
          <a:p>
            <a:r>
              <a:rPr lang="en-US" altLang="ko-KR" sz="2800" b="1">
                <a:latin typeface="Calibri" panose="020F0502020204030204" pitchFamily="34" charset="0"/>
                <a:ea typeface="Microsoft Sans Serif" panose="020B0604020202020204" pitchFamily="34" charset="0"/>
                <a:cs typeface="Calibri" panose="020F0502020204030204" pitchFamily="34" charset="0"/>
              </a:rPr>
              <a:t>Personal loan</a:t>
            </a:r>
            <a:endParaRPr lang="ko-KR" altLang="en-US" sz="2800" b="1" dirty="0">
              <a:latin typeface="Calibri" panose="020F0502020204030204" pitchFamily="34" charset="0"/>
              <a:cs typeface="Calibri" panose="020F0502020204030204" pitchFamily="34" charset="0"/>
            </a:endParaRPr>
          </a:p>
        </p:txBody>
      </p:sp>
      <p:sp>
        <p:nvSpPr>
          <p:cNvPr id="11" name="TextBox 10">
            <a:extLst>
              <a:ext uri="{FF2B5EF4-FFF2-40B4-BE49-F238E27FC236}">
                <a16:creationId xmlns:a16="http://schemas.microsoft.com/office/drawing/2014/main" id="{F1FC14C4-262B-CFC5-F368-E28B96CC6756}"/>
              </a:ext>
            </a:extLst>
          </p:cNvPr>
          <p:cNvSpPr txBox="1"/>
          <p:nvPr/>
        </p:nvSpPr>
        <p:spPr>
          <a:xfrm>
            <a:off x="13106398" y="3152120"/>
            <a:ext cx="4876802" cy="2246769"/>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US" altLang="ko-KR" sz="2800">
                <a:latin typeface="Calibri" panose="020F0502020204030204" pitchFamily="34" charset="0"/>
                <a:ea typeface="Microsoft Sans Serif" panose="020B0604020202020204" pitchFamily="34" charset="0"/>
                <a:cs typeface="Calibri" panose="020F0502020204030204" pitchFamily="34" charset="0"/>
              </a:rPr>
              <a:t>This type of loan is normally used for the purchase of consumer goods and services. They have our present and future personal guarantee.</a:t>
            </a:r>
            <a:endParaRPr lang="ko-KR" altLang="en-US" sz="2400" dirty="0">
              <a:latin typeface="Microsoft Sans Serif" panose="020B0604020202020204" pitchFamily="34" charset="0"/>
              <a:cs typeface="Microsoft Sans Serif" panose="020B0604020202020204" pitchFamily="34" charset="0"/>
            </a:endParaRPr>
          </a:p>
        </p:txBody>
      </p:sp>
      <p:pic>
        <p:nvPicPr>
          <p:cNvPr id="12" name="object 2">
            <a:extLst>
              <a:ext uri="{FF2B5EF4-FFF2-40B4-BE49-F238E27FC236}">
                <a16:creationId xmlns:a16="http://schemas.microsoft.com/office/drawing/2014/main" id="{F77757EA-8628-B6E1-F7D6-0406F5167F5D}"/>
              </a:ext>
            </a:extLst>
          </p:cNvPr>
          <p:cNvPicPr/>
          <p:nvPr/>
        </p:nvPicPr>
        <p:blipFill>
          <a:blip r:embed="rId5" cstate="email">
            <a:extLst>
              <a:ext uri="{28A0092B-C50C-407E-A947-70E740481C1C}">
                <a14:useLocalDpi xmlns:a14="http://schemas.microsoft.com/office/drawing/2010/main"/>
              </a:ext>
            </a:extLst>
          </a:blip>
          <a:stretch>
            <a:fillRect/>
          </a:stretch>
        </p:blipFill>
        <p:spPr>
          <a:xfrm>
            <a:off x="12330111" y="2931140"/>
            <a:ext cx="638173" cy="1639637"/>
          </a:xfrm>
          <a:prstGeom prst="rect">
            <a:avLst/>
          </a:prstGeom>
        </p:spPr>
      </p:pic>
      <p:sp>
        <p:nvSpPr>
          <p:cNvPr id="13" name="CuadroTexto 12">
            <a:extLst>
              <a:ext uri="{FF2B5EF4-FFF2-40B4-BE49-F238E27FC236}">
                <a16:creationId xmlns:a16="http://schemas.microsoft.com/office/drawing/2014/main" id="{88CDCD3A-3651-DA36-A870-BD08006C8C91}"/>
              </a:ext>
            </a:extLst>
          </p:cNvPr>
          <p:cNvSpPr txBox="1"/>
          <p:nvPr/>
        </p:nvSpPr>
        <p:spPr>
          <a:xfrm>
            <a:off x="13106398" y="5687080"/>
            <a:ext cx="3743632" cy="523220"/>
          </a:xfrm>
          <a:prstGeom prst="rect">
            <a:avLst/>
          </a:prstGeom>
          <a:noFill/>
        </p:spPr>
        <p:txBody>
          <a:bodyPr wrap="square">
            <a:spAutoFit/>
          </a:bodyPr>
          <a:lstStyle/>
          <a:p>
            <a:r>
              <a:rPr lang="en-US" altLang="ko-KR" sz="2800" b="1">
                <a:latin typeface="Calibri" panose="020F0502020204030204" pitchFamily="34" charset="0"/>
                <a:ea typeface="Microsoft Sans Serif" panose="020B0604020202020204" pitchFamily="34" charset="0"/>
                <a:cs typeface="Calibri" panose="020F0502020204030204" pitchFamily="34" charset="0"/>
              </a:rPr>
              <a:t>Mortgage loan</a:t>
            </a:r>
            <a:endParaRPr lang="ko-KR" altLang="en-US" sz="2800" b="1" dirty="0">
              <a:latin typeface="Calibri" panose="020F0502020204030204" pitchFamily="34" charset="0"/>
              <a:cs typeface="Calibri" panose="020F0502020204030204" pitchFamily="34" charset="0"/>
            </a:endParaRPr>
          </a:p>
        </p:txBody>
      </p:sp>
      <p:sp>
        <p:nvSpPr>
          <p:cNvPr id="14" name="TextBox 10">
            <a:extLst>
              <a:ext uri="{FF2B5EF4-FFF2-40B4-BE49-F238E27FC236}">
                <a16:creationId xmlns:a16="http://schemas.microsoft.com/office/drawing/2014/main" id="{BE22D3DF-9016-ADFE-B491-A981D3CF8358}"/>
              </a:ext>
            </a:extLst>
          </p:cNvPr>
          <p:cNvSpPr txBox="1"/>
          <p:nvPr/>
        </p:nvSpPr>
        <p:spPr>
          <a:xfrm>
            <a:off x="13109711" y="6140572"/>
            <a:ext cx="4267201" cy="2246769"/>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latinLnBrk="0"/>
            <a:r>
              <a:rPr lang="en-GB" sz="2800">
                <a:effectLst/>
                <a:latin typeface="Calibri" panose="020F0502020204030204" pitchFamily="34" charset="0"/>
                <a:ea typeface="Times New Roman" panose="02020603050405020304" pitchFamily="18" charset="0"/>
              </a:rPr>
              <a:t>These loans are intended to finance the purchase or restoration of a home. They are a real guarantee for the bank.</a:t>
            </a:r>
          </a:p>
        </p:txBody>
      </p:sp>
      <p:pic>
        <p:nvPicPr>
          <p:cNvPr id="15" name="object 2">
            <a:extLst>
              <a:ext uri="{FF2B5EF4-FFF2-40B4-BE49-F238E27FC236}">
                <a16:creationId xmlns:a16="http://schemas.microsoft.com/office/drawing/2014/main" id="{0DD2F338-E360-3DE7-6475-1B05002A8749}"/>
              </a:ext>
            </a:extLst>
          </p:cNvPr>
          <p:cNvPicPr/>
          <p:nvPr/>
        </p:nvPicPr>
        <p:blipFill>
          <a:blip r:embed="rId4" cstate="email">
            <a:extLst>
              <a:ext uri="{28A0092B-C50C-407E-A947-70E740481C1C}">
                <a14:useLocalDpi xmlns:a14="http://schemas.microsoft.com/office/drawing/2010/main"/>
              </a:ext>
            </a:extLst>
          </a:blip>
          <a:stretch>
            <a:fillRect/>
          </a:stretch>
        </p:blipFill>
        <p:spPr>
          <a:xfrm>
            <a:off x="12330110" y="5799104"/>
            <a:ext cx="638173" cy="1486244"/>
          </a:xfrm>
          <a:prstGeom prst="rect">
            <a:avLst/>
          </a:prstGeom>
        </p:spPr>
      </p:pic>
    </p:spTree>
    <p:extLst>
      <p:ext uri="{BB962C8B-B14F-4D97-AF65-F5344CB8AC3E}">
        <p14:creationId xmlns:p14="http://schemas.microsoft.com/office/powerpoint/2010/main" val="29309647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86C18BE6-D155-4521-8CAA-E6D770234311}"/>
              </a:ext>
            </a:extLst>
          </p:cNvPr>
          <p:cNvSpPr txBox="1"/>
          <p:nvPr/>
        </p:nvSpPr>
        <p:spPr>
          <a:xfrm>
            <a:off x="1524000" y="1503549"/>
            <a:ext cx="9462656" cy="769441"/>
          </a:xfrm>
          <a:prstGeom prst="rect">
            <a:avLst/>
          </a:prstGeom>
          <a:noFill/>
        </p:spPr>
        <p:txBody>
          <a:bodyPr wrap="square" rtlCol="0">
            <a:spAutoFit/>
          </a:bodyPr>
          <a:lstStyle/>
          <a:p>
            <a:r>
              <a:rPr lang="en-GB" sz="4400" b="1">
                <a:latin typeface="Calibri" panose="020F0502020204030204" pitchFamily="34" charset="0"/>
                <a:ea typeface="Microsoft Sans Serif" panose="020B0604020202020204" pitchFamily="34" charset="0"/>
                <a:cs typeface="Calibri" panose="020F0502020204030204" pitchFamily="34" charset="0"/>
              </a:rPr>
              <a:t>Objectives &amp; Goals</a:t>
            </a:r>
            <a:endParaRPr lang="en-GB" sz="4400" b="1" dirty="0">
              <a:latin typeface="Calibri" panose="020F0502020204030204" pitchFamily="34" charset="0"/>
              <a:ea typeface="Microsoft Sans Serif" panose="020B0604020202020204" pitchFamily="34" charset="0"/>
              <a:cs typeface="Calibri" panose="020F0502020204030204" pitchFamily="34" charset="0"/>
            </a:endParaRPr>
          </a:p>
        </p:txBody>
      </p:sp>
      <p:sp>
        <p:nvSpPr>
          <p:cNvPr id="3" name="CuadroTexto 2">
            <a:extLst>
              <a:ext uri="{FF2B5EF4-FFF2-40B4-BE49-F238E27FC236}">
                <a16:creationId xmlns:a16="http://schemas.microsoft.com/office/drawing/2014/main" id="{94806D19-7757-4ABE-BAED-6D5E2D696DDB}"/>
              </a:ext>
            </a:extLst>
          </p:cNvPr>
          <p:cNvSpPr txBox="1"/>
          <p:nvPr/>
        </p:nvSpPr>
        <p:spPr>
          <a:xfrm>
            <a:off x="1524000" y="2262365"/>
            <a:ext cx="10040186" cy="523220"/>
          </a:xfrm>
          <a:prstGeom prst="rect">
            <a:avLst/>
          </a:prstGeom>
          <a:noFill/>
        </p:spPr>
        <p:txBody>
          <a:bodyPr wrap="square" rtlCol="0">
            <a:spAutoFit/>
          </a:bodyPr>
          <a:lstStyle/>
          <a:p>
            <a:pPr algn="just"/>
            <a:r>
              <a:rPr lang="en-GB" sz="2800">
                <a:effectLst/>
                <a:latin typeface="Calibri" panose="020F0502020204030204" pitchFamily="34" charset="0"/>
                <a:ea typeface="Microsoft Sans Serif" panose="020B0604020202020204" pitchFamily="34" charset="0"/>
                <a:cs typeface="Calibri" panose="020F0502020204030204" pitchFamily="34" charset="0"/>
              </a:rPr>
              <a:t>At the end of this module you will be able to:</a:t>
            </a:r>
            <a:endParaRPr lang="en-GB" sz="2800" dirty="0">
              <a:effectLst/>
              <a:latin typeface="Calibri" panose="020F0502020204030204" pitchFamily="34" charset="0"/>
              <a:ea typeface="Microsoft Sans Serif" panose="020B0604020202020204" pitchFamily="34" charset="0"/>
              <a:cs typeface="Calibri" panose="020F0502020204030204" pitchFamily="34" charset="0"/>
            </a:endParaRPr>
          </a:p>
        </p:txBody>
      </p:sp>
      <p:pic>
        <p:nvPicPr>
          <p:cNvPr id="6" name="Imagen 5">
            <a:extLst>
              <a:ext uri="{FF2B5EF4-FFF2-40B4-BE49-F238E27FC236}">
                <a16:creationId xmlns:a16="http://schemas.microsoft.com/office/drawing/2014/main" id="{23063823-CA1E-0A50-5BB7-82A235C90EE5}"/>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0858129" y="4639192"/>
            <a:ext cx="7353671" cy="4058318"/>
          </a:xfrm>
          <a:prstGeom prst="rect">
            <a:avLst/>
          </a:prstGeom>
        </p:spPr>
      </p:pic>
      <p:pic>
        <p:nvPicPr>
          <p:cNvPr id="4" name="object 2">
            <a:extLst>
              <a:ext uri="{FF2B5EF4-FFF2-40B4-BE49-F238E27FC236}">
                <a16:creationId xmlns:a16="http://schemas.microsoft.com/office/drawing/2014/main" id="{326F599C-0902-4E54-BAC7-ADAF9B4BDB92}"/>
              </a:ext>
            </a:extLst>
          </p:cNvPr>
          <p:cNvPicPr/>
          <p:nvPr/>
        </p:nvPicPr>
        <p:blipFill rotWithShape="1">
          <a:blip r:embed="rId3" cstate="email">
            <a:extLst>
              <a:ext uri="{28A0092B-C50C-407E-A947-70E740481C1C}">
                <a14:useLocalDpi xmlns:a14="http://schemas.microsoft.com/office/drawing/2010/main"/>
              </a:ext>
            </a:extLst>
          </a:blip>
          <a:srcRect/>
          <a:stretch/>
        </p:blipFill>
        <p:spPr>
          <a:xfrm>
            <a:off x="1767384" y="3734942"/>
            <a:ext cx="370416" cy="280000"/>
          </a:xfrm>
          <a:prstGeom prst="rect">
            <a:avLst/>
          </a:prstGeom>
        </p:spPr>
      </p:pic>
      <p:pic>
        <p:nvPicPr>
          <p:cNvPr id="5" name="object 2">
            <a:extLst>
              <a:ext uri="{FF2B5EF4-FFF2-40B4-BE49-F238E27FC236}">
                <a16:creationId xmlns:a16="http://schemas.microsoft.com/office/drawing/2014/main" id="{A503E805-FB64-49DE-8A03-1F50600ABF7A}"/>
              </a:ext>
            </a:extLst>
          </p:cNvPr>
          <p:cNvPicPr/>
          <p:nvPr/>
        </p:nvPicPr>
        <p:blipFill rotWithShape="1">
          <a:blip r:embed="rId4" cstate="email">
            <a:extLst>
              <a:ext uri="{28A0092B-C50C-407E-A947-70E740481C1C}">
                <a14:useLocalDpi xmlns:a14="http://schemas.microsoft.com/office/drawing/2010/main"/>
              </a:ext>
            </a:extLst>
          </a:blip>
          <a:srcRect r="-2857"/>
          <a:stretch/>
        </p:blipFill>
        <p:spPr>
          <a:xfrm>
            <a:off x="1767384" y="5868179"/>
            <a:ext cx="381000" cy="326225"/>
          </a:xfrm>
          <a:prstGeom prst="rect">
            <a:avLst/>
          </a:prstGeom>
        </p:spPr>
      </p:pic>
      <p:grpSp>
        <p:nvGrpSpPr>
          <p:cNvPr id="7" name="Grupo 6">
            <a:extLst>
              <a:ext uri="{FF2B5EF4-FFF2-40B4-BE49-F238E27FC236}">
                <a16:creationId xmlns:a16="http://schemas.microsoft.com/office/drawing/2014/main" id="{6AD18D4C-B589-44B7-8EFF-3DEBF5C41E8D}"/>
              </a:ext>
            </a:extLst>
          </p:cNvPr>
          <p:cNvGrpSpPr/>
          <p:nvPr/>
        </p:nvGrpSpPr>
        <p:grpSpPr>
          <a:xfrm>
            <a:off x="1753164" y="4708121"/>
            <a:ext cx="389419" cy="357695"/>
            <a:chOff x="10576646" y="4322694"/>
            <a:chExt cx="700954" cy="668406"/>
          </a:xfrm>
        </p:grpSpPr>
        <p:pic>
          <p:nvPicPr>
            <p:cNvPr id="23" name="object 2">
              <a:extLst>
                <a:ext uri="{FF2B5EF4-FFF2-40B4-BE49-F238E27FC236}">
                  <a16:creationId xmlns:a16="http://schemas.microsoft.com/office/drawing/2014/main" id="{0EDA923F-8D2D-4611-BB52-E35C95A8EC02}"/>
                </a:ext>
              </a:extLst>
            </p:cNvPr>
            <p:cNvPicPr/>
            <p:nvPr/>
          </p:nvPicPr>
          <p:blipFill rotWithShape="1">
            <a:blip r:embed="rId5" cstate="email">
              <a:extLst>
                <a:ext uri="{28A0092B-C50C-407E-A947-70E740481C1C}">
                  <a14:useLocalDpi xmlns:a14="http://schemas.microsoft.com/office/drawing/2010/main"/>
                </a:ext>
              </a:extLst>
            </a:blip>
            <a:srcRect l="-2272" r="-2859"/>
            <a:stretch/>
          </p:blipFill>
          <p:spPr>
            <a:xfrm>
              <a:off x="10576646" y="4381500"/>
              <a:ext cx="700954" cy="609600"/>
            </a:xfrm>
            <a:prstGeom prst="rect">
              <a:avLst/>
            </a:prstGeom>
          </p:spPr>
        </p:pic>
        <p:sp>
          <p:nvSpPr>
            <p:cNvPr id="32" name="Rectángulo 31">
              <a:extLst>
                <a:ext uri="{FF2B5EF4-FFF2-40B4-BE49-F238E27FC236}">
                  <a16:creationId xmlns:a16="http://schemas.microsoft.com/office/drawing/2014/main" id="{180C6FA9-8737-480A-B58C-831393525641}"/>
                </a:ext>
              </a:extLst>
            </p:cNvPr>
            <p:cNvSpPr/>
            <p:nvPr/>
          </p:nvSpPr>
          <p:spPr>
            <a:xfrm>
              <a:off x="10820400" y="4322694"/>
              <a:ext cx="228600" cy="71735"/>
            </a:xfrm>
            <a:prstGeom prst="rect">
              <a:avLst/>
            </a:prstGeom>
            <a:solidFill>
              <a:schemeClr val="bg1"/>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defPPr>
                <a:defRPr lang="es-E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s-ES">
                <a:solidFill>
                  <a:schemeClr val="tx1"/>
                </a:solidFill>
              </a:endParaRPr>
            </a:p>
          </p:txBody>
        </p:sp>
      </p:grpSp>
      <p:sp>
        <p:nvSpPr>
          <p:cNvPr id="8" name="TextBox 8">
            <a:extLst>
              <a:ext uri="{FF2B5EF4-FFF2-40B4-BE49-F238E27FC236}">
                <a16:creationId xmlns:a16="http://schemas.microsoft.com/office/drawing/2014/main" id="{18538967-CA04-70D1-9C5C-75434C8C7BC3}"/>
              </a:ext>
            </a:extLst>
          </p:cNvPr>
          <p:cNvSpPr txBox="1"/>
          <p:nvPr/>
        </p:nvSpPr>
        <p:spPr>
          <a:xfrm>
            <a:off x="2505493" y="3562564"/>
            <a:ext cx="8077199" cy="584775"/>
          </a:xfrm>
          <a:prstGeom prst="rect">
            <a:avLst/>
          </a:prstGeom>
          <a:noFill/>
        </p:spPr>
        <p:txBody>
          <a:bodyPr wrap="square" lIns="108000" rIns="108000"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ko-KR" sz="3200" b="1">
                <a:latin typeface="Calibri" panose="020F0502020204030204" pitchFamily="34" charset="0"/>
                <a:ea typeface="Microsoft Sans Serif" panose="020B0604020202020204" pitchFamily="34" charset="0"/>
                <a:cs typeface="Calibri" panose="020F0502020204030204" pitchFamily="34" charset="0"/>
              </a:rPr>
              <a:t>Identify the different types of loans.</a:t>
            </a:r>
            <a:endParaRPr lang="ko-KR" altLang="en-US" sz="3200" b="1" dirty="0">
              <a:latin typeface="Calibri" panose="020F0502020204030204" pitchFamily="34" charset="0"/>
              <a:cs typeface="Calibri" panose="020F0502020204030204" pitchFamily="34" charset="0"/>
            </a:endParaRPr>
          </a:p>
        </p:txBody>
      </p:sp>
      <p:sp>
        <p:nvSpPr>
          <p:cNvPr id="16" name="TextBox 8">
            <a:extLst>
              <a:ext uri="{FF2B5EF4-FFF2-40B4-BE49-F238E27FC236}">
                <a16:creationId xmlns:a16="http://schemas.microsoft.com/office/drawing/2014/main" id="{C36C1177-DB5A-C233-5BDB-C26E2B34FEA0}"/>
              </a:ext>
            </a:extLst>
          </p:cNvPr>
          <p:cNvSpPr txBox="1"/>
          <p:nvPr/>
        </p:nvSpPr>
        <p:spPr>
          <a:xfrm>
            <a:off x="2505493" y="4598627"/>
            <a:ext cx="9372600" cy="584775"/>
          </a:xfrm>
          <a:prstGeom prst="rect">
            <a:avLst/>
          </a:prstGeom>
          <a:noFill/>
        </p:spPr>
        <p:txBody>
          <a:bodyPr wrap="square" lIns="108000" rIns="108000"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ko-KR" sz="3200" b="1">
                <a:latin typeface="Calibri" panose="020F0502020204030204" pitchFamily="34" charset="0"/>
                <a:ea typeface="Microsoft Sans Serif" panose="020B0604020202020204" pitchFamily="34" charset="0"/>
                <a:cs typeface="Calibri" panose="020F0502020204030204" pitchFamily="34" charset="0"/>
              </a:rPr>
              <a:t>Recognise the elements involved in a loan operation.</a:t>
            </a:r>
            <a:endParaRPr lang="ko-KR" altLang="en-US" sz="3200" b="1" dirty="0">
              <a:latin typeface="Calibri" panose="020F0502020204030204" pitchFamily="34" charset="0"/>
              <a:cs typeface="Calibri" panose="020F0502020204030204" pitchFamily="34" charset="0"/>
            </a:endParaRPr>
          </a:p>
        </p:txBody>
      </p:sp>
      <p:sp>
        <p:nvSpPr>
          <p:cNvPr id="33" name="TextBox 8">
            <a:extLst>
              <a:ext uri="{FF2B5EF4-FFF2-40B4-BE49-F238E27FC236}">
                <a16:creationId xmlns:a16="http://schemas.microsoft.com/office/drawing/2014/main" id="{98E298AB-B041-3D3D-EFD7-49591702A1FE}"/>
              </a:ext>
            </a:extLst>
          </p:cNvPr>
          <p:cNvSpPr txBox="1"/>
          <p:nvPr/>
        </p:nvSpPr>
        <p:spPr>
          <a:xfrm>
            <a:off x="2525371" y="5738903"/>
            <a:ext cx="9677400" cy="584775"/>
          </a:xfrm>
          <a:prstGeom prst="rect">
            <a:avLst/>
          </a:prstGeom>
          <a:noFill/>
        </p:spPr>
        <p:txBody>
          <a:bodyPr wrap="square" lIns="108000" rIns="108000"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ko-KR" sz="3200" b="1">
                <a:latin typeface="Calibri" panose="020F0502020204030204" pitchFamily="34" charset="0"/>
                <a:ea typeface="Microsoft Sans Serif" panose="020B0604020202020204" pitchFamily="34" charset="0"/>
                <a:cs typeface="Calibri" panose="020F0502020204030204" pitchFamily="34" charset="0"/>
              </a:rPr>
              <a:t>Knowing the difference between a loan and a credit.</a:t>
            </a:r>
            <a:endParaRPr lang="ko-KR" altLang="en-US" sz="32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210925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9E94187-2C23-4078-BF40-98553CAA15C3}"/>
              </a:ext>
            </a:extLst>
          </p:cNvPr>
          <p:cNvSpPr txBox="1"/>
          <p:nvPr/>
        </p:nvSpPr>
        <p:spPr>
          <a:xfrm>
            <a:off x="6221361" y="5176684"/>
            <a:ext cx="5410200" cy="1323439"/>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US" sz="8000" b="1" spc="-114">
                <a:solidFill>
                  <a:srgbClr val="FAC709"/>
                </a:solidFill>
                <a:latin typeface="Calibri" panose="020F0502020204030204" pitchFamily="34" charset="0"/>
                <a:ea typeface="Microsoft Sans Serif" panose="020B0604020202020204" pitchFamily="34" charset="0"/>
                <a:cs typeface="Calibri" panose="020F0502020204030204" pitchFamily="34" charset="0"/>
              </a:rPr>
              <a:t>Thank you!</a:t>
            </a:r>
            <a:endParaRPr kumimoji="0" lang="en-US" sz="8000" b="1" i="0" u="none" strike="noStrike" kern="1200" cap="none" spc="0" normalizeH="0" baseline="0" dirty="0">
              <a:ln>
                <a:noFill/>
              </a:ln>
              <a:solidFill>
                <a:srgbClr val="FAC709"/>
              </a:solidFill>
              <a:effectLst/>
              <a:uLnTx/>
              <a:uFillTx/>
              <a:latin typeface="Calibri" panose="020F0502020204030204" pitchFamily="34" charset="0"/>
              <a:ea typeface="Microsoft Sans Serif" panose="020B0604020202020204" pitchFamily="34" charset="0"/>
              <a:cs typeface="Calibri" panose="020F0502020204030204" pitchFamily="34" charset="0"/>
            </a:endParaRPr>
          </a:p>
        </p:txBody>
      </p:sp>
      <p:sp>
        <p:nvSpPr>
          <p:cNvPr id="4" name="CuadroTexto 3">
            <a:extLst>
              <a:ext uri="{FF2B5EF4-FFF2-40B4-BE49-F238E27FC236}">
                <a16:creationId xmlns:a16="http://schemas.microsoft.com/office/drawing/2014/main" id="{85FA7D33-1D53-3061-8F07-5067688E3261}"/>
              </a:ext>
            </a:extLst>
          </p:cNvPr>
          <p:cNvSpPr txBox="1"/>
          <p:nvPr/>
        </p:nvSpPr>
        <p:spPr>
          <a:xfrm>
            <a:off x="4343400" y="6853084"/>
            <a:ext cx="9166122" cy="1459374"/>
          </a:xfrm>
          <a:prstGeom prst="rect">
            <a:avLst/>
          </a:prstGeom>
          <a:noFill/>
        </p:spPr>
        <p:txBody>
          <a:bodyPr wrap="square">
            <a:spAutoFit/>
          </a:bodyPr>
          <a:lstStyle/>
          <a:p>
            <a:pPr marL="12700" algn="ctr">
              <a:lnSpc>
                <a:spcPct val="100000"/>
              </a:lnSpc>
              <a:spcBef>
                <a:spcPts val="100"/>
              </a:spcBef>
            </a:pPr>
            <a:r>
              <a:rPr lang="en-US" sz="4400" b="1" spc="-65">
                <a:latin typeface="Calibri" panose="020F0502020204030204" pitchFamily="34" charset="0"/>
                <a:ea typeface="Microsoft Sans Serif" panose="020B0604020202020204" pitchFamily="34" charset="0"/>
                <a:cs typeface="Calibri" panose="020F0502020204030204" pitchFamily="34" charset="0"/>
              </a:rPr>
              <a:t>Partner: University of Malaga</a:t>
            </a:r>
            <a:endParaRPr lang="en-US" sz="4400" b="1" spc="-65" dirty="0">
              <a:latin typeface="Calibri" panose="020F0502020204030204" pitchFamily="34" charset="0"/>
              <a:ea typeface="Microsoft Sans Serif" panose="020B0604020202020204" pitchFamily="34" charset="0"/>
              <a:cs typeface="Calibri" panose="020F0502020204030204" pitchFamily="34" charset="0"/>
            </a:endParaRPr>
          </a:p>
          <a:p>
            <a:pPr marL="12700" algn="ctr">
              <a:lnSpc>
                <a:spcPct val="100000"/>
              </a:lnSpc>
              <a:spcBef>
                <a:spcPts val="100"/>
              </a:spcBef>
            </a:pPr>
            <a:endParaRPr lang="en-US" sz="4400" b="1" spc="-65"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7683354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86C18BE6-D155-4521-8CAA-E6D770234311}"/>
              </a:ext>
            </a:extLst>
          </p:cNvPr>
          <p:cNvSpPr txBox="1"/>
          <p:nvPr/>
        </p:nvSpPr>
        <p:spPr>
          <a:xfrm>
            <a:off x="1532831" y="1145359"/>
            <a:ext cx="9462656" cy="769441"/>
          </a:xfrm>
          <a:prstGeom prst="rect">
            <a:avLst/>
          </a:prstGeom>
          <a:noFill/>
        </p:spPr>
        <p:txBody>
          <a:bodyPr wrap="square" rtlCol="0">
            <a:spAutoFit/>
          </a:bodyPr>
          <a:lstStyle/>
          <a:p>
            <a:r>
              <a:rPr lang="es-ES" sz="4400" b="1">
                <a:latin typeface="Calibri" panose="020F0502020204030204" pitchFamily="34" charset="0"/>
                <a:ea typeface="Microsoft Sans Serif" panose="020B0604020202020204" pitchFamily="34" charset="0"/>
                <a:cs typeface="Calibri" panose="020F0502020204030204" pitchFamily="34" charset="0"/>
              </a:rPr>
              <a:t>Index</a:t>
            </a:r>
            <a:endParaRPr lang="en-GB" sz="4400" b="1" dirty="0">
              <a:latin typeface="Calibri" panose="020F0502020204030204" pitchFamily="34" charset="0"/>
              <a:ea typeface="Microsoft Sans Serif" panose="020B0604020202020204" pitchFamily="34" charset="0"/>
              <a:cs typeface="Calibri" panose="020F0502020204030204" pitchFamily="34" charset="0"/>
            </a:endParaRPr>
          </a:p>
        </p:txBody>
      </p:sp>
      <p:pic>
        <p:nvPicPr>
          <p:cNvPr id="37" name="Imagen 36">
            <a:extLst>
              <a:ext uri="{FF2B5EF4-FFF2-40B4-BE49-F238E27FC236}">
                <a16:creationId xmlns:a16="http://schemas.microsoft.com/office/drawing/2014/main" id="{60C826FD-FEDF-7F76-8457-C265509D804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995487" y="4230876"/>
            <a:ext cx="6749722" cy="4499814"/>
          </a:xfrm>
          <a:prstGeom prst="rect">
            <a:avLst/>
          </a:prstGeom>
        </p:spPr>
      </p:pic>
      <p:pic>
        <p:nvPicPr>
          <p:cNvPr id="3" name="object 2">
            <a:extLst>
              <a:ext uri="{FF2B5EF4-FFF2-40B4-BE49-F238E27FC236}">
                <a16:creationId xmlns:a16="http://schemas.microsoft.com/office/drawing/2014/main" id="{326F599C-0902-4E54-BAC7-ADAF9B4BDB92}"/>
              </a:ext>
            </a:extLst>
          </p:cNvPr>
          <p:cNvPicPr/>
          <p:nvPr/>
        </p:nvPicPr>
        <p:blipFill rotWithShape="1">
          <a:blip r:embed="rId3" cstate="email">
            <a:extLst>
              <a:ext uri="{28A0092B-C50C-407E-A947-70E740481C1C}">
                <a14:useLocalDpi xmlns:a14="http://schemas.microsoft.com/office/drawing/2010/main"/>
              </a:ext>
            </a:extLst>
          </a:blip>
          <a:srcRect/>
          <a:stretch/>
        </p:blipFill>
        <p:spPr>
          <a:xfrm>
            <a:off x="1425246" y="2449071"/>
            <a:ext cx="370416" cy="280000"/>
          </a:xfrm>
          <a:prstGeom prst="rect">
            <a:avLst/>
          </a:prstGeom>
        </p:spPr>
      </p:pic>
      <p:pic>
        <p:nvPicPr>
          <p:cNvPr id="4" name="object 2">
            <a:extLst>
              <a:ext uri="{FF2B5EF4-FFF2-40B4-BE49-F238E27FC236}">
                <a16:creationId xmlns:a16="http://schemas.microsoft.com/office/drawing/2014/main" id="{A503E805-FB64-49DE-8A03-1F50600ABF7A}"/>
              </a:ext>
            </a:extLst>
          </p:cNvPr>
          <p:cNvPicPr/>
          <p:nvPr/>
        </p:nvPicPr>
        <p:blipFill rotWithShape="1">
          <a:blip r:embed="rId4" cstate="email">
            <a:extLst>
              <a:ext uri="{28A0092B-C50C-407E-A947-70E740481C1C}">
                <a14:useLocalDpi xmlns:a14="http://schemas.microsoft.com/office/drawing/2010/main"/>
              </a:ext>
            </a:extLst>
          </a:blip>
          <a:srcRect r="-2857"/>
          <a:stretch/>
        </p:blipFill>
        <p:spPr>
          <a:xfrm>
            <a:off x="1404497" y="4199276"/>
            <a:ext cx="381000" cy="326225"/>
          </a:xfrm>
          <a:prstGeom prst="rect">
            <a:avLst/>
          </a:prstGeom>
        </p:spPr>
      </p:pic>
      <p:grpSp>
        <p:nvGrpSpPr>
          <p:cNvPr id="5" name="Grupo 4">
            <a:extLst>
              <a:ext uri="{FF2B5EF4-FFF2-40B4-BE49-F238E27FC236}">
                <a16:creationId xmlns:a16="http://schemas.microsoft.com/office/drawing/2014/main" id="{6AD18D4C-B589-44B7-8EFF-3DEBF5C41E8D}"/>
              </a:ext>
            </a:extLst>
          </p:cNvPr>
          <p:cNvGrpSpPr/>
          <p:nvPr/>
        </p:nvGrpSpPr>
        <p:grpSpPr>
          <a:xfrm>
            <a:off x="1425246" y="3236453"/>
            <a:ext cx="389419" cy="357695"/>
            <a:chOff x="10576646" y="4322694"/>
            <a:chExt cx="700954" cy="668406"/>
          </a:xfrm>
        </p:grpSpPr>
        <p:pic>
          <p:nvPicPr>
            <p:cNvPr id="23" name="object 2">
              <a:extLst>
                <a:ext uri="{FF2B5EF4-FFF2-40B4-BE49-F238E27FC236}">
                  <a16:creationId xmlns:a16="http://schemas.microsoft.com/office/drawing/2014/main" id="{0EDA923F-8D2D-4611-BB52-E35C95A8EC02}"/>
                </a:ext>
              </a:extLst>
            </p:cNvPr>
            <p:cNvPicPr/>
            <p:nvPr/>
          </p:nvPicPr>
          <p:blipFill rotWithShape="1">
            <a:blip r:embed="rId5" cstate="email">
              <a:extLst>
                <a:ext uri="{28A0092B-C50C-407E-A947-70E740481C1C}">
                  <a14:useLocalDpi xmlns:a14="http://schemas.microsoft.com/office/drawing/2010/main"/>
                </a:ext>
              </a:extLst>
            </a:blip>
            <a:srcRect l="-2272" r="-2859"/>
            <a:stretch/>
          </p:blipFill>
          <p:spPr>
            <a:xfrm>
              <a:off x="10576646" y="4381500"/>
              <a:ext cx="700954" cy="609600"/>
            </a:xfrm>
            <a:prstGeom prst="rect">
              <a:avLst/>
            </a:prstGeom>
          </p:spPr>
        </p:pic>
        <p:sp>
          <p:nvSpPr>
            <p:cNvPr id="32" name="Rectángulo 31">
              <a:extLst>
                <a:ext uri="{FF2B5EF4-FFF2-40B4-BE49-F238E27FC236}">
                  <a16:creationId xmlns:a16="http://schemas.microsoft.com/office/drawing/2014/main" id="{180C6FA9-8737-480A-B58C-831393525641}"/>
                </a:ext>
              </a:extLst>
            </p:cNvPr>
            <p:cNvSpPr/>
            <p:nvPr/>
          </p:nvSpPr>
          <p:spPr>
            <a:xfrm>
              <a:off x="10820400" y="4322694"/>
              <a:ext cx="228600" cy="71735"/>
            </a:xfrm>
            <a:prstGeom prst="rect">
              <a:avLst/>
            </a:prstGeom>
            <a:solidFill>
              <a:schemeClr val="bg1"/>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defPPr>
                <a:defRPr lang="es-E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s-ES">
                <a:solidFill>
                  <a:schemeClr val="tx1"/>
                </a:solidFill>
              </a:endParaRPr>
            </a:p>
          </p:txBody>
        </p:sp>
      </p:grpSp>
      <p:sp>
        <p:nvSpPr>
          <p:cNvPr id="6" name="TextBox 8">
            <a:extLst>
              <a:ext uri="{FF2B5EF4-FFF2-40B4-BE49-F238E27FC236}">
                <a16:creationId xmlns:a16="http://schemas.microsoft.com/office/drawing/2014/main" id="{18538967-CA04-70D1-9C5C-75434C8C7BC3}"/>
              </a:ext>
            </a:extLst>
          </p:cNvPr>
          <p:cNvSpPr txBox="1"/>
          <p:nvPr/>
        </p:nvSpPr>
        <p:spPr>
          <a:xfrm>
            <a:off x="2286000" y="2237482"/>
            <a:ext cx="6553200" cy="584775"/>
          </a:xfrm>
          <a:prstGeom prst="rect">
            <a:avLst/>
          </a:prstGeom>
          <a:noFill/>
        </p:spPr>
        <p:txBody>
          <a:bodyPr wrap="square" lIns="108000" rIns="108000"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ko-KR" sz="3200" b="1">
                <a:latin typeface="Calibri" panose="020F0502020204030204" pitchFamily="34" charset="0"/>
                <a:ea typeface="Microsoft Sans Serif" panose="020B0604020202020204" pitchFamily="34" charset="0"/>
                <a:cs typeface="Calibri" panose="020F0502020204030204" pitchFamily="34" charset="0"/>
              </a:rPr>
              <a:t>1.- What is a loan?</a:t>
            </a:r>
            <a:endParaRPr lang="ko-KR" altLang="en-US" sz="3200" b="1" dirty="0">
              <a:latin typeface="Calibri" panose="020F0502020204030204" pitchFamily="34" charset="0"/>
              <a:cs typeface="Calibri" panose="020F0502020204030204" pitchFamily="34" charset="0"/>
            </a:endParaRPr>
          </a:p>
        </p:txBody>
      </p:sp>
      <p:sp>
        <p:nvSpPr>
          <p:cNvPr id="7" name="TextBox 8">
            <a:extLst>
              <a:ext uri="{FF2B5EF4-FFF2-40B4-BE49-F238E27FC236}">
                <a16:creationId xmlns:a16="http://schemas.microsoft.com/office/drawing/2014/main" id="{C36C1177-DB5A-C233-5BDB-C26E2B34FEA0}"/>
              </a:ext>
            </a:extLst>
          </p:cNvPr>
          <p:cNvSpPr txBox="1"/>
          <p:nvPr/>
        </p:nvSpPr>
        <p:spPr>
          <a:xfrm>
            <a:off x="2286000" y="3089926"/>
            <a:ext cx="8077200" cy="584775"/>
          </a:xfrm>
          <a:prstGeom prst="rect">
            <a:avLst/>
          </a:prstGeom>
          <a:noFill/>
        </p:spPr>
        <p:txBody>
          <a:bodyPr wrap="square" lIns="108000" rIns="108000"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ko-KR" sz="3200" b="1">
                <a:latin typeface="Calibri" panose="020F0502020204030204" pitchFamily="34" charset="0"/>
                <a:ea typeface="Microsoft Sans Serif" panose="020B0604020202020204" pitchFamily="34" charset="0"/>
                <a:cs typeface="Calibri" panose="020F0502020204030204" pitchFamily="34" charset="0"/>
              </a:rPr>
              <a:t>2.- What are the elements of a loan?</a:t>
            </a:r>
            <a:endParaRPr lang="ko-KR" altLang="en-US" sz="3200" b="1" dirty="0">
              <a:latin typeface="Calibri" panose="020F0502020204030204" pitchFamily="34" charset="0"/>
              <a:cs typeface="Calibri" panose="020F0502020204030204" pitchFamily="34" charset="0"/>
            </a:endParaRPr>
          </a:p>
        </p:txBody>
      </p:sp>
      <p:sp>
        <p:nvSpPr>
          <p:cNvPr id="8" name="TextBox 8">
            <a:extLst>
              <a:ext uri="{FF2B5EF4-FFF2-40B4-BE49-F238E27FC236}">
                <a16:creationId xmlns:a16="http://schemas.microsoft.com/office/drawing/2014/main" id="{726ABA70-2A00-5E18-8F67-4291A0157C19}"/>
              </a:ext>
            </a:extLst>
          </p:cNvPr>
          <p:cNvSpPr txBox="1"/>
          <p:nvPr/>
        </p:nvSpPr>
        <p:spPr>
          <a:xfrm>
            <a:off x="2279374" y="4004326"/>
            <a:ext cx="9607826" cy="584775"/>
          </a:xfrm>
          <a:prstGeom prst="rect">
            <a:avLst/>
          </a:prstGeom>
          <a:noFill/>
        </p:spPr>
        <p:txBody>
          <a:bodyPr wrap="square" lIns="108000" rIns="108000"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ko-KR" sz="3200" b="1">
                <a:latin typeface="Calibri" panose="020F0502020204030204" pitchFamily="34" charset="0"/>
                <a:ea typeface="Microsoft Sans Serif" panose="020B0604020202020204" pitchFamily="34" charset="0"/>
                <a:cs typeface="Calibri" panose="020F0502020204030204" pitchFamily="34" charset="0"/>
              </a:rPr>
              <a:t>3.- What is the difference between a credit and a loan?</a:t>
            </a:r>
            <a:endParaRPr lang="ko-KR" altLang="en-US" sz="3200" b="1" dirty="0">
              <a:latin typeface="Calibri" panose="020F0502020204030204" pitchFamily="34" charset="0"/>
              <a:cs typeface="Calibri" panose="020F0502020204030204" pitchFamily="34" charset="0"/>
            </a:endParaRPr>
          </a:p>
        </p:txBody>
      </p:sp>
      <p:pic>
        <p:nvPicPr>
          <p:cNvPr id="9" name="object 2">
            <a:extLst>
              <a:ext uri="{FF2B5EF4-FFF2-40B4-BE49-F238E27FC236}">
                <a16:creationId xmlns:a16="http://schemas.microsoft.com/office/drawing/2014/main" id="{1198203E-F30C-C231-7F97-00A10E77FEFB}"/>
              </a:ext>
            </a:extLst>
          </p:cNvPr>
          <p:cNvPicPr/>
          <p:nvPr/>
        </p:nvPicPr>
        <p:blipFill rotWithShape="1">
          <a:blip r:embed="rId3" cstate="email">
            <a:extLst>
              <a:ext uri="{28A0092B-C50C-407E-A947-70E740481C1C}">
                <a14:useLocalDpi xmlns:a14="http://schemas.microsoft.com/office/drawing/2010/main"/>
              </a:ext>
            </a:extLst>
          </a:blip>
          <a:srcRect/>
          <a:stretch/>
        </p:blipFill>
        <p:spPr>
          <a:xfrm>
            <a:off x="1434747" y="5157305"/>
            <a:ext cx="370416" cy="280000"/>
          </a:xfrm>
          <a:prstGeom prst="rect">
            <a:avLst/>
          </a:prstGeom>
        </p:spPr>
      </p:pic>
      <p:sp>
        <p:nvSpPr>
          <p:cNvPr id="12" name="TextBox 8">
            <a:extLst>
              <a:ext uri="{FF2B5EF4-FFF2-40B4-BE49-F238E27FC236}">
                <a16:creationId xmlns:a16="http://schemas.microsoft.com/office/drawing/2014/main" id="{70E3023D-73C2-41CE-30BA-F721A1527644}"/>
              </a:ext>
            </a:extLst>
          </p:cNvPr>
          <p:cNvSpPr txBox="1"/>
          <p:nvPr/>
        </p:nvSpPr>
        <p:spPr>
          <a:xfrm>
            <a:off x="2286000" y="4980682"/>
            <a:ext cx="9462656" cy="584775"/>
          </a:xfrm>
          <a:prstGeom prst="rect">
            <a:avLst/>
          </a:prstGeom>
          <a:noFill/>
        </p:spPr>
        <p:txBody>
          <a:bodyPr wrap="square" lIns="108000" rIns="108000"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ko-KR" sz="3200" b="1">
                <a:latin typeface="Calibri" panose="020F0502020204030204" pitchFamily="34" charset="0"/>
                <a:ea typeface="Microsoft Sans Serif" panose="020B0604020202020204" pitchFamily="34" charset="0"/>
                <a:cs typeface="Calibri" panose="020F0502020204030204" pitchFamily="34" charset="0"/>
              </a:rPr>
              <a:t>4.- Loan modalities.</a:t>
            </a:r>
            <a:endParaRPr lang="ko-KR" altLang="en-US" sz="3200" b="1" dirty="0">
              <a:latin typeface="Calibri" panose="020F0502020204030204" pitchFamily="34" charset="0"/>
              <a:cs typeface="Calibri" panose="020F0502020204030204" pitchFamily="34" charset="0"/>
            </a:endParaRPr>
          </a:p>
        </p:txBody>
      </p:sp>
      <p:pic>
        <p:nvPicPr>
          <p:cNvPr id="10" name="object 2">
            <a:extLst>
              <a:ext uri="{FF2B5EF4-FFF2-40B4-BE49-F238E27FC236}">
                <a16:creationId xmlns:a16="http://schemas.microsoft.com/office/drawing/2014/main" id="{29B4DE9F-B16F-08AD-FFB3-1774B8ACC414}"/>
              </a:ext>
            </a:extLst>
          </p:cNvPr>
          <p:cNvPicPr/>
          <p:nvPr/>
        </p:nvPicPr>
        <p:blipFill rotWithShape="1">
          <a:blip r:embed="rId4" cstate="email">
            <a:extLst>
              <a:ext uri="{28A0092B-C50C-407E-A947-70E740481C1C}">
                <a14:useLocalDpi xmlns:a14="http://schemas.microsoft.com/office/drawing/2010/main"/>
              </a:ext>
            </a:extLst>
          </a:blip>
          <a:srcRect r="-2857"/>
          <a:stretch/>
        </p:blipFill>
        <p:spPr>
          <a:xfrm>
            <a:off x="1442485" y="6090032"/>
            <a:ext cx="381000" cy="326225"/>
          </a:xfrm>
          <a:prstGeom prst="rect">
            <a:avLst/>
          </a:prstGeom>
        </p:spPr>
      </p:pic>
      <p:sp>
        <p:nvSpPr>
          <p:cNvPr id="11" name="TextBox 8">
            <a:extLst>
              <a:ext uri="{FF2B5EF4-FFF2-40B4-BE49-F238E27FC236}">
                <a16:creationId xmlns:a16="http://schemas.microsoft.com/office/drawing/2014/main" id="{D7C60A8C-93F9-9502-FEC7-081D8D7129BE}"/>
              </a:ext>
            </a:extLst>
          </p:cNvPr>
          <p:cNvSpPr txBox="1"/>
          <p:nvPr/>
        </p:nvSpPr>
        <p:spPr>
          <a:xfrm>
            <a:off x="2317362" y="5895082"/>
            <a:ext cx="9607826" cy="1077218"/>
          </a:xfrm>
          <a:prstGeom prst="rect">
            <a:avLst/>
          </a:prstGeom>
          <a:noFill/>
        </p:spPr>
        <p:txBody>
          <a:bodyPr wrap="square" lIns="108000" rIns="108000"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ko-KR" sz="3200" b="1">
                <a:latin typeface="Calibri" panose="020F0502020204030204" pitchFamily="34" charset="0"/>
                <a:ea typeface="Microsoft Sans Serif" panose="020B0604020202020204" pitchFamily="34" charset="0"/>
                <a:cs typeface="Calibri" panose="020F0502020204030204" pitchFamily="34" charset="0"/>
              </a:rPr>
              <a:t>5.- What expenses can our bank charge us when it grants us a loan?</a:t>
            </a:r>
            <a:endParaRPr lang="ko-KR" altLang="en-US" sz="3200" b="1" dirty="0">
              <a:latin typeface="Calibri" panose="020F0502020204030204" pitchFamily="34" charset="0"/>
              <a:cs typeface="Calibri" panose="020F0502020204030204" pitchFamily="34" charset="0"/>
            </a:endParaRPr>
          </a:p>
        </p:txBody>
      </p:sp>
      <p:pic>
        <p:nvPicPr>
          <p:cNvPr id="13" name="object 2">
            <a:extLst>
              <a:ext uri="{FF2B5EF4-FFF2-40B4-BE49-F238E27FC236}">
                <a16:creationId xmlns:a16="http://schemas.microsoft.com/office/drawing/2014/main" id="{2E8B3B53-B9F6-A45F-1FC3-F4DBB7BFBDF8}"/>
              </a:ext>
            </a:extLst>
          </p:cNvPr>
          <p:cNvPicPr/>
          <p:nvPr/>
        </p:nvPicPr>
        <p:blipFill rotWithShape="1">
          <a:blip r:embed="rId3" cstate="email">
            <a:extLst>
              <a:ext uri="{28A0092B-C50C-407E-A947-70E740481C1C}">
                <a14:useLocalDpi xmlns:a14="http://schemas.microsoft.com/office/drawing/2010/main"/>
              </a:ext>
            </a:extLst>
          </a:blip>
          <a:srcRect/>
          <a:stretch/>
        </p:blipFill>
        <p:spPr>
          <a:xfrm>
            <a:off x="1472735" y="7443305"/>
            <a:ext cx="370416" cy="280000"/>
          </a:xfrm>
          <a:prstGeom prst="rect">
            <a:avLst/>
          </a:prstGeom>
        </p:spPr>
      </p:pic>
      <p:sp>
        <p:nvSpPr>
          <p:cNvPr id="14" name="TextBox 8">
            <a:extLst>
              <a:ext uri="{FF2B5EF4-FFF2-40B4-BE49-F238E27FC236}">
                <a16:creationId xmlns:a16="http://schemas.microsoft.com/office/drawing/2014/main" id="{EDAE6CB0-086D-5985-39F5-B41CD7FB9CD2}"/>
              </a:ext>
            </a:extLst>
          </p:cNvPr>
          <p:cNvSpPr txBox="1"/>
          <p:nvPr/>
        </p:nvSpPr>
        <p:spPr>
          <a:xfrm>
            <a:off x="2323988" y="7266682"/>
            <a:ext cx="9462656" cy="1077218"/>
          </a:xfrm>
          <a:prstGeom prst="rect">
            <a:avLst/>
          </a:prstGeom>
          <a:noFill/>
        </p:spPr>
        <p:txBody>
          <a:bodyPr wrap="square" lIns="108000" rIns="108000"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ko-KR" sz="3200" b="1">
                <a:latin typeface="Calibri" panose="020F0502020204030204" pitchFamily="34" charset="0"/>
                <a:ea typeface="Microsoft Sans Serif" panose="020B0604020202020204" pitchFamily="34" charset="0"/>
                <a:cs typeface="Calibri" panose="020F0502020204030204" pitchFamily="34" charset="0"/>
              </a:rPr>
              <a:t>6.- What should you ask yourself before acquiring a credit or loan?</a:t>
            </a:r>
            <a:endParaRPr lang="ko-KR" altLang="en-US" sz="32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78113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5ED5BF74-22CB-411B-B24F-648218F3A38C}"/>
              </a:ext>
            </a:extLst>
          </p:cNvPr>
          <p:cNvSpPr txBox="1"/>
          <p:nvPr/>
        </p:nvSpPr>
        <p:spPr>
          <a:xfrm>
            <a:off x="1447800" y="1573291"/>
            <a:ext cx="7162800" cy="769441"/>
          </a:xfrm>
          <a:prstGeom prst="rect">
            <a:avLst/>
          </a:prstGeom>
          <a:noFill/>
        </p:spPr>
        <p:txBody>
          <a:bodyPr wrap="square" rtlCol="0">
            <a:spAutoFit/>
          </a:bodyPr>
          <a:lstStyle/>
          <a:p>
            <a:r>
              <a:rPr lang="es-ES" sz="4400" b="1" dirty="0">
                <a:latin typeface="Calibri" panose="020F0502020204030204" pitchFamily="34" charset="0"/>
                <a:ea typeface="Microsoft Sans Serif" panose="020B0604020202020204" pitchFamily="34" charset="0"/>
                <a:cs typeface="Calibri" panose="020F0502020204030204" pitchFamily="34" charset="0"/>
              </a:rPr>
              <a:t>1</a:t>
            </a:r>
            <a:r>
              <a:rPr lang="es-ES" sz="4400" b="1">
                <a:latin typeface="Calibri" panose="020F0502020204030204" pitchFamily="34" charset="0"/>
                <a:ea typeface="Microsoft Sans Serif" panose="020B0604020202020204" pitchFamily="34" charset="0"/>
                <a:cs typeface="Calibri" panose="020F0502020204030204" pitchFamily="34" charset="0"/>
              </a:rPr>
              <a:t>.</a:t>
            </a:r>
            <a:r>
              <a:rPr lang="es-ES" sz="4400" b="1" spc="-85">
                <a:solidFill>
                  <a:srgbClr val="343433"/>
                </a:solidFill>
                <a:latin typeface="Calibri" panose="020F0502020204030204" pitchFamily="34" charset="0"/>
                <a:ea typeface="Microsoft Sans Serif" panose="020B0604020202020204" pitchFamily="34" charset="0"/>
                <a:cs typeface="Calibri" panose="020F0502020204030204" pitchFamily="34" charset="0"/>
              </a:rPr>
              <a:t> What is a loan?</a:t>
            </a:r>
            <a:endParaRPr lang="es-ES" sz="4400" b="1" dirty="0">
              <a:latin typeface="Calibri" panose="020F0502020204030204" pitchFamily="34" charset="0"/>
              <a:ea typeface="Microsoft Sans Serif" panose="020B0604020202020204" pitchFamily="34" charset="0"/>
              <a:cs typeface="Calibri" panose="020F0502020204030204" pitchFamily="34" charset="0"/>
            </a:endParaRPr>
          </a:p>
        </p:txBody>
      </p:sp>
      <p:sp>
        <p:nvSpPr>
          <p:cNvPr id="3" name="CuadroTexto 2">
            <a:extLst>
              <a:ext uri="{FF2B5EF4-FFF2-40B4-BE49-F238E27FC236}">
                <a16:creationId xmlns:a16="http://schemas.microsoft.com/office/drawing/2014/main" id="{6C8B894F-17B3-41CA-B7A0-A3081483AF7F}"/>
              </a:ext>
            </a:extLst>
          </p:cNvPr>
          <p:cNvSpPr txBox="1"/>
          <p:nvPr/>
        </p:nvSpPr>
        <p:spPr>
          <a:xfrm>
            <a:off x="1524000" y="2562880"/>
            <a:ext cx="8991600" cy="5262979"/>
          </a:xfrm>
          <a:prstGeom prst="rect">
            <a:avLst/>
          </a:prstGeom>
          <a:noFill/>
        </p:spPr>
        <p:txBody>
          <a:bodyPr wrap="square" rtlCol="0">
            <a:spAutoFit/>
          </a:bodyPr>
          <a:lstStyle/>
          <a:p>
            <a:pPr fontAlgn="base"/>
            <a:r>
              <a:rPr lang="en-GB" sz="2800">
                <a:latin typeface="Calibri" panose="020F0502020204030204" pitchFamily="34" charset="0"/>
                <a:ea typeface="Microsoft Sans Serif" panose="020B0604020202020204" pitchFamily="34" charset="0"/>
              </a:rPr>
              <a:t>It is very likely that at some point in our lives we will need to borrow money. For example, we need to buy something that requires a large amount of money: a car, a house, renovations... These are situations in which we do not always have the necessary funds to carry them out and we need to ask for a loan from a financial institution.</a:t>
            </a:r>
          </a:p>
          <a:p>
            <a:pPr fontAlgn="base"/>
            <a:endParaRPr lang="en-GB" sz="2800">
              <a:latin typeface="Calibri" panose="020F0502020204030204" pitchFamily="34" charset="0"/>
              <a:ea typeface="Microsoft Sans Serif" panose="020B0604020202020204" pitchFamily="34" charset="0"/>
            </a:endParaRPr>
          </a:p>
          <a:p>
            <a:pPr fontAlgn="base"/>
            <a:r>
              <a:rPr lang="en-GB" sz="2800">
                <a:latin typeface="Calibri" panose="020F0502020204030204" pitchFamily="34" charset="0"/>
                <a:ea typeface="Microsoft Sans Serif" panose="020B0604020202020204" pitchFamily="34" charset="0"/>
              </a:rPr>
              <a:t>A bank loan is the operation whereby the bank lends a certain amount of money, previously stipulated in a contract, to a client. After the agreed time has elapsed, the client must return the capital loaned, as well as the interest previously agreed with the bank.</a:t>
            </a:r>
          </a:p>
        </p:txBody>
      </p:sp>
      <p:pic>
        <p:nvPicPr>
          <p:cNvPr id="5" name="Imagen 4" descr="Dibujo con letras&#10;&#10;Descripción generada automáticamente con confianza baja">
            <a:extLst>
              <a:ext uri="{FF2B5EF4-FFF2-40B4-BE49-F238E27FC236}">
                <a16:creationId xmlns:a16="http://schemas.microsoft.com/office/drawing/2014/main" id="{7E924A1E-8025-1859-4901-AB2B8976EB90}"/>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1650317" y="2622619"/>
            <a:ext cx="5143500" cy="5143500"/>
          </a:xfrm>
          <a:prstGeom prst="rect">
            <a:avLst/>
          </a:prstGeom>
        </p:spPr>
      </p:pic>
    </p:spTree>
    <p:extLst>
      <p:ext uri="{BB962C8B-B14F-4D97-AF65-F5344CB8AC3E}">
        <p14:creationId xmlns:p14="http://schemas.microsoft.com/office/powerpoint/2010/main" val="10906802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5ED5BF74-22CB-411B-B24F-648218F3A38C}"/>
              </a:ext>
            </a:extLst>
          </p:cNvPr>
          <p:cNvSpPr txBox="1"/>
          <p:nvPr/>
        </p:nvSpPr>
        <p:spPr>
          <a:xfrm>
            <a:off x="1447800" y="1573291"/>
            <a:ext cx="7162800" cy="769441"/>
          </a:xfrm>
          <a:prstGeom prst="rect">
            <a:avLst/>
          </a:prstGeom>
          <a:noFill/>
        </p:spPr>
        <p:txBody>
          <a:bodyPr wrap="square" rtlCol="0">
            <a:spAutoFit/>
          </a:bodyPr>
          <a:lstStyle/>
          <a:p>
            <a:r>
              <a:rPr lang="es-ES" sz="4400" b="1">
                <a:latin typeface="Calibri" panose="020F0502020204030204" pitchFamily="34" charset="0"/>
                <a:ea typeface="Microsoft Sans Serif" panose="020B0604020202020204" pitchFamily="34" charset="0"/>
                <a:cs typeface="Calibri" panose="020F0502020204030204" pitchFamily="34" charset="0"/>
              </a:rPr>
              <a:t>1.</a:t>
            </a:r>
            <a:r>
              <a:rPr lang="es-ES" sz="4400" b="1" spc="-85">
                <a:solidFill>
                  <a:srgbClr val="343433"/>
                </a:solidFill>
                <a:latin typeface="Calibri" panose="020F0502020204030204" pitchFamily="34" charset="0"/>
                <a:ea typeface="Microsoft Sans Serif" panose="020B0604020202020204" pitchFamily="34" charset="0"/>
                <a:cs typeface="Calibri" panose="020F0502020204030204" pitchFamily="34" charset="0"/>
              </a:rPr>
              <a:t> What is a loan?</a:t>
            </a:r>
            <a:endParaRPr lang="es-ES" sz="4400" b="1" dirty="0">
              <a:latin typeface="Calibri" panose="020F0502020204030204" pitchFamily="34" charset="0"/>
              <a:ea typeface="Microsoft Sans Serif" panose="020B0604020202020204" pitchFamily="34" charset="0"/>
              <a:cs typeface="Calibri" panose="020F0502020204030204" pitchFamily="34" charset="0"/>
            </a:endParaRPr>
          </a:p>
        </p:txBody>
      </p:sp>
      <p:sp>
        <p:nvSpPr>
          <p:cNvPr id="3" name="CuadroTexto 2">
            <a:extLst>
              <a:ext uri="{FF2B5EF4-FFF2-40B4-BE49-F238E27FC236}">
                <a16:creationId xmlns:a16="http://schemas.microsoft.com/office/drawing/2014/main" id="{6C8B894F-17B3-41CA-B7A0-A3081483AF7F}"/>
              </a:ext>
            </a:extLst>
          </p:cNvPr>
          <p:cNvSpPr txBox="1"/>
          <p:nvPr/>
        </p:nvSpPr>
        <p:spPr>
          <a:xfrm>
            <a:off x="1524000" y="2562880"/>
            <a:ext cx="9220200" cy="5693866"/>
          </a:xfrm>
          <a:prstGeom prst="rect">
            <a:avLst/>
          </a:prstGeom>
          <a:noFill/>
        </p:spPr>
        <p:txBody>
          <a:bodyPr wrap="square" rtlCol="0">
            <a:spAutoFit/>
          </a:bodyPr>
          <a:lstStyle/>
          <a:p>
            <a:pPr fontAlgn="base"/>
            <a:r>
              <a:rPr lang="en-GB" sz="2800">
                <a:latin typeface="Calibri" panose="020F0502020204030204" pitchFamily="34" charset="0"/>
                <a:ea typeface="Microsoft Sans Serif" panose="020B0604020202020204" pitchFamily="34" charset="0"/>
              </a:rPr>
              <a:t>When a loan is formalised, the financial institution (also known as the "lender") gives its client (borrower) the amount of money agreed in the contract, in exchange for the client's commitment to return the amount borrowed, and to pay interest and commissions, under the agreed conditions of time and form (normally in periodic instalments). </a:t>
            </a:r>
          </a:p>
          <a:p>
            <a:pPr fontAlgn="base"/>
            <a:endParaRPr lang="en-GB" sz="2800">
              <a:latin typeface="Calibri" panose="020F0502020204030204" pitchFamily="34" charset="0"/>
              <a:ea typeface="Microsoft Sans Serif" panose="020B0604020202020204" pitchFamily="34" charset="0"/>
            </a:endParaRPr>
          </a:p>
          <a:p>
            <a:pPr fontAlgn="base"/>
            <a:r>
              <a:rPr lang="en-GB" sz="2800" u="sng">
                <a:latin typeface="Calibri" panose="020F0502020204030204" pitchFamily="34" charset="0"/>
                <a:ea typeface="Microsoft Sans Serif" panose="020B0604020202020204" pitchFamily="34" charset="0"/>
              </a:rPr>
              <a:t>Example</a:t>
            </a:r>
            <a:r>
              <a:rPr lang="en-GB" sz="2800">
                <a:latin typeface="Calibri" panose="020F0502020204030204" pitchFamily="34" charset="0"/>
                <a:ea typeface="Microsoft Sans Serif" panose="020B0604020202020204" pitchFamily="34" charset="0"/>
              </a:rPr>
              <a:t>:  Sophie (borrower) goes to XYZ bank (lender) to ask for a loan of €30,000. Bank XYZ will grant her the €30,000 in exchange for Sophie repaying the amount borrowed plus interest at 5% per annum over a period of five years. In addition, loan origination fee and study comission of €300 are paid at the time of signing the contract.</a:t>
            </a:r>
          </a:p>
        </p:txBody>
      </p:sp>
      <p:pic>
        <p:nvPicPr>
          <p:cNvPr id="9" name="Imagen 8" descr="Interfaz de usuario gráfica&#10;&#10;Descripción generada automáticamente con confianza baja">
            <a:extLst>
              <a:ext uri="{FF2B5EF4-FFF2-40B4-BE49-F238E27FC236}">
                <a16:creationId xmlns:a16="http://schemas.microsoft.com/office/drawing/2014/main" id="{3F298242-309A-A825-E511-B972393840FA}"/>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1776799" y="2647950"/>
            <a:ext cx="4987201" cy="4991100"/>
          </a:xfrm>
          <a:prstGeom prst="rect">
            <a:avLst/>
          </a:prstGeom>
        </p:spPr>
      </p:pic>
    </p:spTree>
    <p:extLst>
      <p:ext uri="{BB962C8B-B14F-4D97-AF65-F5344CB8AC3E}">
        <p14:creationId xmlns:p14="http://schemas.microsoft.com/office/powerpoint/2010/main" val="966829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5ED5BF74-22CB-411B-B24F-648218F3A38C}"/>
              </a:ext>
            </a:extLst>
          </p:cNvPr>
          <p:cNvSpPr txBox="1"/>
          <p:nvPr/>
        </p:nvSpPr>
        <p:spPr>
          <a:xfrm>
            <a:off x="1447800" y="1573291"/>
            <a:ext cx="11811000" cy="769441"/>
          </a:xfrm>
          <a:prstGeom prst="rect">
            <a:avLst/>
          </a:prstGeom>
          <a:noFill/>
        </p:spPr>
        <p:txBody>
          <a:bodyPr wrap="square" rtlCol="0">
            <a:spAutoFit/>
          </a:bodyPr>
          <a:lstStyle/>
          <a:p>
            <a:r>
              <a:rPr lang="es-ES" sz="4400" b="1" dirty="0">
                <a:latin typeface="Calibri" panose="020F0502020204030204" pitchFamily="34" charset="0"/>
                <a:ea typeface="Microsoft Sans Serif" panose="020B0604020202020204" pitchFamily="34" charset="0"/>
                <a:cs typeface="Calibri" panose="020F0502020204030204" pitchFamily="34" charset="0"/>
              </a:rPr>
              <a:t>2</a:t>
            </a:r>
            <a:r>
              <a:rPr lang="es-ES" sz="4400" b="1">
                <a:latin typeface="Calibri" panose="020F0502020204030204" pitchFamily="34" charset="0"/>
                <a:ea typeface="Microsoft Sans Serif" panose="020B0604020202020204" pitchFamily="34" charset="0"/>
                <a:cs typeface="Calibri" panose="020F0502020204030204" pitchFamily="34" charset="0"/>
              </a:rPr>
              <a:t>.</a:t>
            </a:r>
            <a:r>
              <a:rPr lang="es-ES" sz="4400" b="1" spc="-85">
                <a:solidFill>
                  <a:srgbClr val="343433"/>
                </a:solidFill>
                <a:latin typeface="Calibri" panose="020F0502020204030204" pitchFamily="34" charset="0"/>
                <a:ea typeface="Microsoft Sans Serif" panose="020B0604020202020204" pitchFamily="34" charset="0"/>
                <a:cs typeface="Calibri" panose="020F0502020204030204" pitchFamily="34" charset="0"/>
              </a:rPr>
              <a:t> What are the elements of a loan?</a:t>
            </a:r>
            <a:endParaRPr lang="es-ES" sz="4400" b="1" dirty="0">
              <a:latin typeface="Calibri" panose="020F0502020204030204" pitchFamily="34" charset="0"/>
              <a:ea typeface="Microsoft Sans Serif" panose="020B0604020202020204" pitchFamily="34" charset="0"/>
              <a:cs typeface="Calibri" panose="020F0502020204030204" pitchFamily="34" charset="0"/>
            </a:endParaRPr>
          </a:p>
        </p:txBody>
      </p:sp>
      <p:sp>
        <p:nvSpPr>
          <p:cNvPr id="4" name="CuadroTexto 3">
            <a:extLst>
              <a:ext uri="{FF2B5EF4-FFF2-40B4-BE49-F238E27FC236}">
                <a16:creationId xmlns:a16="http://schemas.microsoft.com/office/drawing/2014/main" id="{CFD79179-D405-84B9-5EA5-2FE559D5BB6A}"/>
              </a:ext>
            </a:extLst>
          </p:cNvPr>
          <p:cNvSpPr txBox="1"/>
          <p:nvPr/>
        </p:nvSpPr>
        <p:spPr>
          <a:xfrm>
            <a:off x="1524000" y="2776121"/>
            <a:ext cx="8991600" cy="5262979"/>
          </a:xfrm>
          <a:prstGeom prst="rect">
            <a:avLst/>
          </a:prstGeom>
          <a:noFill/>
        </p:spPr>
        <p:txBody>
          <a:bodyPr wrap="square" rtlCol="0">
            <a:spAutoFit/>
          </a:bodyPr>
          <a:lstStyle/>
          <a:p>
            <a:pPr marL="457200" indent="-457200" fontAlgn="base">
              <a:buFont typeface="Arial" panose="020B0604020202020204" pitchFamily="34" charset="0"/>
              <a:buChar char="•"/>
            </a:pPr>
            <a:r>
              <a:rPr lang="en-GB" sz="2800" u="sng">
                <a:ea typeface="Microsoft Sans Serif" panose="020B0604020202020204" pitchFamily="34" charset="0"/>
              </a:rPr>
              <a:t>Principal:</a:t>
            </a:r>
            <a:r>
              <a:rPr lang="en-GB" sz="2800">
                <a:ea typeface="Microsoft Sans Serif" panose="020B0604020202020204" pitchFamily="34" charset="0"/>
              </a:rPr>
              <a:t> this is the money that Sophie has requested from XYZ bank (€30,000).</a:t>
            </a:r>
          </a:p>
          <a:p>
            <a:pPr fontAlgn="base"/>
            <a:endParaRPr lang="en-GB" sz="2800">
              <a:ea typeface="Microsoft Sans Serif" panose="020B0604020202020204" pitchFamily="34" charset="0"/>
            </a:endParaRPr>
          </a:p>
          <a:p>
            <a:pPr marL="457200" indent="-457200" fontAlgn="base">
              <a:buFont typeface="Arial" panose="020B0604020202020204" pitchFamily="34" charset="0"/>
              <a:buChar char="•"/>
            </a:pPr>
            <a:r>
              <a:rPr lang="en-GB" sz="2800" u="sng">
                <a:ea typeface="Microsoft Sans Serif" panose="020B0604020202020204" pitchFamily="34" charset="0"/>
              </a:rPr>
              <a:t>Interests:</a:t>
            </a:r>
            <a:r>
              <a:rPr lang="en-GB" sz="2800">
                <a:ea typeface="Microsoft Sans Serif" panose="020B0604020202020204" pitchFamily="34" charset="0"/>
              </a:rPr>
              <a:t> this is the price Sophie pays for borrowing the money (5% per annum on the capital borrowed).</a:t>
            </a:r>
          </a:p>
          <a:p>
            <a:pPr fontAlgn="base"/>
            <a:endParaRPr lang="en-GB" sz="2800">
              <a:ea typeface="Microsoft Sans Serif" panose="020B0604020202020204" pitchFamily="34" charset="0"/>
            </a:endParaRPr>
          </a:p>
          <a:p>
            <a:pPr marL="457200" indent="-457200" fontAlgn="base">
              <a:buFont typeface="Arial" panose="020B0604020202020204" pitchFamily="34" charset="0"/>
              <a:buChar char="•"/>
            </a:pPr>
            <a:r>
              <a:rPr lang="en-GB" sz="2800" u="sng">
                <a:ea typeface="Microsoft Sans Serif" panose="020B0604020202020204" pitchFamily="34" charset="0"/>
              </a:rPr>
              <a:t>Term:</a:t>
            </a:r>
            <a:r>
              <a:rPr lang="en-GB" sz="2800">
                <a:ea typeface="Microsoft Sans Serif" panose="020B0604020202020204" pitchFamily="34" charset="0"/>
              </a:rPr>
              <a:t> the time agreed between the two parties to repay the principal plus interest (five years).</a:t>
            </a:r>
          </a:p>
          <a:p>
            <a:pPr fontAlgn="base"/>
            <a:endParaRPr lang="en-GB" sz="2800">
              <a:ea typeface="Microsoft Sans Serif" panose="020B0604020202020204" pitchFamily="34" charset="0"/>
            </a:endParaRPr>
          </a:p>
          <a:p>
            <a:pPr marL="457200" indent="-457200" fontAlgn="base">
              <a:buFont typeface="Arial" panose="020B0604020202020204" pitchFamily="34" charset="0"/>
              <a:buChar char="•"/>
            </a:pPr>
            <a:r>
              <a:rPr lang="en-GB" sz="2800" u="sng">
                <a:ea typeface="Microsoft Sans Serif" panose="020B0604020202020204" pitchFamily="34" charset="0"/>
              </a:rPr>
              <a:t>The contracting parties:</a:t>
            </a:r>
            <a:r>
              <a:rPr lang="en-GB" sz="2800">
                <a:ea typeface="Microsoft Sans Serif" panose="020B0604020202020204" pitchFamily="34" charset="0"/>
              </a:rPr>
              <a:t> the lender (bank XYZ) and the borrower (Sophie).</a:t>
            </a:r>
          </a:p>
          <a:p>
            <a:pPr algn="just" fontAlgn="base"/>
            <a:endParaRPr lang="en-GB" sz="2800">
              <a:ea typeface="Microsoft Sans Serif" panose="020B0604020202020204" pitchFamily="34" charset="0"/>
            </a:endParaRPr>
          </a:p>
        </p:txBody>
      </p:sp>
      <p:pic>
        <p:nvPicPr>
          <p:cNvPr id="8" name="Imagen 7" descr="Imagen que contiene Interfaz de usuario gráfica&#10;&#10;Descripción generada automáticamente">
            <a:extLst>
              <a:ext uri="{FF2B5EF4-FFF2-40B4-BE49-F238E27FC236}">
                <a16:creationId xmlns:a16="http://schemas.microsoft.com/office/drawing/2014/main" id="{B0A8670A-9EBE-F84C-4906-1E9281FCFBB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1430000" y="3039665"/>
            <a:ext cx="5760231" cy="4207669"/>
          </a:xfrm>
          <a:prstGeom prst="rect">
            <a:avLst/>
          </a:prstGeom>
        </p:spPr>
      </p:pic>
    </p:spTree>
    <p:extLst>
      <p:ext uri="{BB962C8B-B14F-4D97-AF65-F5344CB8AC3E}">
        <p14:creationId xmlns:p14="http://schemas.microsoft.com/office/powerpoint/2010/main" val="30834260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5ED5BF74-22CB-411B-B24F-648218F3A38C}"/>
              </a:ext>
            </a:extLst>
          </p:cNvPr>
          <p:cNvSpPr txBox="1"/>
          <p:nvPr/>
        </p:nvSpPr>
        <p:spPr>
          <a:xfrm>
            <a:off x="1447800" y="1573291"/>
            <a:ext cx="11811000" cy="769441"/>
          </a:xfrm>
          <a:prstGeom prst="rect">
            <a:avLst/>
          </a:prstGeom>
          <a:noFill/>
        </p:spPr>
        <p:txBody>
          <a:bodyPr wrap="square" rtlCol="0">
            <a:spAutoFit/>
          </a:bodyPr>
          <a:lstStyle/>
          <a:p>
            <a:r>
              <a:rPr lang="es-ES" sz="4400" b="1" dirty="0">
                <a:latin typeface="Calibri" panose="020F0502020204030204" pitchFamily="34" charset="0"/>
                <a:ea typeface="Microsoft Sans Serif" panose="020B0604020202020204" pitchFamily="34" charset="0"/>
                <a:cs typeface="Calibri" panose="020F0502020204030204" pitchFamily="34" charset="0"/>
              </a:rPr>
              <a:t>2</a:t>
            </a:r>
            <a:r>
              <a:rPr lang="es-ES" sz="4400" b="1">
                <a:latin typeface="Calibri" panose="020F0502020204030204" pitchFamily="34" charset="0"/>
                <a:ea typeface="Microsoft Sans Serif" panose="020B0604020202020204" pitchFamily="34" charset="0"/>
                <a:cs typeface="Calibri" panose="020F0502020204030204" pitchFamily="34" charset="0"/>
              </a:rPr>
              <a:t>.</a:t>
            </a:r>
            <a:r>
              <a:rPr lang="es-ES" sz="4400" b="1" spc="-85">
                <a:solidFill>
                  <a:srgbClr val="343433"/>
                </a:solidFill>
                <a:latin typeface="Calibri" panose="020F0502020204030204" pitchFamily="34" charset="0"/>
                <a:ea typeface="Microsoft Sans Serif" panose="020B0604020202020204" pitchFamily="34" charset="0"/>
                <a:cs typeface="Calibri" panose="020F0502020204030204" pitchFamily="34" charset="0"/>
              </a:rPr>
              <a:t> What are the elements of a loan?</a:t>
            </a:r>
            <a:endParaRPr lang="es-ES" sz="4400" b="1" dirty="0">
              <a:latin typeface="Calibri" panose="020F0502020204030204" pitchFamily="34" charset="0"/>
              <a:ea typeface="Microsoft Sans Serif" panose="020B0604020202020204" pitchFamily="34" charset="0"/>
              <a:cs typeface="Calibri" panose="020F0502020204030204" pitchFamily="34" charset="0"/>
            </a:endParaRPr>
          </a:p>
        </p:txBody>
      </p:sp>
      <p:sp>
        <p:nvSpPr>
          <p:cNvPr id="4" name="CuadroTexto 3">
            <a:extLst>
              <a:ext uri="{FF2B5EF4-FFF2-40B4-BE49-F238E27FC236}">
                <a16:creationId xmlns:a16="http://schemas.microsoft.com/office/drawing/2014/main" id="{CFD79179-D405-84B9-5EA5-2FE559D5BB6A}"/>
              </a:ext>
            </a:extLst>
          </p:cNvPr>
          <p:cNvSpPr txBox="1"/>
          <p:nvPr/>
        </p:nvSpPr>
        <p:spPr>
          <a:xfrm>
            <a:off x="1524000" y="2749808"/>
            <a:ext cx="8991600" cy="4832092"/>
          </a:xfrm>
          <a:prstGeom prst="rect">
            <a:avLst/>
          </a:prstGeom>
          <a:noFill/>
        </p:spPr>
        <p:txBody>
          <a:bodyPr wrap="square" rtlCol="0">
            <a:spAutoFit/>
          </a:bodyPr>
          <a:lstStyle/>
          <a:p>
            <a:pPr marL="457200" indent="-457200" fontAlgn="base">
              <a:buFont typeface="Arial" panose="020B0604020202020204" pitchFamily="34" charset="0"/>
              <a:buChar char="•"/>
            </a:pPr>
            <a:r>
              <a:rPr lang="en-GB" sz="2800" u="sng">
                <a:ea typeface="Microsoft Sans Serif" panose="020B0604020202020204" pitchFamily="34" charset="0"/>
              </a:rPr>
              <a:t>Fees and expenses</a:t>
            </a:r>
            <a:r>
              <a:rPr lang="en-GB" sz="2800">
                <a:ea typeface="Microsoft Sans Serif" panose="020B0604020202020204" pitchFamily="34" charset="0"/>
              </a:rPr>
              <a:t>: an amount charged by the bank for carrying out the transactions, as well as all those expenses that derive from the debt (€300).</a:t>
            </a:r>
          </a:p>
          <a:p>
            <a:pPr fontAlgn="base"/>
            <a:endParaRPr lang="en-GB" sz="2800">
              <a:ea typeface="Microsoft Sans Serif" panose="020B0604020202020204" pitchFamily="34" charset="0"/>
            </a:endParaRPr>
          </a:p>
          <a:p>
            <a:pPr marL="457200" indent="-457200" fontAlgn="base">
              <a:buFont typeface="Arial" panose="020B0604020202020204" pitchFamily="34" charset="0"/>
              <a:buChar char="•"/>
            </a:pPr>
            <a:r>
              <a:rPr lang="en-GB" sz="2800" u="sng">
                <a:ea typeface="Microsoft Sans Serif" panose="020B0604020202020204" pitchFamily="34" charset="0"/>
              </a:rPr>
              <a:t>Documentary support</a:t>
            </a:r>
            <a:r>
              <a:rPr lang="en-GB" sz="2800">
                <a:ea typeface="Microsoft Sans Serif" panose="020B0604020202020204" pitchFamily="34" charset="0"/>
              </a:rPr>
              <a:t>: documents containing the information in the loan contract.</a:t>
            </a:r>
          </a:p>
          <a:p>
            <a:pPr fontAlgn="base"/>
            <a:endParaRPr lang="en-GB" sz="2800">
              <a:ea typeface="Microsoft Sans Serif" panose="020B0604020202020204" pitchFamily="34" charset="0"/>
            </a:endParaRPr>
          </a:p>
          <a:p>
            <a:pPr marL="457200" indent="-457200" fontAlgn="base">
              <a:buFont typeface="Arial" panose="020B0604020202020204" pitchFamily="34" charset="0"/>
              <a:buChar char="•"/>
            </a:pPr>
            <a:r>
              <a:rPr lang="en-GB" sz="2800" u="sng">
                <a:ea typeface="Microsoft Sans Serif" panose="020B0604020202020204" pitchFamily="34" charset="0"/>
              </a:rPr>
              <a:t>Guarantor</a:t>
            </a:r>
            <a:r>
              <a:rPr lang="en-GB" sz="2800">
                <a:ea typeface="Microsoft Sans Serif" panose="020B0604020202020204" pitchFamily="34" charset="0"/>
              </a:rPr>
              <a:t>: this is the figure who undertakes to respond to the financial institution, with his or her own assets, for possible defaults by the borrower.</a:t>
            </a:r>
          </a:p>
          <a:p>
            <a:pPr>
              <a:defRPr/>
            </a:pPr>
            <a:endParaRPr lang="es-ES" sz="2800">
              <a:ea typeface="Times New Roman" panose="02020603050405020304" pitchFamily="18" charset="0"/>
            </a:endParaRPr>
          </a:p>
        </p:txBody>
      </p:sp>
      <p:pic>
        <p:nvPicPr>
          <p:cNvPr id="5" name="Imagen 4" descr="Texto&#10;&#10;Descripción generada automáticamente con confianza baja">
            <a:extLst>
              <a:ext uri="{FF2B5EF4-FFF2-40B4-BE49-F238E27FC236}">
                <a16:creationId xmlns:a16="http://schemas.microsoft.com/office/drawing/2014/main" id="{4CBC8045-D034-88A2-AE08-A6B32C45568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1292000" y="2971800"/>
            <a:ext cx="5472000" cy="4343400"/>
          </a:xfrm>
          <a:prstGeom prst="rect">
            <a:avLst/>
          </a:prstGeom>
        </p:spPr>
      </p:pic>
    </p:spTree>
    <p:extLst>
      <p:ext uri="{BB962C8B-B14F-4D97-AF65-F5344CB8AC3E}">
        <p14:creationId xmlns:p14="http://schemas.microsoft.com/office/powerpoint/2010/main" val="1390417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5ED5BF74-22CB-411B-B24F-648218F3A38C}"/>
              </a:ext>
            </a:extLst>
          </p:cNvPr>
          <p:cNvSpPr txBox="1"/>
          <p:nvPr/>
        </p:nvSpPr>
        <p:spPr>
          <a:xfrm>
            <a:off x="1447800" y="1573291"/>
            <a:ext cx="11811000" cy="1446550"/>
          </a:xfrm>
          <a:prstGeom prst="rect">
            <a:avLst/>
          </a:prstGeom>
          <a:noFill/>
        </p:spPr>
        <p:txBody>
          <a:bodyPr wrap="square" rtlCol="0">
            <a:spAutoFit/>
          </a:bodyPr>
          <a:lstStyle/>
          <a:p>
            <a:r>
              <a:rPr lang="es-ES" sz="4400" b="1">
                <a:latin typeface="Calibri" panose="020F0502020204030204" pitchFamily="34" charset="0"/>
                <a:ea typeface="Microsoft Sans Serif" panose="020B0604020202020204" pitchFamily="34" charset="0"/>
                <a:cs typeface="Calibri" panose="020F0502020204030204" pitchFamily="34" charset="0"/>
              </a:rPr>
              <a:t>3.</a:t>
            </a:r>
            <a:r>
              <a:rPr lang="es-ES" sz="4400" b="1" spc="-85">
                <a:solidFill>
                  <a:srgbClr val="343433"/>
                </a:solidFill>
                <a:latin typeface="Calibri" panose="020F0502020204030204" pitchFamily="34" charset="0"/>
                <a:ea typeface="Microsoft Sans Serif" panose="020B0604020202020204" pitchFamily="34" charset="0"/>
                <a:cs typeface="Calibri" panose="020F0502020204030204" pitchFamily="34" charset="0"/>
              </a:rPr>
              <a:t> What is the difference between a credit and a loan?</a:t>
            </a:r>
            <a:endParaRPr lang="es-ES" sz="4400" b="1" dirty="0">
              <a:latin typeface="Calibri" panose="020F0502020204030204" pitchFamily="34" charset="0"/>
              <a:ea typeface="Microsoft Sans Serif" panose="020B0604020202020204" pitchFamily="34" charset="0"/>
              <a:cs typeface="Calibri" panose="020F0502020204030204" pitchFamily="34" charset="0"/>
            </a:endParaRPr>
          </a:p>
        </p:txBody>
      </p:sp>
      <p:sp>
        <p:nvSpPr>
          <p:cNvPr id="4" name="CuadroTexto 3">
            <a:extLst>
              <a:ext uri="{FF2B5EF4-FFF2-40B4-BE49-F238E27FC236}">
                <a16:creationId xmlns:a16="http://schemas.microsoft.com/office/drawing/2014/main" id="{CFD79179-D405-84B9-5EA5-2FE559D5BB6A}"/>
              </a:ext>
            </a:extLst>
          </p:cNvPr>
          <p:cNvSpPr txBox="1"/>
          <p:nvPr/>
        </p:nvSpPr>
        <p:spPr>
          <a:xfrm>
            <a:off x="1638300" y="3162300"/>
            <a:ext cx="9029700" cy="5693866"/>
          </a:xfrm>
          <a:prstGeom prst="rect">
            <a:avLst/>
          </a:prstGeom>
          <a:noFill/>
        </p:spPr>
        <p:txBody>
          <a:bodyPr wrap="square" rtlCol="0">
            <a:spAutoFit/>
          </a:bodyPr>
          <a:lstStyle/>
          <a:p>
            <a:pPr fontAlgn="ctr"/>
            <a:r>
              <a:rPr lang="en-GB" sz="2800">
                <a:ea typeface="Microsoft Sans Serif" panose="020B0604020202020204" pitchFamily="34" charset="0"/>
              </a:rPr>
              <a:t>Credit and loan are different contracts. If you have a credit, you can draw on the capital provided by the bank as you need it, whereas if you have a loan, you will receive the capital all at once.</a:t>
            </a:r>
          </a:p>
          <a:p>
            <a:pPr fontAlgn="ctr"/>
            <a:endParaRPr lang="en-GB" sz="2800">
              <a:ea typeface="Microsoft Sans Serif" panose="020B0604020202020204" pitchFamily="34" charset="0"/>
            </a:endParaRPr>
          </a:p>
          <a:p>
            <a:pPr fontAlgn="ctr"/>
            <a:r>
              <a:rPr lang="en-GB" sz="2800" u="sng">
                <a:ea typeface="Microsoft Sans Serif" panose="020B0604020202020204" pitchFamily="34" charset="0"/>
              </a:rPr>
              <a:t>In a credit contract</a:t>
            </a:r>
            <a:r>
              <a:rPr lang="en-GB" sz="2800">
                <a:ea typeface="Microsoft Sans Serif" panose="020B0604020202020204" pitchFamily="34" charset="0"/>
              </a:rPr>
              <a:t>:</a:t>
            </a:r>
            <a:endParaRPr lang="en-GB" sz="2800">
              <a:effectLst/>
              <a:ea typeface="Microsoft Sans Serif" panose="020B0604020202020204" pitchFamily="34" charset="0"/>
            </a:endParaRPr>
          </a:p>
          <a:p>
            <a:pPr marL="342900" lvl="0" indent="-342900" fontAlgn="ctr">
              <a:buFont typeface="Calibri" panose="020F0502020204030204" pitchFamily="34" charset="0"/>
              <a:buChar char="-"/>
            </a:pPr>
            <a:r>
              <a:rPr lang="en-GB" sz="2800">
                <a:ea typeface="Microsoft Sans Serif" panose="020B0604020202020204" pitchFamily="34" charset="0"/>
              </a:rPr>
              <a:t>The bank grants a maximum limit of money and the customer can draw on this money according to his or her needs at any given time. That is, you could use all the money granted, only part of it, or none at all.</a:t>
            </a:r>
          </a:p>
          <a:p>
            <a:pPr marL="342900" lvl="0" indent="-342900" fontAlgn="ctr">
              <a:buFont typeface="Calibri" panose="020F0502020204030204" pitchFamily="34" charset="0"/>
              <a:buChar char="-"/>
            </a:pPr>
            <a:r>
              <a:rPr lang="en-GB" sz="2800">
                <a:ea typeface="Microsoft Sans Serif" panose="020B0604020202020204" pitchFamily="34" charset="0"/>
              </a:rPr>
              <a:t>Interest is only paid on the amount used (although there may be fees for the undrawn balance).</a:t>
            </a:r>
          </a:p>
          <a:p>
            <a:pPr algn="just" fontAlgn="ctr"/>
            <a:endParaRPr lang="en-GB" sz="2800">
              <a:ea typeface="Microsoft Sans Serif" panose="020B0604020202020204" pitchFamily="34" charset="0"/>
            </a:endParaRPr>
          </a:p>
        </p:txBody>
      </p:sp>
      <p:pic>
        <p:nvPicPr>
          <p:cNvPr id="7" name="Imagen 6" descr="Interfaz de usuario gráfica&#10;&#10;Descripción generada automáticamente con confianza media">
            <a:extLst>
              <a:ext uri="{FF2B5EF4-FFF2-40B4-BE49-F238E27FC236}">
                <a16:creationId xmlns:a16="http://schemas.microsoft.com/office/drawing/2014/main" id="{3CF76414-F1AB-B318-27EE-3506DA2A2076}"/>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1658600" y="3619500"/>
            <a:ext cx="5410200" cy="4061876"/>
          </a:xfrm>
          <a:prstGeom prst="rect">
            <a:avLst/>
          </a:prstGeom>
        </p:spPr>
      </p:pic>
    </p:spTree>
    <p:extLst>
      <p:ext uri="{BB962C8B-B14F-4D97-AF65-F5344CB8AC3E}">
        <p14:creationId xmlns:p14="http://schemas.microsoft.com/office/powerpoint/2010/main" val="9342944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5ED5BF74-22CB-411B-B24F-648218F3A38C}"/>
              </a:ext>
            </a:extLst>
          </p:cNvPr>
          <p:cNvSpPr txBox="1"/>
          <p:nvPr/>
        </p:nvSpPr>
        <p:spPr>
          <a:xfrm>
            <a:off x="1447800" y="1573291"/>
            <a:ext cx="11811000" cy="1446550"/>
          </a:xfrm>
          <a:prstGeom prst="rect">
            <a:avLst/>
          </a:prstGeom>
          <a:noFill/>
        </p:spPr>
        <p:txBody>
          <a:bodyPr wrap="square" rtlCol="0">
            <a:spAutoFit/>
          </a:bodyPr>
          <a:lstStyle/>
          <a:p>
            <a:r>
              <a:rPr lang="es-ES" sz="4400" b="1">
                <a:latin typeface="Calibri" panose="020F0502020204030204" pitchFamily="34" charset="0"/>
                <a:ea typeface="Microsoft Sans Serif" panose="020B0604020202020204" pitchFamily="34" charset="0"/>
                <a:cs typeface="Calibri" panose="020F0502020204030204" pitchFamily="34" charset="0"/>
              </a:rPr>
              <a:t>3.</a:t>
            </a:r>
            <a:r>
              <a:rPr lang="es-ES" sz="4400" b="1" spc="-85">
                <a:solidFill>
                  <a:srgbClr val="343433"/>
                </a:solidFill>
                <a:latin typeface="Calibri" panose="020F0502020204030204" pitchFamily="34" charset="0"/>
                <a:ea typeface="Microsoft Sans Serif" panose="020B0604020202020204" pitchFamily="34" charset="0"/>
                <a:cs typeface="Calibri" panose="020F0502020204030204" pitchFamily="34" charset="0"/>
              </a:rPr>
              <a:t> What is the difference between a credit and a loan?</a:t>
            </a:r>
            <a:endParaRPr lang="es-ES" sz="4400" b="1" dirty="0">
              <a:latin typeface="Calibri" panose="020F0502020204030204" pitchFamily="34" charset="0"/>
              <a:ea typeface="Microsoft Sans Serif" panose="020B0604020202020204" pitchFamily="34" charset="0"/>
              <a:cs typeface="Calibri" panose="020F0502020204030204" pitchFamily="34" charset="0"/>
            </a:endParaRPr>
          </a:p>
        </p:txBody>
      </p:sp>
      <p:sp>
        <p:nvSpPr>
          <p:cNvPr id="4" name="CuadroTexto 3">
            <a:extLst>
              <a:ext uri="{FF2B5EF4-FFF2-40B4-BE49-F238E27FC236}">
                <a16:creationId xmlns:a16="http://schemas.microsoft.com/office/drawing/2014/main" id="{CFD79179-D405-84B9-5EA5-2FE559D5BB6A}"/>
              </a:ext>
            </a:extLst>
          </p:cNvPr>
          <p:cNvSpPr txBox="1"/>
          <p:nvPr/>
        </p:nvSpPr>
        <p:spPr>
          <a:xfrm>
            <a:off x="1638300" y="3162300"/>
            <a:ext cx="9029700" cy="5262979"/>
          </a:xfrm>
          <a:prstGeom prst="rect">
            <a:avLst/>
          </a:prstGeom>
          <a:noFill/>
        </p:spPr>
        <p:txBody>
          <a:bodyPr wrap="square" rtlCol="0">
            <a:spAutoFit/>
          </a:bodyPr>
          <a:lstStyle/>
          <a:p>
            <a:pPr algn="just" fontAlgn="ctr"/>
            <a:r>
              <a:rPr lang="en-GB" sz="2800" u="sng">
                <a:ea typeface="Microsoft Sans Serif" panose="020B0604020202020204" pitchFamily="34" charset="0"/>
              </a:rPr>
              <a:t>In a credit contract</a:t>
            </a:r>
            <a:r>
              <a:rPr lang="en-GB" sz="2800">
                <a:ea typeface="Microsoft Sans Serif" panose="020B0604020202020204" pitchFamily="34" charset="0"/>
              </a:rPr>
              <a:t>:</a:t>
            </a:r>
            <a:endParaRPr lang="en-GB" sz="2800">
              <a:effectLst/>
              <a:ea typeface="Microsoft Sans Serif" panose="020B0604020202020204" pitchFamily="34" charset="0"/>
            </a:endParaRPr>
          </a:p>
          <a:p>
            <a:pPr marL="342900" indent="-342900" fontAlgn="ctr">
              <a:buFont typeface="Calibri" panose="020F0502020204030204" pitchFamily="34" charset="0"/>
              <a:buChar char="-"/>
            </a:pPr>
            <a:r>
              <a:rPr lang="en-GB" sz="2800">
                <a:ea typeface="Microsoft Sans Serif" panose="020B0604020202020204" pitchFamily="34" charset="0"/>
              </a:rPr>
              <a:t>As you repay the money you can continue to draw more as long as you do not exceed the limit granted.</a:t>
            </a:r>
          </a:p>
          <a:p>
            <a:pPr marL="342900" lvl="0" indent="-342900" fontAlgn="ctr">
              <a:buFont typeface="Calibri" panose="020F0502020204030204" pitchFamily="34" charset="0"/>
              <a:buChar char="-"/>
            </a:pPr>
            <a:r>
              <a:rPr lang="en-GB" sz="2800">
                <a:ea typeface="Microsoft Sans Serif" panose="020B0604020202020204" pitchFamily="34" charset="0"/>
              </a:rPr>
              <a:t>For example, we are granted a credit of 3,000 euros and we spend 2,600. If we pay back 600 euros in the following month's instalment, we will have 1,000 euros available (we will still have 2,000 euros to pay back).</a:t>
            </a:r>
          </a:p>
          <a:p>
            <a:pPr marL="342900" lvl="0" indent="-342900" fontAlgn="ctr">
              <a:buFont typeface="Calibri" panose="020F0502020204030204" pitchFamily="34" charset="0"/>
              <a:buChar char="-"/>
            </a:pPr>
            <a:r>
              <a:rPr lang="en-GB" sz="2800">
                <a:ea typeface="Microsoft Sans Serif" panose="020B0604020202020204" pitchFamily="34" charset="0"/>
              </a:rPr>
              <a:t>The usual ways of obtaining financing through credit are "credit cards", "credit facility" or "credit line", which is articulated through a current account.</a:t>
            </a:r>
          </a:p>
          <a:p>
            <a:pPr>
              <a:defRPr/>
            </a:pPr>
            <a:endParaRPr lang="es-ES" sz="2800">
              <a:ea typeface="Microsoft Sans Serif" panose="020B0604020202020204" pitchFamily="34" charset="0"/>
            </a:endParaRPr>
          </a:p>
          <a:p>
            <a:pPr>
              <a:defRPr/>
            </a:pPr>
            <a:endParaRPr lang="es-ES" sz="2800">
              <a:latin typeface="Calibri" panose="020F0502020204030204" pitchFamily="34" charset="0"/>
              <a:ea typeface="Times New Roman" panose="02020603050405020304" pitchFamily="18" charset="0"/>
            </a:endParaRPr>
          </a:p>
        </p:txBody>
      </p:sp>
      <p:pic>
        <p:nvPicPr>
          <p:cNvPr id="5" name="Imagen 4" descr="Icono&#10;&#10;Descripción generada automáticamente con confianza media">
            <a:extLst>
              <a:ext uri="{FF2B5EF4-FFF2-40B4-BE49-F238E27FC236}">
                <a16:creationId xmlns:a16="http://schemas.microsoft.com/office/drawing/2014/main" id="{DA528380-E607-9DB8-C67F-0E6087F4EB7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1582400" y="3619500"/>
            <a:ext cx="5638800" cy="4026456"/>
          </a:xfrm>
          <a:prstGeom prst="rect">
            <a:avLst/>
          </a:prstGeom>
        </p:spPr>
      </p:pic>
    </p:spTree>
    <p:extLst>
      <p:ext uri="{BB962C8B-B14F-4D97-AF65-F5344CB8AC3E}">
        <p14:creationId xmlns:p14="http://schemas.microsoft.com/office/powerpoint/2010/main" val="2625767927"/>
      </p:ext>
    </p:extLst>
  </p:cSld>
  <p:clrMapOvr>
    <a:masterClrMapping/>
  </p:clrMapOvr>
</p:sld>
</file>

<file path=ppt/theme/theme1.xml><?xml version="1.0" encoding="utf-8"?>
<a:theme xmlns:a="http://schemas.openxmlformats.org/drawingml/2006/main" name="Diseño personalizad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1918</Words>
  <Application>Microsoft Office PowerPoint</Application>
  <PresentationFormat>Personalizado</PresentationFormat>
  <Paragraphs>104</Paragraphs>
  <Slides>20</Slides>
  <Notes>0</Notes>
  <HiddenSlides>0</HiddenSlides>
  <MMClips>0</MMClips>
  <ScaleCrop>false</ScaleCrop>
  <HeadingPairs>
    <vt:vector size="6" baseType="variant">
      <vt:variant>
        <vt:lpstr>Fuentes usadas</vt:lpstr>
      </vt:variant>
      <vt:variant>
        <vt:i4>4</vt:i4>
      </vt:variant>
      <vt:variant>
        <vt:lpstr>Tema</vt:lpstr>
      </vt:variant>
      <vt:variant>
        <vt:i4>2</vt:i4>
      </vt:variant>
      <vt:variant>
        <vt:lpstr>Títulos de diapositiva</vt:lpstr>
      </vt:variant>
      <vt:variant>
        <vt:i4>20</vt:i4>
      </vt:variant>
    </vt:vector>
  </HeadingPairs>
  <TitlesOfParts>
    <vt:vector size="26" baseType="lpstr">
      <vt:lpstr>Arial</vt:lpstr>
      <vt:lpstr>Calibri</vt:lpstr>
      <vt:lpstr>Calibri Light</vt:lpstr>
      <vt:lpstr>Microsoft Sans Serif</vt:lpstr>
      <vt:lpstr>Diseño personalizado</vt: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FLY - PPT TEMPLATE</dc:title>
  <dc:creator>Monia Coppola</dc:creator>
  <cp:keywords>DAE4gifLBQE,BAEXurJiHZU</cp:keywords>
  <cp:lastModifiedBy>Miriam Internet Web Solutions</cp:lastModifiedBy>
  <cp:revision>83</cp:revision>
  <dcterms:created xsi:type="dcterms:W3CDTF">2022-02-16T10:54:20Z</dcterms:created>
  <dcterms:modified xsi:type="dcterms:W3CDTF">2022-11-04T12:30:42Z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2022-02-16T00:00:00Z</vt:filetime>
  </property>
  <property fmtid="{D5CDD505-2E9C-101B-9397-08002B2CF9AE}" pid="3" name="Creator">
    <vt:lpwstr>Canva</vt:lpwstr>
  </property>
  <property fmtid="{D5CDD505-2E9C-101B-9397-08002B2CF9AE}" pid="4" name="LastSaved">
    <vt:filetime>2022-02-16T00:00:00Z</vt:filetime>
  </property>
</Properties>
</file>