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1"/>
    <p:sldMasterId id="2147483648" r:id="rId2"/>
  </p:sldMasterIdLst>
  <p:sldIdLst>
    <p:sldId id="258" r:id="rId3"/>
    <p:sldId id="264" r:id="rId4"/>
    <p:sldId id="257" r:id="rId5"/>
    <p:sldId id="259" r:id="rId6"/>
    <p:sldId id="265" r:id="rId7"/>
    <p:sldId id="273" r:id="rId8"/>
    <p:sldId id="274" r:id="rId9"/>
    <p:sldId id="275" r:id="rId10"/>
    <p:sldId id="267" r:id="rId11"/>
    <p:sldId id="282" r:id="rId12"/>
    <p:sldId id="276" r:id="rId13"/>
    <p:sldId id="277" r:id="rId14"/>
    <p:sldId id="269" r:id="rId15"/>
    <p:sldId id="279" r:id="rId16"/>
    <p:sldId id="278" r:id="rId17"/>
    <p:sldId id="272" r:id="rId18"/>
    <p:sldId id="281" r:id="rId19"/>
    <p:sldId id="283" r:id="rId20"/>
    <p:sldId id="280" r:id="rId21"/>
    <p:sldId id="262" r:id="rId22"/>
    <p:sldId id="260" r:id="rId23"/>
  </p:sldIdLst>
  <p:sldSz cx="18288000" cy="10287000"/>
  <p:notesSz cx="18288000" cy="10287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C70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8" d="100"/>
          <a:sy n="58" d="100"/>
        </p:scale>
        <p:origin x="514" y="5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7123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bg object 16">
            <a:extLst>
              <a:ext uri="{FF2B5EF4-FFF2-40B4-BE49-F238E27FC236}">
                <a16:creationId xmlns:a16="http://schemas.microsoft.com/office/drawing/2014/main" id="{9C931315-6F3A-4555-8DA9-1CD6886E1D7B}"/>
              </a:ext>
            </a:extLst>
          </p:cNvPr>
          <p:cNvSpPr/>
          <p:nvPr userDrawn="1"/>
        </p:nvSpPr>
        <p:spPr>
          <a:xfrm>
            <a:off x="379" y="8907009"/>
            <a:ext cx="18287365" cy="1381125"/>
          </a:xfrm>
          <a:custGeom>
            <a:avLst/>
            <a:gdLst/>
            <a:ahLst/>
            <a:cxnLst/>
            <a:rect l="l" t="t" r="r" b="b"/>
            <a:pathLst>
              <a:path w="18287365" h="1381125">
                <a:moveTo>
                  <a:pt x="18287242" y="1381125"/>
                </a:moveTo>
                <a:lnTo>
                  <a:pt x="0" y="1381125"/>
                </a:lnTo>
                <a:lnTo>
                  <a:pt x="0" y="0"/>
                </a:lnTo>
                <a:lnTo>
                  <a:pt x="18287242" y="0"/>
                </a:lnTo>
                <a:lnTo>
                  <a:pt x="18287242" y="1381125"/>
                </a:lnTo>
                <a:close/>
              </a:path>
            </a:pathLst>
          </a:custGeom>
          <a:solidFill>
            <a:srgbClr val="FAC709"/>
          </a:solidFill>
        </p:spPr>
        <p:txBody>
          <a:bodyPr wrap="square" lIns="0" tIns="0" rIns="0" bIns="0" rtlCol="0"/>
          <a:lstStyle/>
          <a:p>
            <a:endParaRPr/>
          </a:p>
        </p:txBody>
      </p:sp>
      <p:pic>
        <p:nvPicPr>
          <p:cNvPr id="16" name="object 2">
            <a:extLst>
              <a:ext uri="{FF2B5EF4-FFF2-40B4-BE49-F238E27FC236}">
                <a16:creationId xmlns:a16="http://schemas.microsoft.com/office/drawing/2014/main" id="{A2C18ABD-2E09-4D12-B8DC-A4F3284BFFB0}"/>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394932" y="6698528"/>
            <a:ext cx="666749" cy="1781174"/>
          </a:xfrm>
          <a:prstGeom prst="rect">
            <a:avLst/>
          </a:prstGeom>
        </p:spPr>
      </p:pic>
      <p:sp>
        <p:nvSpPr>
          <p:cNvPr id="17" name="object 4">
            <a:extLst>
              <a:ext uri="{FF2B5EF4-FFF2-40B4-BE49-F238E27FC236}">
                <a16:creationId xmlns:a16="http://schemas.microsoft.com/office/drawing/2014/main" id="{4C920FE4-3EED-4939-B5CD-5FA8B1ACC3AD}"/>
              </a:ext>
            </a:extLst>
          </p:cNvPr>
          <p:cNvSpPr/>
          <p:nvPr userDrawn="1"/>
        </p:nvSpPr>
        <p:spPr>
          <a:xfrm>
            <a:off x="0" y="8907781"/>
            <a:ext cx="18287744" cy="45719"/>
          </a:xfrm>
          <a:custGeom>
            <a:avLst/>
            <a:gdLst/>
            <a:ahLst/>
            <a:cxnLst/>
            <a:rect l="l" t="t" r="r" b="b"/>
            <a:pathLst>
              <a:path w="18202275">
                <a:moveTo>
                  <a:pt x="0" y="0"/>
                </a:moveTo>
                <a:lnTo>
                  <a:pt x="18202273" y="0"/>
                </a:lnTo>
              </a:path>
            </a:pathLst>
          </a:custGeom>
          <a:ln w="85724">
            <a:solidFill>
              <a:srgbClr val="000000"/>
            </a:solidFill>
          </a:ln>
        </p:spPr>
        <p:txBody>
          <a:bodyPr wrap="square" lIns="0" tIns="0" rIns="0" bIns="0" rtlCol="0"/>
          <a:lstStyle/>
          <a:p>
            <a:endParaRPr/>
          </a:p>
        </p:txBody>
      </p:sp>
      <p:pic>
        <p:nvPicPr>
          <p:cNvPr id="19" name="object 3">
            <a:extLst>
              <a:ext uri="{FF2B5EF4-FFF2-40B4-BE49-F238E27FC236}">
                <a16:creationId xmlns:a16="http://schemas.microsoft.com/office/drawing/2014/main" id="{7C016A53-3E7D-4C94-AB33-53AD819974AD}"/>
              </a:ext>
            </a:extLst>
          </p:cNvPr>
          <p:cNvPicPr/>
          <p:nvPr userDrawn="1"/>
        </p:nvPicPr>
        <p:blipFill>
          <a:blip r:embed="rId4" cstate="email">
            <a:extLst>
              <a:ext uri="{28A0092B-C50C-407E-A947-70E740481C1C}">
                <a14:useLocalDpi xmlns:a14="http://schemas.microsoft.com/office/drawing/2010/main"/>
              </a:ext>
            </a:extLst>
          </a:blip>
          <a:stretch>
            <a:fillRect/>
          </a:stretch>
        </p:blipFill>
        <p:spPr>
          <a:xfrm>
            <a:off x="1057881" y="9265523"/>
            <a:ext cx="3152774" cy="666749"/>
          </a:xfrm>
          <a:prstGeom prst="rect">
            <a:avLst/>
          </a:prstGeom>
        </p:spPr>
      </p:pic>
      <p:pic>
        <p:nvPicPr>
          <p:cNvPr id="21" name="object 5">
            <a:extLst>
              <a:ext uri="{FF2B5EF4-FFF2-40B4-BE49-F238E27FC236}">
                <a16:creationId xmlns:a16="http://schemas.microsoft.com/office/drawing/2014/main" id="{2B99F3D4-91AE-4145-9CE9-E7FC00CE701F}"/>
              </a:ext>
            </a:extLst>
          </p:cNvPr>
          <p:cNvPicPr/>
          <p:nvPr userDrawn="1"/>
        </p:nvPicPr>
        <p:blipFill>
          <a:blip r:embed="rId5" cstate="email">
            <a:extLst>
              <a:ext uri="{28A0092B-C50C-407E-A947-70E740481C1C}">
                <a14:useLocalDpi xmlns:a14="http://schemas.microsoft.com/office/drawing/2010/main"/>
              </a:ext>
            </a:extLst>
          </a:blip>
          <a:stretch>
            <a:fillRect/>
          </a:stretch>
        </p:blipFill>
        <p:spPr>
          <a:xfrm>
            <a:off x="5568773" y="1660699"/>
            <a:ext cx="7150197" cy="2095499"/>
          </a:xfrm>
          <a:prstGeom prst="rect">
            <a:avLst/>
          </a:prstGeom>
        </p:spPr>
      </p:pic>
      <p:sp>
        <p:nvSpPr>
          <p:cNvPr id="27" name="CuadroTexto 26">
            <a:extLst>
              <a:ext uri="{FF2B5EF4-FFF2-40B4-BE49-F238E27FC236}">
                <a16:creationId xmlns:a16="http://schemas.microsoft.com/office/drawing/2014/main" id="{BF551322-F550-4579-A7FC-CD3FF2A964D1}"/>
              </a:ext>
            </a:extLst>
          </p:cNvPr>
          <p:cNvSpPr txBox="1"/>
          <p:nvPr userDrawn="1"/>
        </p:nvSpPr>
        <p:spPr>
          <a:xfrm>
            <a:off x="4450459" y="9179041"/>
            <a:ext cx="11475341" cy="804772"/>
          </a:xfrm>
          <a:prstGeom prst="rect">
            <a:avLst/>
          </a:prstGeom>
          <a:noFill/>
        </p:spPr>
        <p:txBody>
          <a:bodyPr wrap="square">
            <a:spAutoFit/>
          </a:bodyPr>
          <a:lstStyle/>
          <a:p>
            <a:pPr marL="12700" algn="just">
              <a:lnSpc>
                <a:spcPts val="1614"/>
              </a:lnSpc>
            </a:pPr>
            <a:r>
              <a:rPr lang="en-US" sz="1500" spc="10" dirty="0">
                <a:latin typeface="+mj-lt"/>
              </a:rPr>
              <a:t>"The</a:t>
            </a:r>
            <a:r>
              <a:rPr lang="en-US" sz="1500" spc="105" dirty="0">
                <a:latin typeface="+mj-lt"/>
              </a:rPr>
              <a:t> </a:t>
            </a:r>
            <a:r>
              <a:rPr lang="en-US" sz="1500" spc="10" dirty="0">
                <a:latin typeface="+mj-lt"/>
              </a:rPr>
              <a:t>European</a:t>
            </a:r>
            <a:r>
              <a:rPr lang="en-US" sz="1500" spc="110" dirty="0">
                <a:latin typeface="+mj-lt"/>
              </a:rPr>
              <a:t> </a:t>
            </a:r>
            <a:r>
              <a:rPr lang="en-US" sz="1500" spc="10" dirty="0">
                <a:latin typeface="+mj-lt"/>
              </a:rPr>
              <a:t>Commission</a:t>
            </a:r>
            <a:r>
              <a:rPr lang="en-US" sz="1500" spc="105" dirty="0">
                <a:latin typeface="+mj-lt"/>
              </a:rPr>
              <a:t> </a:t>
            </a:r>
            <a:r>
              <a:rPr lang="en-US" sz="1500" spc="10" dirty="0">
                <a:latin typeface="+mj-lt"/>
              </a:rPr>
              <a:t>support</a:t>
            </a:r>
            <a:r>
              <a:rPr lang="en-US" sz="1500" spc="110" dirty="0">
                <a:latin typeface="+mj-lt"/>
              </a:rPr>
              <a:t> </a:t>
            </a:r>
            <a:r>
              <a:rPr lang="en-US" sz="1500" spc="5" dirty="0">
                <a:latin typeface="+mj-lt"/>
              </a:rPr>
              <a:t>for</a:t>
            </a:r>
            <a:r>
              <a:rPr lang="en-US" sz="1500" spc="105" dirty="0">
                <a:latin typeface="+mj-lt"/>
              </a:rPr>
              <a:t> </a:t>
            </a:r>
            <a:r>
              <a:rPr lang="en-US" sz="1500" spc="10" dirty="0">
                <a:latin typeface="+mj-lt"/>
              </a:rPr>
              <a:t>the</a:t>
            </a:r>
            <a:r>
              <a:rPr lang="en-US" sz="1500" spc="110" dirty="0">
                <a:latin typeface="+mj-lt"/>
              </a:rPr>
              <a:t> </a:t>
            </a:r>
            <a:r>
              <a:rPr lang="en-US" sz="1500" spc="10" dirty="0">
                <a:latin typeface="+mj-lt"/>
              </a:rPr>
              <a:t>production</a:t>
            </a:r>
            <a:r>
              <a:rPr lang="en-US" sz="1500" spc="105" dirty="0">
                <a:latin typeface="+mj-lt"/>
              </a:rPr>
              <a:t> </a:t>
            </a:r>
            <a:r>
              <a:rPr lang="en-US" sz="1500" spc="5" dirty="0">
                <a:latin typeface="+mj-lt"/>
              </a:rPr>
              <a:t>of</a:t>
            </a:r>
            <a:r>
              <a:rPr lang="en-US" sz="1500" spc="110" dirty="0">
                <a:latin typeface="+mj-lt"/>
              </a:rPr>
              <a:t> </a:t>
            </a:r>
            <a:r>
              <a:rPr lang="en-US" sz="1500" spc="5" dirty="0">
                <a:latin typeface="+mj-lt"/>
              </a:rPr>
              <a:t>this</a:t>
            </a:r>
            <a:r>
              <a:rPr lang="en-US" sz="1500" spc="105" dirty="0">
                <a:latin typeface="+mj-lt"/>
              </a:rPr>
              <a:t> </a:t>
            </a:r>
            <a:r>
              <a:rPr lang="en-US" sz="1500" spc="10" dirty="0">
                <a:latin typeface="+mj-lt"/>
              </a:rPr>
              <a:t>publication</a:t>
            </a:r>
            <a:r>
              <a:rPr lang="en-US" sz="1500" spc="110" dirty="0">
                <a:latin typeface="+mj-lt"/>
              </a:rPr>
              <a:t> </a:t>
            </a:r>
            <a:r>
              <a:rPr lang="en-US" sz="1500" spc="10" dirty="0">
                <a:latin typeface="+mj-lt"/>
              </a:rPr>
              <a:t>does</a:t>
            </a:r>
            <a:r>
              <a:rPr lang="en-US" sz="1500" spc="105" dirty="0">
                <a:latin typeface="+mj-lt"/>
              </a:rPr>
              <a:t> </a:t>
            </a:r>
            <a:r>
              <a:rPr lang="en-US" sz="1500" spc="10" dirty="0">
                <a:latin typeface="+mj-lt"/>
              </a:rPr>
              <a:t>not</a:t>
            </a:r>
            <a:r>
              <a:rPr lang="en-US" sz="1500" spc="110" dirty="0">
                <a:latin typeface="+mj-lt"/>
              </a:rPr>
              <a:t> </a:t>
            </a:r>
            <a:r>
              <a:rPr lang="en-US" sz="1500" spc="10" dirty="0">
                <a:latin typeface="+mj-lt"/>
              </a:rPr>
              <a:t>constitute</a:t>
            </a:r>
            <a:r>
              <a:rPr lang="en-US" sz="1500" spc="105" dirty="0">
                <a:latin typeface="+mj-lt"/>
              </a:rPr>
              <a:t> </a:t>
            </a:r>
            <a:r>
              <a:rPr lang="en-US" sz="1500" spc="10" dirty="0">
                <a:latin typeface="+mj-lt"/>
              </a:rPr>
              <a:t>endorsement</a:t>
            </a:r>
            <a:r>
              <a:rPr lang="en-US" sz="1500" spc="110" dirty="0">
                <a:latin typeface="+mj-lt"/>
              </a:rPr>
              <a:t> </a:t>
            </a:r>
            <a:r>
              <a:rPr lang="en-US" sz="1500" spc="5" dirty="0">
                <a:latin typeface="+mj-lt"/>
              </a:rPr>
              <a:t>of</a:t>
            </a:r>
            <a:r>
              <a:rPr lang="en-US" sz="1500" spc="105" dirty="0">
                <a:latin typeface="+mj-lt"/>
              </a:rPr>
              <a:t> </a:t>
            </a:r>
            <a:r>
              <a:rPr lang="en-US" sz="1500" spc="10" dirty="0">
                <a:latin typeface="+mj-lt"/>
              </a:rPr>
              <a:t>the</a:t>
            </a:r>
            <a:r>
              <a:rPr lang="en-US" sz="1500" spc="110" dirty="0">
                <a:latin typeface="+mj-lt"/>
              </a:rPr>
              <a:t> </a:t>
            </a:r>
            <a:r>
              <a:rPr lang="en-US" sz="1500" spc="10" dirty="0">
                <a:latin typeface="+mj-lt"/>
              </a:rPr>
              <a:t>contents</a:t>
            </a:r>
            <a:r>
              <a:rPr lang="en-US" sz="1500" spc="105" dirty="0">
                <a:latin typeface="+mj-lt"/>
              </a:rPr>
              <a:t> </a:t>
            </a:r>
            <a:r>
              <a:rPr lang="en-US" sz="1500" spc="10" dirty="0">
                <a:latin typeface="+mj-lt"/>
              </a:rPr>
              <a:t>which</a:t>
            </a:r>
            <a:r>
              <a:rPr lang="en-US" sz="1500" spc="110" dirty="0">
                <a:latin typeface="+mj-lt"/>
              </a:rPr>
              <a:t> </a:t>
            </a:r>
            <a:r>
              <a:rPr lang="en-US" sz="1500" spc="5" dirty="0">
                <a:latin typeface="+mj-lt"/>
              </a:rPr>
              <a:t>reflects</a:t>
            </a:r>
            <a:r>
              <a:rPr lang="en-US" sz="1500" spc="105" dirty="0">
                <a:latin typeface="+mj-lt"/>
              </a:rPr>
              <a:t> </a:t>
            </a:r>
            <a:r>
              <a:rPr lang="en-US" sz="1500" spc="10" dirty="0">
                <a:latin typeface="+mj-lt"/>
              </a:rPr>
              <a:t>the</a:t>
            </a:r>
          </a:p>
          <a:p>
            <a:pPr marL="12700" marR="8890" algn="just">
              <a:lnSpc>
                <a:spcPct val="113100"/>
              </a:lnSpc>
            </a:pPr>
            <a:r>
              <a:rPr lang="en-US" sz="1500" spc="10" dirty="0">
                <a:latin typeface="+mj-lt"/>
              </a:rPr>
              <a:t>views</a:t>
            </a:r>
            <a:r>
              <a:rPr lang="en-US" sz="1500" spc="204" dirty="0">
                <a:latin typeface="+mj-lt"/>
              </a:rPr>
              <a:t> </a:t>
            </a:r>
            <a:r>
              <a:rPr lang="en-US" sz="1500" spc="10" dirty="0">
                <a:latin typeface="+mj-lt"/>
              </a:rPr>
              <a:t>only</a:t>
            </a:r>
            <a:r>
              <a:rPr lang="en-US" sz="1500" spc="204" dirty="0">
                <a:latin typeface="+mj-lt"/>
              </a:rPr>
              <a:t> </a:t>
            </a:r>
            <a:r>
              <a:rPr lang="en-US" sz="1500" spc="5" dirty="0">
                <a:latin typeface="+mj-lt"/>
              </a:rPr>
              <a:t>of</a:t>
            </a:r>
            <a:r>
              <a:rPr lang="en-US" sz="1500" spc="204" dirty="0">
                <a:latin typeface="+mj-lt"/>
              </a:rPr>
              <a:t> </a:t>
            </a:r>
            <a:r>
              <a:rPr lang="en-US" sz="1500" spc="10" dirty="0">
                <a:latin typeface="+mj-lt"/>
              </a:rPr>
              <a:t>the</a:t>
            </a:r>
            <a:r>
              <a:rPr lang="en-US" sz="1500" spc="204" dirty="0">
                <a:latin typeface="+mj-lt"/>
              </a:rPr>
              <a:t> </a:t>
            </a:r>
            <a:r>
              <a:rPr lang="en-US" sz="1500" spc="10" dirty="0">
                <a:latin typeface="+mj-lt"/>
              </a:rPr>
              <a:t>authors,</a:t>
            </a:r>
            <a:r>
              <a:rPr lang="en-US" sz="1500" spc="204" dirty="0">
                <a:latin typeface="+mj-lt"/>
              </a:rPr>
              <a:t> </a:t>
            </a:r>
            <a:r>
              <a:rPr lang="en-US" sz="1500" spc="10" dirty="0">
                <a:latin typeface="+mj-lt"/>
              </a:rPr>
              <a:t>and</a:t>
            </a:r>
            <a:r>
              <a:rPr lang="en-US" sz="1500" spc="204" dirty="0">
                <a:latin typeface="+mj-lt"/>
              </a:rPr>
              <a:t> </a:t>
            </a:r>
            <a:r>
              <a:rPr lang="en-US" sz="1500" spc="10" dirty="0">
                <a:latin typeface="+mj-lt"/>
              </a:rPr>
              <a:t>the</a:t>
            </a:r>
            <a:r>
              <a:rPr lang="en-US" sz="1500" spc="204" dirty="0">
                <a:latin typeface="+mj-lt"/>
              </a:rPr>
              <a:t> </a:t>
            </a:r>
            <a:r>
              <a:rPr lang="en-US" sz="1500" spc="10" dirty="0">
                <a:latin typeface="+mj-lt"/>
              </a:rPr>
              <a:t>Commission</a:t>
            </a:r>
            <a:r>
              <a:rPr lang="en-US" sz="1500" spc="204" dirty="0">
                <a:latin typeface="+mj-lt"/>
              </a:rPr>
              <a:t> </a:t>
            </a:r>
            <a:r>
              <a:rPr lang="en-US" sz="1500" spc="10" dirty="0">
                <a:latin typeface="+mj-lt"/>
              </a:rPr>
              <a:t>cannot</a:t>
            </a:r>
            <a:r>
              <a:rPr lang="en-US" sz="1500" spc="210" dirty="0">
                <a:latin typeface="+mj-lt"/>
              </a:rPr>
              <a:t> </a:t>
            </a:r>
            <a:r>
              <a:rPr lang="en-US" sz="1500" spc="10" dirty="0">
                <a:latin typeface="+mj-lt"/>
              </a:rPr>
              <a:t>be</a:t>
            </a:r>
            <a:r>
              <a:rPr lang="en-US" sz="1500" spc="204" dirty="0">
                <a:latin typeface="+mj-lt"/>
              </a:rPr>
              <a:t> </a:t>
            </a:r>
            <a:r>
              <a:rPr lang="en-US" sz="1500" spc="10" dirty="0">
                <a:latin typeface="+mj-lt"/>
              </a:rPr>
              <a:t>held</a:t>
            </a:r>
            <a:r>
              <a:rPr lang="en-US" sz="1500" spc="204" dirty="0">
                <a:latin typeface="+mj-lt"/>
              </a:rPr>
              <a:t> </a:t>
            </a:r>
            <a:r>
              <a:rPr lang="en-US" sz="1500" spc="10" dirty="0">
                <a:latin typeface="+mj-lt"/>
              </a:rPr>
              <a:t>responsible</a:t>
            </a:r>
            <a:r>
              <a:rPr lang="en-US" sz="1500" spc="204" dirty="0">
                <a:latin typeface="+mj-lt"/>
              </a:rPr>
              <a:t> </a:t>
            </a:r>
            <a:r>
              <a:rPr lang="en-US" sz="1500" spc="5" dirty="0">
                <a:latin typeface="+mj-lt"/>
              </a:rPr>
              <a:t>for</a:t>
            </a:r>
            <a:r>
              <a:rPr lang="en-US" sz="1500" spc="204" dirty="0">
                <a:latin typeface="+mj-lt"/>
              </a:rPr>
              <a:t> </a:t>
            </a:r>
            <a:r>
              <a:rPr lang="en-US" sz="1500" spc="10" dirty="0">
                <a:latin typeface="+mj-lt"/>
              </a:rPr>
              <a:t>any</a:t>
            </a:r>
            <a:r>
              <a:rPr lang="en-US" sz="1500" spc="204" dirty="0">
                <a:latin typeface="+mj-lt"/>
              </a:rPr>
              <a:t> </a:t>
            </a:r>
            <a:r>
              <a:rPr lang="en-US" sz="1500" spc="10" dirty="0">
                <a:latin typeface="+mj-lt"/>
              </a:rPr>
              <a:t>use</a:t>
            </a:r>
            <a:r>
              <a:rPr lang="en-US" sz="1500" spc="204" dirty="0">
                <a:latin typeface="+mj-lt"/>
              </a:rPr>
              <a:t> </a:t>
            </a:r>
            <a:r>
              <a:rPr lang="en-US" sz="1500" spc="10" dirty="0">
                <a:latin typeface="+mj-lt"/>
              </a:rPr>
              <a:t>which</a:t>
            </a:r>
            <a:r>
              <a:rPr lang="en-US" sz="1500" spc="204" dirty="0">
                <a:latin typeface="+mj-lt"/>
              </a:rPr>
              <a:t> </a:t>
            </a:r>
            <a:r>
              <a:rPr lang="en-US" sz="1500" spc="10" dirty="0">
                <a:latin typeface="+mj-lt"/>
              </a:rPr>
              <a:t>may</a:t>
            </a:r>
            <a:r>
              <a:rPr lang="en-US" sz="1500" spc="204" dirty="0">
                <a:latin typeface="+mj-lt"/>
              </a:rPr>
              <a:t> </a:t>
            </a:r>
            <a:r>
              <a:rPr lang="en-US" sz="1500" spc="10" dirty="0">
                <a:latin typeface="+mj-lt"/>
              </a:rPr>
              <a:t>be</a:t>
            </a:r>
            <a:r>
              <a:rPr lang="en-US" sz="1500" spc="210" dirty="0">
                <a:latin typeface="+mj-lt"/>
              </a:rPr>
              <a:t> </a:t>
            </a:r>
            <a:r>
              <a:rPr lang="en-US" sz="1500" spc="10" dirty="0">
                <a:latin typeface="+mj-lt"/>
              </a:rPr>
              <a:t>made</a:t>
            </a:r>
            <a:r>
              <a:rPr lang="en-US" sz="1500" spc="204" dirty="0">
                <a:latin typeface="+mj-lt"/>
              </a:rPr>
              <a:t> </a:t>
            </a:r>
            <a:r>
              <a:rPr lang="en-US" sz="1500" spc="5" dirty="0">
                <a:latin typeface="+mj-lt"/>
              </a:rPr>
              <a:t>of</a:t>
            </a:r>
            <a:r>
              <a:rPr lang="en-US" sz="1500" spc="204" dirty="0">
                <a:latin typeface="+mj-lt"/>
              </a:rPr>
              <a:t> </a:t>
            </a:r>
            <a:r>
              <a:rPr lang="en-US" sz="1500" spc="10" dirty="0">
                <a:latin typeface="+mj-lt"/>
              </a:rPr>
              <a:t>the</a:t>
            </a:r>
            <a:r>
              <a:rPr lang="en-US" sz="1500" spc="204" dirty="0">
                <a:latin typeface="+mj-lt"/>
              </a:rPr>
              <a:t> </a:t>
            </a:r>
            <a:r>
              <a:rPr lang="en-US" sz="1500" spc="10" dirty="0">
                <a:latin typeface="+mj-lt"/>
              </a:rPr>
              <a:t>information</a:t>
            </a:r>
            <a:r>
              <a:rPr lang="en-US" sz="1500" spc="204" dirty="0">
                <a:latin typeface="+mj-lt"/>
              </a:rPr>
              <a:t> </a:t>
            </a:r>
            <a:r>
              <a:rPr lang="en-US" sz="1500" spc="10" dirty="0">
                <a:latin typeface="+mj-lt"/>
              </a:rPr>
              <a:t>contained </a:t>
            </a:r>
            <a:r>
              <a:rPr lang="en-US" sz="1500" spc="-360" dirty="0">
                <a:latin typeface="+mj-lt"/>
              </a:rPr>
              <a:t> </a:t>
            </a:r>
            <a:r>
              <a:rPr lang="en-US" sz="1500" spc="5" dirty="0">
                <a:latin typeface="+mj-lt"/>
              </a:rPr>
              <a:t>therein."</a:t>
            </a:r>
          </a:p>
        </p:txBody>
      </p:sp>
      <p:sp>
        <p:nvSpPr>
          <p:cNvPr id="11" name="CuadroTexto 10">
            <a:extLst>
              <a:ext uri="{FF2B5EF4-FFF2-40B4-BE49-F238E27FC236}">
                <a16:creationId xmlns:a16="http://schemas.microsoft.com/office/drawing/2014/main" id="{74A6F032-0665-4332-8C25-0049F35350AB}"/>
              </a:ext>
            </a:extLst>
          </p:cNvPr>
          <p:cNvSpPr txBox="1"/>
          <p:nvPr userDrawn="1"/>
        </p:nvSpPr>
        <p:spPr>
          <a:xfrm>
            <a:off x="4572000" y="4023405"/>
            <a:ext cx="7762164" cy="400110"/>
          </a:xfrm>
          <a:prstGeom prst="rect">
            <a:avLst/>
          </a:prstGeom>
          <a:noFill/>
        </p:spPr>
        <p:txBody>
          <a:bodyPr wrap="square">
            <a:spAutoFit/>
          </a:bodyPr>
          <a:lstStyle/>
          <a:p>
            <a:pPr marL="3273425" marR="2317750" algn="ctr">
              <a:spcBef>
                <a:spcPts val="335"/>
              </a:spcBef>
              <a:spcAft>
                <a:spcPts val="0"/>
              </a:spcAft>
            </a:pPr>
            <a:r>
              <a:rPr lang="en-US" sz="2000" b="1" dirty="0">
                <a:effectLst/>
                <a:latin typeface="Microsoft Sans Serif" panose="020B0604020202020204" pitchFamily="34" charset="0"/>
                <a:ea typeface="Microsoft Sans Serif" panose="020B0604020202020204" pitchFamily="34" charset="0"/>
              </a:rPr>
              <a:t>fly-project.eu</a:t>
            </a:r>
            <a:endParaRPr lang="es-ES" sz="2000" b="1" dirty="0">
              <a:effectLst/>
              <a:latin typeface="Microsoft Sans Serif" panose="020B0604020202020204" pitchFamily="34" charset="0"/>
              <a:ea typeface="Microsoft Sans Serif" panose="020B0604020202020204" pitchFamily="34" charset="0"/>
            </a:endParaRPr>
          </a:p>
        </p:txBody>
      </p:sp>
    </p:spTree>
    <p:extLst>
      <p:ext uri="{BB962C8B-B14F-4D97-AF65-F5344CB8AC3E}">
        <p14:creationId xmlns:p14="http://schemas.microsoft.com/office/powerpoint/2010/main" val="3379989452"/>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userDrawn="1"/>
        </p:nvSpPr>
        <p:spPr>
          <a:xfrm>
            <a:off x="379" y="8907009"/>
            <a:ext cx="18287365" cy="1381125"/>
          </a:xfrm>
          <a:custGeom>
            <a:avLst/>
            <a:gdLst/>
            <a:ahLst/>
            <a:cxnLst/>
            <a:rect l="l" t="t" r="r" b="b"/>
            <a:pathLst>
              <a:path w="18287365" h="1381125">
                <a:moveTo>
                  <a:pt x="18287242" y="1381125"/>
                </a:moveTo>
                <a:lnTo>
                  <a:pt x="0" y="1381125"/>
                </a:lnTo>
                <a:lnTo>
                  <a:pt x="0" y="0"/>
                </a:lnTo>
                <a:lnTo>
                  <a:pt x="18287242" y="0"/>
                </a:lnTo>
                <a:lnTo>
                  <a:pt x="18287242" y="1381125"/>
                </a:lnTo>
                <a:close/>
              </a:path>
            </a:pathLst>
          </a:custGeom>
          <a:solidFill>
            <a:srgbClr val="FAC709"/>
          </a:solidFill>
        </p:spPr>
        <p:txBody>
          <a:bodyPr wrap="square" lIns="0" tIns="0" rIns="0" bIns="0" rtlCol="0"/>
          <a:lstStyle/>
          <a:p>
            <a:endParaRPr/>
          </a:p>
        </p:txBody>
      </p:sp>
      <p:pic>
        <p:nvPicPr>
          <p:cNvPr id="26" name="object 3">
            <a:extLst>
              <a:ext uri="{FF2B5EF4-FFF2-40B4-BE49-F238E27FC236}">
                <a16:creationId xmlns:a16="http://schemas.microsoft.com/office/drawing/2014/main" id="{96AB2019-3457-4EE8-8672-C1BF6DA1A65C}"/>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1057881" y="9265523"/>
            <a:ext cx="3152774" cy="666749"/>
          </a:xfrm>
          <a:prstGeom prst="rect">
            <a:avLst/>
          </a:prstGeom>
        </p:spPr>
      </p:pic>
      <p:sp>
        <p:nvSpPr>
          <p:cNvPr id="27" name="object 4">
            <a:extLst>
              <a:ext uri="{FF2B5EF4-FFF2-40B4-BE49-F238E27FC236}">
                <a16:creationId xmlns:a16="http://schemas.microsoft.com/office/drawing/2014/main" id="{ED4DA05C-E544-4608-B1B5-2E5081A4CB0C}"/>
              </a:ext>
            </a:extLst>
          </p:cNvPr>
          <p:cNvSpPr/>
          <p:nvPr userDrawn="1"/>
        </p:nvSpPr>
        <p:spPr>
          <a:xfrm>
            <a:off x="0" y="8856528"/>
            <a:ext cx="18288000" cy="45719"/>
          </a:xfrm>
          <a:custGeom>
            <a:avLst/>
            <a:gdLst/>
            <a:ahLst/>
            <a:cxnLst/>
            <a:rect l="l" t="t" r="r" b="b"/>
            <a:pathLst>
              <a:path w="18202275">
                <a:moveTo>
                  <a:pt x="0" y="0"/>
                </a:moveTo>
                <a:lnTo>
                  <a:pt x="18202273" y="0"/>
                </a:lnTo>
              </a:path>
            </a:pathLst>
          </a:custGeom>
          <a:ln w="85724">
            <a:solidFill>
              <a:srgbClr val="000000"/>
            </a:solidFill>
          </a:ln>
        </p:spPr>
        <p:txBody>
          <a:bodyPr wrap="square" lIns="0" tIns="0" rIns="0" bIns="0" rtlCol="0"/>
          <a:lstStyle/>
          <a:p>
            <a:endParaRPr/>
          </a:p>
        </p:txBody>
      </p:sp>
      <p:pic>
        <p:nvPicPr>
          <p:cNvPr id="33" name="object 5">
            <a:extLst>
              <a:ext uri="{FF2B5EF4-FFF2-40B4-BE49-F238E27FC236}">
                <a16:creationId xmlns:a16="http://schemas.microsoft.com/office/drawing/2014/main" id="{312572A3-0E3D-4C66-9B66-E2B974CE5C58}"/>
              </a:ext>
            </a:extLst>
          </p:cNvPr>
          <p:cNvPicPr/>
          <p:nvPr userDrawn="1"/>
        </p:nvPicPr>
        <p:blipFill>
          <a:blip r:embed="rId4" cstate="email">
            <a:extLst>
              <a:ext uri="{28A0092B-C50C-407E-A947-70E740481C1C}">
                <a14:useLocalDpi xmlns:a14="http://schemas.microsoft.com/office/drawing/2010/main"/>
              </a:ext>
            </a:extLst>
          </a:blip>
          <a:stretch>
            <a:fillRect/>
          </a:stretch>
        </p:blipFill>
        <p:spPr>
          <a:xfrm>
            <a:off x="14643394" y="1028700"/>
            <a:ext cx="2606058" cy="761999"/>
          </a:xfrm>
          <a:prstGeom prst="rect">
            <a:avLst/>
          </a:prstGeom>
        </p:spPr>
      </p:pic>
      <p:sp>
        <p:nvSpPr>
          <p:cNvPr id="39" name="CuadroTexto 38">
            <a:extLst>
              <a:ext uri="{FF2B5EF4-FFF2-40B4-BE49-F238E27FC236}">
                <a16:creationId xmlns:a16="http://schemas.microsoft.com/office/drawing/2014/main" id="{1CF81C33-52B8-4275-9F0F-E3E0733D9F05}"/>
              </a:ext>
            </a:extLst>
          </p:cNvPr>
          <p:cNvSpPr txBox="1"/>
          <p:nvPr userDrawn="1"/>
        </p:nvSpPr>
        <p:spPr>
          <a:xfrm>
            <a:off x="4450459" y="9179041"/>
            <a:ext cx="11551541" cy="804772"/>
          </a:xfrm>
          <a:prstGeom prst="rect">
            <a:avLst/>
          </a:prstGeom>
          <a:noFill/>
        </p:spPr>
        <p:txBody>
          <a:bodyPr wrap="square">
            <a:spAutoFit/>
          </a:bodyPr>
          <a:lstStyle/>
          <a:p>
            <a:pPr marL="12700" algn="just">
              <a:lnSpc>
                <a:spcPts val="1614"/>
              </a:lnSpc>
            </a:pPr>
            <a:r>
              <a:rPr lang="en-US" sz="1500" spc="10" dirty="0">
                <a:latin typeface="+mj-lt"/>
              </a:rPr>
              <a:t>"The</a:t>
            </a:r>
            <a:r>
              <a:rPr lang="en-US" sz="1500" spc="105" dirty="0">
                <a:latin typeface="+mj-lt"/>
              </a:rPr>
              <a:t> </a:t>
            </a:r>
            <a:r>
              <a:rPr lang="en-US" sz="1500" spc="10" dirty="0">
                <a:latin typeface="+mj-lt"/>
              </a:rPr>
              <a:t>European</a:t>
            </a:r>
            <a:r>
              <a:rPr lang="en-US" sz="1500" spc="110" dirty="0">
                <a:latin typeface="+mj-lt"/>
              </a:rPr>
              <a:t> </a:t>
            </a:r>
            <a:r>
              <a:rPr lang="en-US" sz="1500" spc="10" dirty="0">
                <a:latin typeface="+mj-lt"/>
              </a:rPr>
              <a:t>Commission</a:t>
            </a:r>
            <a:r>
              <a:rPr lang="en-US" sz="1500" spc="105" dirty="0">
                <a:latin typeface="+mj-lt"/>
              </a:rPr>
              <a:t> </a:t>
            </a:r>
            <a:r>
              <a:rPr lang="en-US" sz="1500" spc="10" dirty="0">
                <a:latin typeface="+mj-lt"/>
              </a:rPr>
              <a:t>support</a:t>
            </a:r>
            <a:r>
              <a:rPr lang="en-US" sz="1500" spc="110" dirty="0">
                <a:latin typeface="+mj-lt"/>
              </a:rPr>
              <a:t> </a:t>
            </a:r>
            <a:r>
              <a:rPr lang="en-US" sz="1500" spc="5" dirty="0">
                <a:latin typeface="+mj-lt"/>
              </a:rPr>
              <a:t>for</a:t>
            </a:r>
            <a:r>
              <a:rPr lang="en-US" sz="1500" spc="105" dirty="0">
                <a:latin typeface="+mj-lt"/>
              </a:rPr>
              <a:t> </a:t>
            </a:r>
            <a:r>
              <a:rPr lang="en-US" sz="1500" spc="10" dirty="0">
                <a:latin typeface="+mj-lt"/>
              </a:rPr>
              <a:t>the</a:t>
            </a:r>
            <a:r>
              <a:rPr lang="en-US" sz="1500" spc="110" dirty="0">
                <a:latin typeface="+mj-lt"/>
              </a:rPr>
              <a:t> </a:t>
            </a:r>
            <a:r>
              <a:rPr lang="en-US" sz="1500" spc="10" dirty="0">
                <a:latin typeface="+mj-lt"/>
              </a:rPr>
              <a:t>production</a:t>
            </a:r>
            <a:r>
              <a:rPr lang="en-US" sz="1500" spc="105" dirty="0">
                <a:latin typeface="+mj-lt"/>
              </a:rPr>
              <a:t> </a:t>
            </a:r>
            <a:r>
              <a:rPr lang="en-US" sz="1500" spc="5" dirty="0">
                <a:latin typeface="+mj-lt"/>
              </a:rPr>
              <a:t>of</a:t>
            </a:r>
            <a:r>
              <a:rPr lang="en-US" sz="1500" spc="110" dirty="0">
                <a:latin typeface="+mj-lt"/>
              </a:rPr>
              <a:t> </a:t>
            </a:r>
            <a:r>
              <a:rPr lang="en-US" sz="1500" spc="5" dirty="0">
                <a:latin typeface="+mj-lt"/>
              </a:rPr>
              <a:t>this</a:t>
            </a:r>
            <a:r>
              <a:rPr lang="en-US" sz="1500" spc="105" dirty="0">
                <a:latin typeface="+mj-lt"/>
              </a:rPr>
              <a:t> </a:t>
            </a:r>
            <a:r>
              <a:rPr lang="en-US" sz="1500" spc="10" dirty="0">
                <a:latin typeface="+mj-lt"/>
              </a:rPr>
              <a:t>publication</a:t>
            </a:r>
            <a:r>
              <a:rPr lang="en-US" sz="1500" spc="110" dirty="0">
                <a:latin typeface="+mj-lt"/>
              </a:rPr>
              <a:t> </a:t>
            </a:r>
            <a:r>
              <a:rPr lang="en-US" sz="1500" spc="10" dirty="0">
                <a:latin typeface="+mj-lt"/>
              </a:rPr>
              <a:t>does</a:t>
            </a:r>
            <a:r>
              <a:rPr lang="en-US" sz="1500" spc="105" dirty="0">
                <a:latin typeface="+mj-lt"/>
              </a:rPr>
              <a:t> </a:t>
            </a:r>
            <a:r>
              <a:rPr lang="en-US" sz="1500" spc="10" dirty="0">
                <a:latin typeface="+mj-lt"/>
              </a:rPr>
              <a:t>not</a:t>
            </a:r>
            <a:r>
              <a:rPr lang="en-US" sz="1500" spc="110" dirty="0">
                <a:latin typeface="+mj-lt"/>
              </a:rPr>
              <a:t> </a:t>
            </a:r>
            <a:r>
              <a:rPr lang="en-US" sz="1500" spc="10" dirty="0">
                <a:latin typeface="+mj-lt"/>
              </a:rPr>
              <a:t>constitute</a:t>
            </a:r>
            <a:r>
              <a:rPr lang="en-US" sz="1500" spc="105" dirty="0">
                <a:latin typeface="+mj-lt"/>
              </a:rPr>
              <a:t> </a:t>
            </a:r>
            <a:r>
              <a:rPr lang="en-US" sz="1500" spc="10" dirty="0">
                <a:latin typeface="+mj-lt"/>
              </a:rPr>
              <a:t>endorsement</a:t>
            </a:r>
            <a:r>
              <a:rPr lang="en-US" sz="1500" spc="110" dirty="0">
                <a:latin typeface="+mj-lt"/>
              </a:rPr>
              <a:t> </a:t>
            </a:r>
            <a:r>
              <a:rPr lang="en-US" sz="1500" spc="5" dirty="0">
                <a:latin typeface="+mj-lt"/>
              </a:rPr>
              <a:t>of</a:t>
            </a:r>
            <a:r>
              <a:rPr lang="en-US" sz="1500" spc="105" dirty="0">
                <a:latin typeface="+mj-lt"/>
              </a:rPr>
              <a:t> </a:t>
            </a:r>
            <a:r>
              <a:rPr lang="en-US" sz="1500" spc="10" dirty="0">
                <a:latin typeface="+mj-lt"/>
              </a:rPr>
              <a:t>the</a:t>
            </a:r>
            <a:r>
              <a:rPr lang="en-US" sz="1500" spc="110" dirty="0">
                <a:latin typeface="+mj-lt"/>
              </a:rPr>
              <a:t> </a:t>
            </a:r>
            <a:r>
              <a:rPr lang="en-US" sz="1500" spc="10" dirty="0">
                <a:latin typeface="+mj-lt"/>
              </a:rPr>
              <a:t>contents</a:t>
            </a:r>
            <a:r>
              <a:rPr lang="en-US" sz="1500" spc="105" dirty="0">
                <a:latin typeface="+mj-lt"/>
              </a:rPr>
              <a:t> </a:t>
            </a:r>
            <a:r>
              <a:rPr lang="en-US" sz="1500" spc="10" dirty="0">
                <a:latin typeface="+mj-lt"/>
              </a:rPr>
              <a:t>which</a:t>
            </a:r>
            <a:r>
              <a:rPr lang="en-US" sz="1500" spc="110" dirty="0">
                <a:latin typeface="+mj-lt"/>
              </a:rPr>
              <a:t> </a:t>
            </a:r>
            <a:r>
              <a:rPr lang="en-US" sz="1500" spc="5" dirty="0">
                <a:latin typeface="+mj-lt"/>
              </a:rPr>
              <a:t>reflects</a:t>
            </a:r>
            <a:r>
              <a:rPr lang="en-US" sz="1500" spc="105" dirty="0">
                <a:latin typeface="+mj-lt"/>
              </a:rPr>
              <a:t> </a:t>
            </a:r>
            <a:r>
              <a:rPr lang="en-US" sz="1500" spc="10" dirty="0">
                <a:latin typeface="+mj-lt"/>
              </a:rPr>
              <a:t>the</a:t>
            </a:r>
          </a:p>
          <a:p>
            <a:pPr marL="12700" marR="8890" algn="just">
              <a:lnSpc>
                <a:spcPct val="113100"/>
              </a:lnSpc>
            </a:pPr>
            <a:r>
              <a:rPr lang="en-US" sz="1500" spc="10" dirty="0">
                <a:latin typeface="+mj-lt"/>
              </a:rPr>
              <a:t>views</a:t>
            </a:r>
            <a:r>
              <a:rPr lang="en-US" sz="1500" spc="204" dirty="0">
                <a:latin typeface="+mj-lt"/>
              </a:rPr>
              <a:t> </a:t>
            </a:r>
            <a:r>
              <a:rPr lang="en-US" sz="1500" spc="10" dirty="0">
                <a:latin typeface="+mj-lt"/>
              </a:rPr>
              <a:t>only</a:t>
            </a:r>
            <a:r>
              <a:rPr lang="en-US" sz="1500" spc="204" dirty="0">
                <a:latin typeface="+mj-lt"/>
              </a:rPr>
              <a:t> </a:t>
            </a:r>
            <a:r>
              <a:rPr lang="en-US" sz="1500" spc="5" dirty="0">
                <a:latin typeface="+mj-lt"/>
              </a:rPr>
              <a:t>of</a:t>
            </a:r>
            <a:r>
              <a:rPr lang="en-US" sz="1500" spc="204" dirty="0">
                <a:latin typeface="+mj-lt"/>
              </a:rPr>
              <a:t> </a:t>
            </a:r>
            <a:r>
              <a:rPr lang="en-US" sz="1500" spc="10" dirty="0">
                <a:latin typeface="+mj-lt"/>
              </a:rPr>
              <a:t>the</a:t>
            </a:r>
            <a:r>
              <a:rPr lang="en-US" sz="1500" spc="204" dirty="0">
                <a:latin typeface="+mj-lt"/>
              </a:rPr>
              <a:t> </a:t>
            </a:r>
            <a:r>
              <a:rPr lang="en-US" sz="1500" spc="10" dirty="0">
                <a:latin typeface="+mj-lt"/>
              </a:rPr>
              <a:t>authors,</a:t>
            </a:r>
            <a:r>
              <a:rPr lang="en-US" sz="1500" spc="204" dirty="0">
                <a:latin typeface="+mj-lt"/>
              </a:rPr>
              <a:t> </a:t>
            </a:r>
            <a:r>
              <a:rPr lang="en-US" sz="1500" spc="10" dirty="0">
                <a:latin typeface="+mj-lt"/>
              </a:rPr>
              <a:t>and</a:t>
            </a:r>
            <a:r>
              <a:rPr lang="en-US" sz="1500" spc="204" dirty="0">
                <a:latin typeface="+mj-lt"/>
              </a:rPr>
              <a:t> </a:t>
            </a:r>
            <a:r>
              <a:rPr lang="en-US" sz="1500" spc="10" dirty="0">
                <a:latin typeface="+mj-lt"/>
              </a:rPr>
              <a:t>the</a:t>
            </a:r>
            <a:r>
              <a:rPr lang="en-US" sz="1500" spc="204" dirty="0">
                <a:latin typeface="+mj-lt"/>
              </a:rPr>
              <a:t> </a:t>
            </a:r>
            <a:r>
              <a:rPr lang="en-US" sz="1500" spc="10" dirty="0">
                <a:latin typeface="+mj-lt"/>
              </a:rPr>
              <a:t>Commission</a:t>
            </a:r>
            <a:r>
              <a:rPr lang="en-US" sz="1500" spc="204" dirty="0">
                <a:latin typeface="+mj-lt"/>
              </a:rPr>
              <a:t> </a:t>
            </a:r>
            <a:r>
              <a:rPr lang="en-US" sz="1500" spc="10" dirty="0">
                <a:latin typeface="+mj-lt"/>
              </a:rPr>
              <a:t>cannot</a:t>
            </a:r>
            <a:r>
              <a:rPr lang="en-US" sz="1500" spc="210" dirty="0">
                <a:latin typeface="+mj-lt"/>
              </a:rPr>
              <a:t> </a:t>
            </a:r>
            <a:r>
              <a:rPr lang="en-US" sz="1500" spc="10" dirty="0">
                <a:latin typeface="+mj-lt"/>
              </a:rPr>
              <a:t>be</a:t>
            </a:r>
            <a:r>
              <a:rPr lang="en-US" sz="1500" spc="204" dirty="0">
                <a:latin typeface="+mj-lt"/>
              </a:rPr>
              <a:t> </a:t>
            </a:r>
            <a:r>
              <a:rPr lang="en-US" sz="1500" spc="10" dirty="0">
                <a:latin typeface="+mj-lt"/>
              </a:rPr>
              <a:t>held</a:t>
            </a:r>
            <a:r>
              <a:rPr lang="en-US" sz="1500" spc="204" dirty="0">
                <a:latin typeface="+mj-lt"/>
              </a:rPr>
              <a:t> </a:t>
            </a:r>
            <a:r>
              <a:rPr lang="en-US" sz="1500" spc="10" dirty="0">
                <a:latin typeface="+mj-lt"/>
              </a:rPr>
              <a:t>responsible</a:t>
            </a:r>
            <a:r>
              <a:rPr lang="en-US" sz="1500" spc="204" dirty="0">
                <a:latin typeface="+mj-lt"/>
              </a:rPr>
              <a:t> </a:t>
            </a:r>
            <a:r>
              <a:rPr lang="en-US" sz="1500" spc="5" dirty="0">
                <a:latin typeface="+mj-lt"/>
              </a:rPr>
              <a:t>for</a:t>
            </a:r>
            <a:r>
              <a:rPr lang="en-US" sz="1500" spc="204" dirty="0">
                <a:latin typeface="+mj-lt"/>
              </a:rPr>
              <a:t> </a:t>
            </a:r>
            <a:r>
              <a:rPr lang="en-US" sz="1500" spc="10" dirty="0">
                <a:latin typeface="+mj-lt"/>
              </a:rPr>
              <a:t>any</a:t>
            </a:r>
            <a:r>
              <a:rPr lang="en-US" sz="1500" spc="204" dirty="0">
                <a:latin typeface="+mj-lt"/>
              </a:rPr>
              <a:t> </a:t>
            </a:r>
            <a:r>
              <a:rPr lang="en-US" sz="1500" spc="10" dirty="0">
                <a:latin typeface="+mj-lt"/>
              </a:rPr>
              <a:t>use</a:t>
            </a:r>
            <a:r>
              <a:rPr lang="en-US" sz="1500" spc="204" dirty="0">
                <a:latin typeface="+mj-lt"/>
              </a:rPr>
              <a:t> </a:t>
            </a:r>
            <a:r>
              <a:rPr lang="en-US" sz="1500" spc="10" dirty="0">
                <a:latin typeface="+mj-lt"/>
              </a:rPr>
              <a:t>which</a:t>
            </a:r>
            <a:r>
              <a:rPr lang="en-US" sz="1500" spc="204" dirty="0">
                <a:latin typeface="+mj-lt"/>
              </a:rPr>
              <a:t> </a:t>
            </a:r>
            <a:r>
              <a:rPr lang="en-US" sz="1500" spc="10" dirty="0">
                <a:latin typeface="+mj-lt"/>
              </a:rPr>
              <a:t>may</a:t>
            </a:r>
            <a:r>
              <a:rPr lang="en-US" sz="1500" spc="204" dirty="0">
                <a:latin typeface="+mj-lt"/>
              </a:rPr>
              <a:t> </a:t>
            </a:r>
            <a:r>
              <a:rPr lang="en-US" sz="1500" spc="10" dirty="0">
                <a:latin typeface="+mj-lt"/>
              </a:rPr>
              <a:t>be</a:t>
            </a:r>
            <a:r>
              <a:rPr lang="en-US" sz="1500" spc="210" dirty="0">
                <a:latin typeface="+mj-lt"/>
              </a:rPr>
              <a:t> </a:t>
            </a:r>
            <a:r>
              <a:rPr lang="en-US" sz="1500" spc="10" dirty="0">
                <a:latin typeface="+mj-lt"/>
              </a:rPr>
              <a:t>made</a:t>
            </a:r>
            <a:r>
              <a:rPr lang="en-US" sz="1500" spc="204" dirty="0">
                <a:latin typeface="+mj-lt"/>
              </a:rPr>
              <a:t> </a:t>
            </a:r>
            <a:r>
              <a:rPr lang="en-US" sz="1500" spc="5" dirty="0">
                <a:latin typeface="+mj-lt"/>
              </a:rPr>
              <a:t>of</a:t>
            </a:r>
            <a:r>
              <a:rPr lang="en-US" sz="1500" spc="204" dirty="0">
                <a:latin typeface="+mj-lt"/>
              </a:rPr>
              <a:t> </a:t>
            </a:r>
            <a:r>
              <a:rPr lang="en-US" sz="1500" spc="10" dirty="0">
                <a:latin typeface="+mj-lt"/>
              </a:rPr>
              <a:t>the</a:t>
            </a:r>
            <a:r>
              <a:rPr lang="en-US" sz="1500" spc="204" dirty="0">
                <a:latin typeface="+mj-lt"/>
              </a:rPr>
              <a:t> </a:t>
            </a:r>
            <a:r>
              <a:rPr lang="en-US" sz="1500" spc="10" dirty="0">
                <a:latin typeface="+mj-lt"/>
              </a:rPr>
              <a:t>information</a:t>
            </a:r>
            <a:r>
              <a:rPr lang="en-US" sz="1500" spc="204" dirty="0">
                <a:latin typeface="+mj-lt"/>
              </a:rPr>
              <a:t> </a:t>
            </a:r>
            <a:r>
              <a:rPr lang="en-US" sz="1500" spc="10" dirty="0">
                <a:latin typeface="+mj-lt"/>
              </a:rPr>
              <a:t>contained </a:t>
            </a:r>
            <a:r>
              <a:rPr lang="en-US" sz="1500" spc="-360" dirty="0">
                <a:latin typeface="+mj-lt"/>
              </a:rPr>
              <a:t> </a:t>
            </a:r>
            <a:r>
              <a:rPr lang="en-US" sz="1500" spc="5" dirty="0">
                <a:latin typeface="+mj-lt"/>
              </a:rPr>
              <a:t>therein."</a:t>
            </a:r>
          </a:p>
        </p:txBody>
      </p:sp>
    </p:spTree>
  </p:cSld>
  <p:clrMap bg1="lt1" tx1="dk1" bg2="lt2" tx2="dk2" accent1="accent1" accent2="accent2" accent3="accent3" accent4="accent4" accent5="accent5" accent6="accent6" hlink="hlink" folHlink="folHlink"/>
  <p:sldLayoutIdLst>
    <p:sldLayoutId id="2147483665" r:id="rId1"/>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5274397-0CC2-4713-984E-865578FB27AF}"/>
              </a:ext>
            </a:extLst>
          </p:cNvPr>
          <p:cNvSpPr txBox="1"/>
          <p:nvPr/>
        </p:nvSpPr>
        <p:spPr>
          <a:xfrm>
            <a:off x="3238500" y="5448300"/>
            <a:ext cx="11811000" cy="2962349"/>
          </a:xfrm>
          <a:prstGeom prst="rect">
            <a:avLst/>
          </a:prstGeom>
          <a:noFill/>
        </p:spPr>
        <p:txBody>
          <a:bodyPr wrap="square">
            <a:spAutoFit/>
          </a:bodyPr>
          <a:lstStyle/>
          <a:p>
            <a:pPr marL="12700" algn="ctr">
              <a:lnSpc>
                <a:spcPct val="100000"/>
              </a:lnSpc>
              <a:spcBef>
                <a:spcPts val="100"/>
              </a:spcBef>
            </a:pPr>
            <a:r>
              <a:rPr lang="en-US" sz="4800" b="1" spc="-65">
                <a:latin typeface="Calibri" panose="020F0502020204030204" pitchFamily="34" charset="0"/>
                <a:ea typeface="Microsoft Sans Serif" panose="020B0604020202020204" pitchFamily="34" charset="0"/>
                <a:cs typeface="Calibri" panose="020F0502020204030204" pitchFamily="34" charset="0"/>
              </a:rPr>
              <a:t>Family / personal budget management</a:t>
            </a:r>
            <a:endParaRPr lang="en-US" sz="4800" b="1" spc="-65" dirty="0">
              <a:latin typeface="Calibri" panose="020F0502020204030204" pitchFamily="34" charset="0"/>
              <a:ea typeface="Microsoft Sans Serif" panose="020B0604020202020204" pitchFamily="34" charset="0"/>
              <a:cs typeface="Calibri" panose="020F0502020204030204" pitchFamily="34" charset="0"/>
            </a:endParaRPr>
          </a:p>
          <a:p>
            <a:pPr marL="12700" algn="ctr">
              <a:lnSpc>
                <a:spcPct val="100000"/>
              </a:lnSpc>
              <a:spcBef>
                <a:spcPts val="100"/>
              </a:spcBef>
            </a:pPr>
            <a:endParaRPr lang="en-US" sz="4400" b="1" spc="-65"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12700" algn="ctr">
              <a:lnSpc>
                <a:spcPct val="100000"/>
              </a:lnSpc>
              <a:spcBef>
                <a:spcPts val="100"/>
              </a:spcBef>
            </a:pPr>
            <a:r>
              <a:rPr lang="en-US" sz="4800" b="1" spc="-65" dirty="0">
                <a:ea typeface="Microsoft Sans Serif" panose="020B0604020202020204" pitchFamily="34" charset="0"/>
                <a:cs typeface="Microsoft Sans Serif" panose="020B0604020202020204" pitchFamily="34" charset="0"/>
              </a:rPr>
              <a:t>Partner</a:t>
            </a:r>
            <a:r>
              <a:rPr lang="en-US" sz="4800" b="1" spc="-65">
                <a:ea typeface="Microsoft Sans Serif" panose="020B0604020202020204" pitchFamily="34" charset="0"/>
                <a:cs typeface="Microsoft Sans Serif" panose="020B0604020202020204" pitchFamily="34" charset="0"/>
              </a:rPr>
              <a:t>: University of Malaga</a:t>
            </a:r>
            <a:endParaRPr lang="en-US" sz="4800" b="1" spc="-65" dirty="0">
              <a:ea typeface="Microsoft Sans Serif" panose="020B0604020202020204" pitchFamily="34" charset="0"/>
              <a:cs typeface="Microsoft Sans Serif" panose="020B0604020202020204" pitchFamily="34" charset="0"/>
            </a:endParaRPr>
          </a:p>
          <a:p>
            <a:pPr marL="12700">
              <a:lnSpc>
                <a:spcPct val="100000"/>
              </a:lnSpc>
              <a:spcBef>
                <a:spcPts val="100"/>
              </a:spcBef>
            </a:pPr>
            <a:endParaRPr lang="en-US" sz="4400" b="1" spc="-65"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2666135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2344400" cy="769441"/>
          </a:xfrm>
          <a:prstGeom prst="rect">
            <a:avLst/>
          </a:prstGeom>
          <a:noFill/>
        </p:spPr>
        <p:txBody>
          <a:bodyPr wrap="square" rtlCol="0">
            <a:spAutoFit/>
          </a:bodyPr>
          <a:lstStyle/>
          <a:p>
            <a:r>
              <a:rPr lang="es-ES" sz="4400" b="1">
                <a:latin typeface="Calibri" panose="020F0502020204030204" pitchFamily="34" charset="0"/>
                <a:ea typeface="Microsoft Sans Serif" panose="020B0604020202020204" pitchFamily="34" charset="0"/>
                <a:cs typeface="Calibri" panose="020F0502020204030204" pitchFamily="34" charset="0"/>
              </a:rPr>
              <a:t>3.</a:t>
            </a:r>
            <a:r>
              <a:rPr lang="es-ES"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How to prepare a budget?</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6C8B894F-17B3-41CA-B7A0-A3081483AF7F}"/>
              </a:ext>
            </a:extLst>
          </p:cNvPr>
          <p:cNvSpPr txBox="1"/>
          <p:nvPr/>
        </p:nvSpPr>
        <p:spPr>
          <a:xfrm>
            <a:off x="1600200" y="2628900"/>
            <a:ext cx="9525000" cy="5693866"/>
          </a:xfrm>
          <a:prstGeom prst="rect">
            <a:avLst/>
          </a:prstGeom>
          <a:noFill/>
        </p:spPr>
        <p:txBody>
          <a:bodyPr wrap="square" rtlCol="0">
            <a:spAutoFit/>
          </a:bodyPr>
          <a:lstStyle/>
          <a:p>
            <a:pPr marL="914400" lvl="1" indent="-457200">
              <a:buFont typeface="Arial" panose="020B0604020202020204" pitchFamily="34" charset="0"/>
              <a:buChar char="•"/>
              <a:defRPr/>
            </a:pPr>
            <a:r>
              <a:rPr lang="en-GB" sz="2800">
                <a:effectLst/>
                <a:latin typeface="+mj-lt"/>
                <a:ea typeface="Microsoft Sans Serif" panose="020B0604020202020204" pitchFamily="34" charset="0"/>
              </a:rPr>
              <a:t>Expenses: Expenses are all outflows of money. To really know where you stand, you need to include all your current expenses, from housing to small daily outlays, or approximations of them. And you should not forget other occasional expenses such as holidays, birthday presents and Christmas shopping, or unforeseen expenses that may arise.</a:t>
            </a:r>
          </a:p>
          <a:p>
            <a:pPr lvl="1">
              <a:defRPr/>
            </a:pPr>
            <a:endParaRPr lang="en-GB" sz="2800">
              <a:latin typeface="+mj-lt"/>
              <a:ea typeface="Microsoft Sans Serif" panose="020B0604020202020204" pitchFamily="34" charset="0"/>
            </a:endParaRPr>
          </a:p>
          <a:p>
            <a:pPr lvl="2">
              <a:defRPr/>
            </a:pPr>
            <a:r>
              <a:rPr lang="en-GB" sz="2800">
                <a:effectLst/>
                <a:latin typeface="+mj-lt"/>
                <a:ea typeface="Microsoft Sans Serif" panose="020B0604020202020204" pitchFamily="34" charset="0"/>
              </a:rPr>
              <a:t>All expenses, however small, should be identified and noted down and, if possible, differentiated according to their nature, so that it will be easier to control them and, if necessary, to study which of them should be eliminated.</a:t>
            </a:r>
            <a:endParaRPr lang="en-GB" sz="2800">
              <a:latin typeface="+mj-lt"/>
              <a:ea typeface="Microsoft Sans Serif" panose="020B0604020202020204" pitchFamily="34" charset="0"/>
              <a:cs typeface="Calibri" panose="020F0502020204030204" pitchFamily="34" charset="0"/>
            </a:endParaRPr>
          </a:p>
          <a:p>
            <a:pPr>
              <a:defRPr/>
            </a:pPr>
            <a:endParaRPr lang="en-GB" sz="2800">
              <a:latin typeface="Calibri" panose="020F0502020204030204" pitchFamily="34" charset="0"/>
              <a:ea typeface="Microsoft Sans Serif" panose="020B0604020202020204" pitchFamily="34" charset="0"/>
              <a:cs typeface="Calibri" panose="020F0502020204030204" pitchFamily="34" charset="0"/>
            </a:endParaRPr>
          </a:p>
        </p:txBody>
      </p:sp>
      <p:pic>
        <p:nvPicPr>
          <p:cNvPr id="7" name="Imagen 6" descr="Un control color blanco&#10;&#10;Descripción generada automáticamente con confianza media">
            <a:extLst>
              <a:ext uri="{FF2B5EF4-FFF2-40B4-BE49-F238E27FC236}">
                <a16:creationId xmlns:a16="http://schemas.microsoft.com/office/drawing/2014/main" id="{5E0DE87E-7756-48A7-76BB-161B0EB091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25200" y="2955309"/>
            <a:ext cx="6781800" cy="4376381"/>
          </a:xfrm>
          <a:prstGeom prst="rect">
            <a:avLst/>
          </a:prstGeom>
        </p:spPr>
      </p:pic>
    </p:spTree>
    <p:extLst>
      <p:ext uri="{BB962C8B-B14F-4D97-AF65-F5344CB8AC3E}">
        <p14:creationId xmlns:p14="http://schemas.microsoft.com/office/powerpoint/2010/main" val="1052050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2344400" cy="769441"/>
          </a:xfrm>
          <a:prstGeom prst="rect">
            <a:avLst/>
          </a:prstGeom>
          <a:noFill/>
        </p:spPr>
        <p:txBody>
          <a:bodyPr wrap="square" rtlCol="0">
            <a:spAutoFit/>
          </a:bodyPr>
          <a:lstStyle/>
          <a:p>
            <a:r>
              <a:rPr lang="es-ES" sz="4400" b="1">
                <a:latin typeface="Calibri" panose="020F0502020204030204" pitchFamily="34" charset="0"/>
                <a:ea typeface="Microsoft Sans Serif" panose="020B0604020202020204" pitchFamily="34" charset="0"/>
                <a:cs typeface="Calibri" panose="020F0502020204030204" pitchFamily="34" charset="0"/>
              </a:rPr>
              <a:t>3.</a:t>
            </a:r>
            <a:r>
              <a:rPr lang="es-ES"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How to prepare a budget?</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6C8B894F-17B3-41CA-B7A0-A3081483AF7F}"/>
              </a:ext>
            </a:extLst>
          </p:cNvPr>
          <p:cNvSpPr txBox="1"/>
          <p:nvPr/>
        </p:nvSpPr>
        <p:spPr>
          <a:xfrm>
            <a:off x="1600200" y="2628900"/>
            <a:ext cx="8534400" cy="5693866"/>
          </a:xfrm>
          <a:prstGeom prst="rect">
            <a:avLst/>
          </a:prstGeom>
          <a:noFill/>
        </p:spPr>
        <p:txBody>
          <a:bodyPr wrap="square" rtlCol="0">
            <a:spAutoFit/>
          </a:bodyPr>
          <a:lstStyle/>
          <a:p>
            <a:pPr marL="514350" indent="-514350">
              <a:buFont typeface="+mj-lt"/>
              <a:buAutoNum type="alphaLcParenR" startAt="2"/>
              <a:defRPr/>
            </a:pPr>
            <a:r>
              <a:rPr lang="en-GB" sz="2800">
                <a:effectLst/>
                <a:latin typeface="+mj-lt"/>
                <a:ea typeface="Microsoft Sans Serif" panose="020B0604020202020204" pitchFamily="34" charset="0"/>
              </a:rPr>
              <a:t>Quantify these items accurately, taking into account whether they are subject to revision, taxation or any extra expenses. You may need to make adjustments as the amounts budgeted for certain expenses may not be realistic</a:t>
            </a:r>
            <a:r>
              <a:rPr lang="en-GB" sz="2800">
                <a:latin typeface="+mj-lt"/>
                <a:ea typeface="Microsoft Sans Serif" panose="020B0604020202020204" pitchFamily="34" charset="0"/>
                <a:cs typeface="Calibri" panose="020F0502020204030204" pitchFamily="34" charset="0"/>
              </a:rPr>
              <a:t>. </a:t>
            </a:r>
          </a:p>
          <a:p>
            <a:pPr marL="514350" indent="-514350">
              <a:buFont typeface="+mj-lt"/>
              <a:buAutoNum type="alphaLcParenR" startAt="2"/>
              <a:defRPr/>
            </a:pPr>
            <a:endParaRPr lang="en-GB" sz="2800">
              <a:latin typeface="+mj-lt"/>
              <a:ea typeface="Microsoft Sans Serif" panose="020B0604020202020204" pitchFamily="34" charset="0"/>
              <a:cs typeface="Calibri" panose="020F0502020204030204" pitchFamily="34" charset="0"/>
            </a:endParaRPr>
          </a:p>
          <a:p>
            <a:pPr marL="514350" indent="-514350">
              <a:buFont typeface="+mj-lt"/>
              <a:buAutoNum type="alphaLcParenR" startAt="2"/>
              <a:defRPr/>
            </a:pPr>
            <a:r>
              <a:rPr lang="en-GB" sz="2800">
                <a:effectLst/>
                <a:latin typeface="+mj-lt"/>
                <a:ea typeface="Microsoft Sans Serif" panose="020B0604020202020204" pitchFamily="34" charset="0"/>
              </a:rPr>
              <a:t>Determine the dates of collections and payments. This avoids surprises due to unforeseen delays</a:t>
            </a:r>
            <a:r>
              <a:rPr lang="en-GB" sz="2800">
                <a:effectLst/>
                <a:latin typeface="+mj-lt"/>
                <a:ea typeface="Microsoft Sans Serif" panose="020B0604020202020204" pitchFamily="34" charset="0"/>
                <a:cs typeface="Calibri" panose="020F0502020204030204" pitchFamily="34" charset="0"/>
              </a:rPr>
              <a:t>.</a:t>
            </a:r>
          </a:p>
          <a:p>
            <a:pPr marL="514350" indent="-514350">
              <a:buFont typeface="+mj-lt"/>
              <a:buAutoNum type="alphaLcParenR" startAt="2"/>
              <a:defRPr/>
            </a:pPr>
            <a:endParaRPr lang="en-GB" sz="2800">
              <a:effectLst/>
              <a:latin typeface="+mj-lt"/>
              <a:ea typeface="Microsoft Sans Serif" panose="020B0604020202020204" pitchFamily="34" charset="0"/>
              <a:cs typeface="Calibri" panose="020F0502020204030204" pitchFamily="34" charset="0"/>
            </a:endParaRPr>
          </a:p>
          <a:p>
            <a:pPr marL="514350" indent="-514350">
              <a:buFont typeface="+mj-lt"/>
              <a:buAutoNum type="alphaLcParenR" startAt="2"/>
              <a:defRPr/>
            </a:pPr>
            <a:r>
              <a:rPr lang="en-GB" sz="2800">
                <a:effectLst/>
                <a:latin typeface="+mj-lt"/>
                <a:ea typeface="Microsoft Sans Serif" panose="020B0604020202020204" pitchFamily="34" charset="0"/>
              </a:rPr>
              <a:t>This information should be transferred to a template or spreadsheet with monthly divisions in order to monitor collections and payments.</a:t>
            </a:r>
            <a:endParaRPr lang="en-GB" sz="2800">
              <a:latin typeface="+mj-lt"/>
              <a:ea typeface="Microsoft Sans Serif" panose="020B0604020202020204" pitchFamily="34" charset="0"/>
              <a:cs typeface="Calibri" panose="020F0502020204030204" pitchFamily="34" charset="0"/>
            </a:endParaRPr>
          </a:p>
          <a:p>
            <a:pPr>
              <a:defRPr/>
            </a:pPr>
            <a:endParaRPr lang="en-GB" sz="2800">
              <a:latin typeface="Calibri" panose="020F0502020204030204" pitchFamily="34" charset="0"/>
              <a:ea typeface="Microsoft Sans Serif" panose="020B0604020202020204" pitchFamily="34" charset="0"/>
              <a:cs typeface="Calibri" panose="020F0502020204030204" pitchFamily="34" charset="0"/>
            </a:endParaRPr>
          </a:p>
        </p:txBody>
      </p:sp>
      <p:pic>
        <p:nvPicPr>
          <p:cNvPr id="5" name="Imagen 4" descr="Imagen que contiene Calendario&#10;&#10;Descripción generada automáticamente">
            <a:extLst>
              <a:ext uri="{FF2B5EF4-FFF2-40B4-BE49-F238E27FC236}">
                <a16:creationId xmlns:a16="http://schemas.microsoft.com/office/drawing/2014/main" id="{45550A81-E657-2530-41A1-EC0249A80B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34800" y="2905125"/>
            <a:ext cx="4483755" cy="4476750"/>
          </a:xfrm>
          <a:prstGeom prst="rect">
            <a:avLst/>
          </a:prstGeom>
        </p:spPr>
      </p:pic>
    </p:spTree>
    <p:extLst>
      <p:ext uri="{BB962C8B-B14F-4D97-AF65-F5344CB8AC3E}">
        <p14:creationId xmlns:p14="http://schemas.microsoft.com/office/powerpoint/2010/main" val="2663595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2344400" cy="769441"/>
          </a:xfrm>
          <a:prstGeom prst="rect">
            <a:avLst/>
          </a:prstGeom>
          <a:noFill/>
        </p:spPr>
        <p:txBody>
          <a:bodyPr wrap="square" rtlCol="0">
            <a:spAutoFit/>
          </a:bodyPr>
          <a:lstStyle/>
          <a:p>
            <a:r>
              <a:rPr lang="es-ES" sz="4400" b="1">
                <a:latin typeface="Calibri" panose="020F0502020204030204" pitchFamily="34" charset="0"/>
                <a:ea typeface="Microsoft Sans Serif" panose="020B0604020202020204" pitchFamily="34" charset="0"/>
                <a:cs typeface="Calibri" panose="020F0502020204030204" pitchFamily="34" charset="0"/>
              </a:rPr>
              <a:t>3.</a:t>
            </a:r>
            <a:r>
              <a:rPr lang="es-ES"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How to prepare a budget?</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6C8B894F-17B3-41CA-B7A0-A3081483AF7F}"/>
              </a:ext>
            </a:extLst>
          </p:cNvPr>
          <p:cNvSpPr txBox="1"/>
          <p:nvPr/>
        </p:nvSpPr>
        <p:spPr>
          <a:xfrm>
            <a:off x="1600200" y="2628900"/>
            <a:ext cx="10363200" cy="4401205"/>
          </a:xfrm>
          <a:prstGeom prst="rect">
            <a:avLst/>
          </a:prstGeom>
          <a:noFill/>
        </p:spPr>
        <p:txBody>
          <a:bodyPr wrap="square" rtlCol="0">
            <a:spAutoFit/>
          </a:bodyPr>
          <a:lstStyle/>
          <a:p>
            <a:pPr>
              <a:defRPr/>
            </a:pPr>
            <a:r>
              <a:rPr lang="en-GB" sz="2800">
                <a:effectLst/>
                <a:latin typeface="Calibri" panose="020F0502020204030204" pitchFamily="34" charset="0"/>
                <a:ea typeface="Microsoft Sans Serif" panose="020B0604020202020204" pitchFamily="34" charset="0"/>
              </a:rPr>
              <a:t>It is normal to revise the budget several times to bring it in line with reality with achievable objectives. </a:t>
            </a:r>
            <a:r>
              <a:rPr lang="es-ES" sz="2800">
                <a:effectLst/>
                <a:latin typeface="Calibri" panose="020F0502020204030204" pitchFamily="34" charset="0"/>
                <a:ea typeface="Microsoft Sans Serif" panose="020B0604020202020204" pitchFamily="34" charset="0"/>
              </a:rPr>
              <a:t>There are two approaches to managing it.</a:t>
            </a:r>
          </a:p>
          <a:p>
            <a:pPr>
              <a:defRPr/>
            </a:pPr>
            <a:endParaRPr lang="en-GB" sz="2800">
              <a:latin typeface="+mj-lt"/>
              <a:ea typeface="Microsoft Sans Serif" panose="020B0604020202020204" pitchFamily="34" charset="0"/>
              <a:cs typeface="Calibri" panose="020F0502020204030204" pitchFamily="34" charset="0"/>
            </a:endParaRPr>
          </a:p>
          <a:p>
            <a:pPr marL="457200" indent="-457200">
              <a:buFont typeface="Arial" panose="020B0604020202020204" pitchFamily="34" charset="0"/>
              <a:buChar char="•"/>
              <a:defRPr/>
            </a:pPr>
            <a:r>
              <a:rPr lang="en-GB" sz="2800">
                <a:effectLst/>
                <a:latin typeface="Calibri" panose="020F0502020204030204" pitchFamily="34" charset="0"/>
                <a:ea typeface="Microsoft Sans Serif" panose="020B0604020202020204" pitchFamily="34" charset="0"/>
              </a:rPr>
              <a:t>Knowing the resources available throughout the year, expenditures can be adjusted to those incomes (budget constraint</a:t>
            </a:r>
            <a:r>
              <a:rPr lang="en-GB" sz="2800">
                <a:effectLst/>
                <a:latin typeface="+mj-lt"/>
                <a:ea typeface="Microsoft Sans Serif" panose="020B0604020202020204" pitchFamily="34" charset="0"/>
                <a:cs typeface="Calibri" panose="020F0502020204030204" pitchFamily="34" charset="0"/>
              </a:rPr>
              <a:t>).</a:t>
            </a:r>
          </a:p>
          <a:p>
            <a:pPr marL="457200" indent="-457200">
              <a:buFont typeface="Arial" panose="020B0604020202020204" pitchFamily="34" charset="0"/>
              <a:buChar char="•"/>
              <a:defRPr/>
            </a:pPr>
            <a:endParaRPr lang="en-GB" sz="2800">
              <a:effectLst/>
              <a:latin typeface="+mj-lt"/>
              <a:ea typeface="Microsoft Sans Serif" panose="020B0604020202020204" pitchFamily="34" charset="0"/>
              <a:cs typeface="Calibri" panose="020F0502020204030204" pitchFamily="34" charset="0"/>
            </a:endParaRPr>
          </a:p>
          <a:p>
            <a:pPr marL="457200" indent="-457200">
              <a:buFont typeface="Arial" panose="020B0604020202020204" pitchFamily="34" charset="0"/>
              <a:buChar char="•"/>
              <a:defRPr/>
            </a:pPr>
            <a:r>
              <a:rPr lang="en-GB" sz="2800">
                <a:effectLst/>
                <a:latin typeface="Calibri" panose="020F0502020204030204" pitchFamily="34" charset="0"/>
                <a:ea typeface="Microsoft Sans Serif" panose="020B0604020202020204" pitchFamily="34" charset="0"/>
              </a:rPr>
              <a:t>Another approach is to identify expenditures that are unavoidable, for which there is no choice but to adjust income, either by seeking new sources of income from the market or by borrowing</a:t>
            </a:r>
            <a:r>
              <a:rPr lang="en-GB" sz="2800">
                <a:latin typeface="+mj-lt"/>
                <a:ea typeface="Microsoft Sans Serif" panose="020B0604020202020204" pitchFamily="34" charset="0"/>
                <a:cs typeface="Calibri" panose="020F0502020204030204" pitchFamily="34" charset="0"/>
              </a:rPr>
              <a:t>.</a:t>
            </a:r>
          </a:p>
        </p:txBody>
      </p:sp>
      <p:pic>
        <p:nvPicPr>
          <p:cNvPr id="5" name="Imagen 4" descr="Calendario&#10;&#10;Descripción generada automáticamente con confianza media">
            <a:extLst>
              <a:ext uri="{FF2B5EF4-FFF2-40B4-BE49-F238E27FC236}">
                <a16:creationId xmlns:a16="http://schemas.microsoft.com/office/drawing/2014/main" id="{E63629F1-7580-F693-A209-B329B1D5F9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35851" y="2686050"/>
            <a:ext cx="3451949" cy="4914900"/>
          </a:xfrm>
          <a:prstGeom prst="rect">
            <a:avLst/>
          </a:prstGeom>
        </p:spPr>
      </p:pic>
    </p:spTree>
    <p:extLst>
      <p:ext uri="{BB962C8B-B14F-4D97-AF65-F5344CB8AC3E}">
        <p14:creationId xmlns:p14="http://schemas.microsoft.com/office/powerpoint/2010/main" val="2581382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0058400" cy="1446550"/>
          </a:xfrm>
          <a:prstGeom prst="rect">
            <a:avLst/>
          </a:prstGeom>
          <a:noFill/>
        </p:spPr>
        <p:txBody>
          <a:bodyPr wrap="square" rtlCol="0">
            <a:spAutoFit/>
          </a:bodyPr>
          <a:lstStyle/>
          <a:p>
            <a:r>
              <a:rPr lang="es-ES" sz="4400" b="1">
                <a:latin typeface="Calibri" panose="020F0502020204030204" pitchFamily="34" charset="0"/>
                <a:ea typeface="Microsoft Sans Serif" panose="020B0604020202020204" pitchFamily="34" charset="0"/>
                <a:cs typeface="Calibri" panose="020F0502020204030204" pitchFamily="34" charset="0"/>
              </a:rPr>
              <a:t>4.</a:t>
            </a:r>
            <a:r>
              <a:rPr lang="es-ES"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What are the different scenarios for a family budget?</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6C8B894F-17B3-41CA-B7A0-A3081483AF7F}"/>
              </a:ext>
            </a:extLst>
          </p:cNvPr>
          <p:cNvSpPr txBox="1"/>
          <p:nvPr/>
        </p:nvSpPr>
        <p:spPr>
          <a:xfrm>
            <a:off x="1600200" y="3162300"/>
            <a:ext cx="8915400" cy="4832092"/>
          </a:xfrm>
          <a:prstGeom prst="rect">
            <a:avLst/>
          </a:prstGeom>
          <a:noFill/>
        </p:spPr>
        <p:txBody>
          <a:bodyPr wrap="square" rtlCol="0">
            <a:spAutoFit/>
          </a:bodyPr>
          <a:lstStyle/>
          <a:p>
            <a:pPr>
              <a:defRPr/>
            </a:pPr>
            <a:r>
              <a:rPr lang="en-GB" sz="2800">
                <a:effectLst/>
                <a:latin typeface="Calibri" panose="020F0502020204030204" pitchFamily="34" charset="0"/>
                <a:ea typeface="Microsoft Sans Serif" panose="020B0604020202020204" pitchFamily="34" charset="0"/>
              </a:rPr>
              <a:t>The balance of a year's budget depends on the balance between inflows and outflows in the household economy</a:t>
            </a:r>
            <a:r>
              <a:rPr lang="en-GB" sz="2800">
                <a:latin typeface="Calibri" panose="020F0502020204030204" pitchFamily="34" charset="0"/>
                <a:ea typeface="Microsoft Sans Serif" panose="020B0604020202020204" pitchFamily="34" charset="0"/>
                <a:cs typeface="Calibri" panose="020F0502020204030204" pitchFamily="34" charset="0"/>
              </a:rPr>
              <a:t>: </a:t>
            </a:r>
          </a:p>
          <a:p>
            <a:pPr>
              <a:defRPr/>
            </a:pPr>
            <a:endParaRPr lang="en-GB" sz="2800">
              <a:latin typeface="Calibri" panose="020F0502020204030204" pitchFamily="34" charset="0"/>
              <a:ea typeface="Microsoft Sans Serif" panose="020B0604020202020204" pitchFamily="34" charset="0"/>
              <a:cs typeface="Calibri" panose="020F0502020204030204" pitchFamily="34" charset="0"/>
            </a:endParaRPr>
          </a:p>
          <a:p>
            <a:pPr marL="457200" indent="-457200">
              <a:buFont typeface="Arial" panose="020B0604020202020204" pitchFamily="34" charset="0"/>
              <a:buChar char="•"/>
              <a:defRPr/>
            </a:pPr>
            <a:r>
              <a:rPr lang="en-GB" sz="2800">
                <a:effectLst/>
                <a:latin typeface="Calibri" panose="020F0502020204030204" pitchFamily="34" charset="0"/>
                <a:ea typeface="Microsoft Sans Serif" panose="020B0604020202020204" pitchFamily="34" charset="0"/>
              </a:rPr>
              <a:t>If the inflows match the outflows, we will have a full equilibrium.</a:t>
            </a:r>
          </a:p>
          <a:p>
            <a:pPr marL="457200" indent="-457200">
              <a:buFont typeface="Arial" panose="020B0604020202020204" pitchFamily="34" charset="0"/>
              <a:buChar char="•"/>
              <a:defRPr/>
            </a:pPr>
            <a:endParaRPr lang="en-GB" sz="2800">
              <a:effectLst/>
              <a:latin typeface="Calibri" panose="020F0502020204030204" pitchFamily="34" charset="0"/>
              <a:ea typeface="Microsoft Sans Serif" panose="020B0604020202020204" pitchFamily="34" charset="0"/>
            </a:endParaRPr>
          </a:p>
          <a:p>
            <a:pPr marL="457200" indent="-457200">
              <a:buFont typeface="Arial" panose="020B0604020202020204" pitchFamily="34" charset="0"/>
              <a:buChar char="•"/>
              <a:defRPr/>
            </a:pPr>
            <a:r>
              <a:rPr lang="en-GB" sz="2800">
                <a:effectLst/>
                <a:latin typeface="Calibri" panose="020F0502020204030204" pitchFamily="34" charset="0"/>
                <a:ea typeface="Microsoft Sans Serif" panose="020B0604020202020204" pitchFamily="34" charset="0"/>
              </a:rPr>
              <a:t>If inflows exceed outflows, there will be an available balance with which to acquire new assets or increase the balance of existing assets, or to reduce unpaid liabilities</a:t>
            </a:r>
            <a:r>
              <a:rPr lang="en-GB" sz="2800">
                <a:latin typeface="Calibri" panose="020F0502020204030204" pitchFamily="34" charset="0"/>
                <a:ea typeface="Microsoft Sans Serif" panose="020B0604020202020204" pitchFamily="34" charset="0"/>
              </a:rPr>
              <a:t>.</a:t>
            </a:r>
          </a:p>
          <a:p>
            <a:pPr marL="457200" indent="-457200">
              <a:buFont typeface="Arial" panose="020B0604020202020204" pitchFamily="34" charset="0"/>
              <a:buChar char="•"/>
              <a:defRPr/>
            </a:pPr>
            <a:endParaRPr lang="en-GB" sz="2800">
              <a:latin typeface="Calibri" panose="020F0502020204030204" pitchFamily="34" charset="0"/>
              <a:ea typeface="Microsoft Sans Serif" panose="020B0604020202020204" pitchFamily="34" charset="0"/>
            </a:endParaRPr>
          </a:p>
          <a:p>
            <a:endPar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6" name="Imagen 5" descr="Diagrama&#10;&#10;Descripción generada automáticamente">
            <a:extLst>
              <a:ext uri="{FF2B5EF4-FFF2-40B4-BE49-F238E27FC236}">
                <a16:creationId xmlns:a16="http://schemas.microsoft.com/office/drawing/2014/main" id="{C6C49717-5008-23BC-E612-ACD425B217AC}"/>
              </a:ext>
            </a:extLst>
          </p:cNvPr>
          <p:cNvPicPr>
            <a:picLocks noChangeAspect="1"/>
          </p:cNvPicPr>
          <p:nvPr/>
        </p:nvPicPr>
        <p:blipFill rotWithShape="1">
          <a:blip r:embed="rId2">
            <a:extLst>
              <a:ext uri="{28A0092B-C50C-407E-A947-70E740481C1C}">
                <a14:useLocalDpi xmlns:a14="http://schemas.microsoft.com/office/drawing/2010/main" val="0"/>
              </a:ext>
            </a:extLst>
          </a:blip>
          <a:srcRect l="21241" r="18969"/>
          <a:stretch/>
        </p:blipFill>
        <p:spPr>
          <a:xfrm>
            <a:off x="11201400" y="2705100"/>
            <a:ext cx="5791201" cy="5448300"/>
          </a:xfrm>
          <a:prstGeom prst="rect">
            <a:avLst/>
          </a:prstGeom>
        </p:spPr>
      </p:pic>
    </p:spTree>
    <p:extLst>
      <p:ext uri="{BB962C8B-B14F-4D97-AF65-F5344CB8AC3E}">
        <p14:creationId xmlns:p14="http://schemas.microsoft.com/office/powerpoint/2010/main" val="36231516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0058400" cy="1446550"/>
          </a:xfrm>
          <a:prstGeom prst="rect">
            <a:avLst/>
          </a:prstGeom>
          <a:noFill/>
        </p:spPr>
        <p:txBody>
          <a:bodyPr wrap="square" rtlCol="0">
            <a:spAutoFit/>
          </a:bodyPr>
          <a:lstStyle/>
          <a:p>
            <a:r>
              <a:rPr lang="es-ES" sz="4400" b="1">
                <a:latin typeface="Calibri" panose="020F0502020204030204" pitchFamily="34" charset="0"/>
                <a:ea typeface="Microsoft Sans Serif" panose="020B0604020202020204" pitchFamily="34" charset="0"/>
                <a:cs typeface="Calibri" panose="020F0502020204030204" pitchFamily="34" charset="0"/>
              </a:rPr>
              <a:t>4.</a:t>
            </a:r>
            <a:r>
              <a:rPr lang="es-ES"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What are the different scenarios for a family budget?</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6C8B894F-17B3-41CA-B7A0-A3081483AF7F}"/>
              </a:ext>
            </a:extLst>
          </p:cNvPr>
          <p:cNvSpPr txBox="1"/>
          <p:nvPr/>
        </p:nvSpPr>
        <p:spPr>
          <a:xfrm>
            <a:off x="1600200" y="3162300"/>
            <a:ext cx="14859000" cy="4832092"/>
          </a:xfrm>
          <a:prstGeom prst="rect">
            <a:avLst/>
          </a:prstGeom>
          <a:noFill/>
        </p:spPr>
        <p:txBody>
          <a:bodyPr wrap="square" rtlCol="0">
            <a:spAutoFit/>
          </a:bodyPr>
          <a:lstStyle/>
          <a:p>
            <a:pPr marL="457200" indent="-457200">
              <a:buFont typeface="Arial" panose="020B0604020202020204" pitchFamily="34" charset="0"/>
              <a:buChar char="•"/>
              <a:defRPr/>
            </a:pPr>
            <a:r>
              <a:rPr lang="en-GB" sz="2800">
                <a:effectLst/>
                <a:latin typeface="Calibri" panose="020F0502020204030204" pitchFamily="34" charset="0"/>
                <a:ea typeface="Microsoft Sans Serif" panose="020B0604020202020204" pitchFamily="34" charset="0"/>
              </a:rPr>
              <a:t>If inflows are lower than outflows, an imbalance is created that has to be covered in some way:</a:t>
            </a:r>
          </a:p>
          <a:p>
            <a:pPr marL="457200" indent="-457200">
              <a:buFont typeface="Arial" panose="020B0604020202020204" pitchFamily="34" charset="0"/>
              <a:buChar char="•"/>
              <a:defRPr/>
            </a:pPr>
            <a:endParaRPr lang="en-GB" sz="2800">
              <a:effectLst/>
              <a:latin typeface="Calibri" panose="020F0502020204030204" pitchFamily="34" charset="0"/>
              <a:ea typeface="Microsoft Sans Serif" panose="020B0604020202020204" pitchFamily="34" charset="0"/>
            </a:endParaRPr>
          </a:p>
          <a:p>
            <a:pPr marL="914400" lvl="1" indent="-457200">
              <a:buFont typeface="Arial" panose="020B0604020202020204" pitchFamily="34" charset="0"/>
              <a:buChar char="•"/>
              <a:defRPr/>
            </a:pPr>
            <a:r>
              <a:rPr lang="en-GB" sz="2800">
                <a:effectLst/>
                <a:latin typeface="Calibri" panose="020F0502020204030204" pitchFamily="34" charset="0"/>
                <a:ea typeface="Microsoft Sans Serif" panose="020B0604020202020204" pitchFamily="34" charset="0"/>
              </a:rPr>
              <a:t>By making use of heritage funds, which results in a decrease of wealth</a:t>
            </a:r>
            <a:r>
              <a:rPr lang="en-GB" sz="2800">
                <a:latin typeface="Calibri" panose="020F0502020204030204" pitchFamily="34" charset="0"/>
                <a:ea typeface="Microsoft Sans Serif" panose="020B0604020202020204" pitchFamily="34" charset="0"/>
              </a:rPr>
              <a:t>.</a:t>
            </a:r>
          </a:p>
          <a:p>
            <a:pPr marL="914400" lvl="1" indent="-457200">
              <a:buFont typeface="Arial" panose="020B0604020202020204" pitchFamily="34" charset="0"/>
              <a:buChar char="•"/>
              <a:defRPr/>
            </a:pPr>
            <a:endParaRPr lang="en-GB" sz="2800">
              <a:latin typeface="Calibri" panose="020F0502020204030204" pitchFamily="34" charset="0"/>
              <a:ea typeface="Microsoft Sans Serif" panose="020B0604020202020204" pitchFamily="34" charset="0"/>
            </a:endParaRPr>
          </a:p>
          <a:p>
            <a:pPr marL="914400" lvl="1" indent="-457200">
              <a:buFont typeface="Arial" panose="020B0604020202020204" pitchFamily="34" charset="0"/>
              <a:buChar char="•"/>
              <a:defRPr/>
            </a:pPr>
            <a:r>
              <a:rPr lang="en-GB" sz="2800">
                <a:effectLst/>
                <a:latin typeface="Calibri" panose="020F0502020204030204" pitchFamily="34" charset="0"/>
                <a:ea typeface="Microsoft Sans Serif" panose="020B0604020202020204" pitchFamily="34" charset="0"/>
              </a:rPr>
              <a:t>By means of a credit operation, which implies an increase in family indebtedness. The capital obtained has to be repaid within a fixed period of time and interest has to be paid back. An increase in indebtedness means that a commitment is made to face a financial burden, which will have an impact on the budget for the following year(s).</a:t>
            </a:r>
          </a:p>
          <a:p>
            <a:pPr marL="914400" lvl="1" indent="-457200">
              <a:buFont typeface="Arial" panose="020B0604020202020204" pitchFamily="34" charset="0"/>
              <a:buChar char="•"/>
              <a:defRPr/>
            </a:pPr>
            <a:endParaRPr lang="en-GB" sz="2800">
              <a:effectLst/>
              <a:latin typeface="Calibri" panose="020F0502020204030204" pitchFamily="34" charset="0"/>
              <a:ea typeface="Microsoft Sans Serif" panose="020B0604020202020204" pitchFamily="34" charset="0"/>
            </a:endParaRPr>
          </a:p>
          <a:p>
            <a:pPr marL="914400" lvl="1" indent="-457200">
              <a:buFont typeface="Arial" panose="020B0604020202020204" pitchFamily="34" charset="0"/>
              <a:buChar char="•"/>
              <a:defRPr/>
            </a:pPr>
            <a:r>
              <a:rPr lang="en-GB" sz="2800">
                <a:effectLst/>
                <a:latin typeface="Calibri" panose="020F0502020204030204" pitchFamily="34" charset="0"/>
                <a:ea typeface="Microsoft Sans Serif" panose="020B0604020202020204" pitchFamily="34" charset="0"/>
              </a:rPr>
              <a:t>We can eliminate unnecessary expenses</a:t>
            </a:r>
            <a:r>
              <a:rPr lang="en-GB" sz="2800">
                <a:latin typeface="Calibri" panose="020F0502020204030204" pitchFamily="34" charset="0"/>
                <a:ea typeface="Microsoft Sans Serif" panose="020B0604020202020204" pitchFamily="34" charset="0"/>
              </a:rPr>
              <a:t>.</a:t>
            </a:r>
          </a:p>
          <a:p>
            <a:endPar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5635942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Logotipo&#10;&#10;Descripción generada automáticamente con confianza media">
            <a:extLst>
              <a:ext uri="{FF2B5EF4-FFF2-40B4-BE49-F238E27FC236}">
                <a16:creationId xmlns:a16="http://schemas.microsoft.com/office/drawing/2014/main" id="{A8713CFF-5933-C54F-A9AF-B8EC0D2D6F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6800" y="3131949"/>
            <a:ext cx="8494336" cy="5660678"/>
          </a:xfrm>
          <a:prstGeom prst="rect">
            <a:avLst/>
          </a:prstGeom>
        </p:spPr>
      </p:pic>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0058400" cy="1446550"/>
          </a:xfrm>
          <a:prstGeom prst="rect">
            <a:avLst/>
          </a:prstGeom>
          <a:noFill/>
        </p:spPr>
        <p:txBody>
          <a:bodyPr wrap="square" rtlCol="0">
            <a:spAutoFit/>
          </a:bodyPr>
          <a:lstStyle/>
          <a:p>
            <a:r>
              <a:rPr lang="es-ES" sz="4400" b="1">
                <a:latin typeface="Calibri" panose="020F0502020204030204" pitchFamily="34" charset="0"/>
                <a:ea typeface="Microsoft Sans Serif" panose="020B0604020202020204" pitchFamily="34" charset="0"/>
                <a:cs typeface="Calibri" panose="020F0502020204030204" pitchFamily="34" charset="0"/>
              </a:rPr>
              <a:t>4.</a:t>
            </a:r>
            <a:r>
              <a:rPr lang="es-ES"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What are the different scenarios for a family budget?</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6C8B894F-17B3-41CA-B7A0-A3081483AF7F}"/>
              </a:ext>
            </a:extLst>
          </p:cNvPr>
          <p:cNvSpPr txBox="1"/>
          <p:nvPr/>
        </p:nvSpPr>
        <p:spPr>
          <a:xfrm>
            <a:off x="1600200" y="3162300"/>
            <a:ext cx="9448800" cy="3108543"/>
          </a:xfrm>
          <a:prstGeom prst="rect">
            <a:avLst/>
          </a:prstGeom>
          <a:noFill/>
        </p:spPr>
        <p:txBody>
          <a:bodyPr wrap="square" rtlCol="0">
            <a:spAutoFit/>
          </a:bodyPr>
          <a:lstStyle/>
          <a:p>
            <a:pPr>
              <a:defRPr/>
            </a:pPr>
            <a:r>
              <a:rPr lang="en-GB" sz="2800">
                <a:effectLst/>
                <a:latin typeface="Calibri" panose="020F0502020204030204" pitchFamily="34" charset="0"/>
                <a:ea typeface="Microsoft Sans Serif" panose="020B0604020202020204" pitchFamily="34" charset="0"/>
              </a:rPr>
              <a:t>A budget must be sustainable, which means that the regular income for the year is sufficient to cover regular expenditure and the repayment of loan instalments previously contracted.</a:t>
            </a:r>
          </a:p>
          <a:p>
            <a:pPr>
              <a:defRPr/>
            </a:pPr>
            <a:endParaRPr lang="en-GB" sz="2800">
              <a:effectLst/>
              <a:latin typeface="Calibri" panose="020F0502020204030204" pitchFamily="34" charset="0"/>
              <a:ea typeface="Microsoft Sans Serif" panose="020B0604020202020204" pitchFamily="34" charset="0"/>
            </a:endParaRPr>
          </a:p>
          <a:p>
            <a:pPr>
              <a:defRPr/>
            </a:pPr>
            <a:r>
              <a:rPr lang="en-GB" sz="2800">
                <a:effectLst/>
                <a:latin typeface="Calibri" panose="020F0502020204030204" pitchFamily="34" charset="0"/>
                <a:ea typeface="Microsoft Sans Serif" panose="020B0604020202020204" pitchFamily="34" charset="0"/>
              </a:rPr>
              <a:t>In addition, it may be appropriate to build up some reserves to cope with exceptional situations or needs</a:t>
            </a:r>
            <a:r>
              <a:rPr lang="en-GB" sz="2800">
                <a:latin typeface="Calibri" panose="020F0502020204030204" pitchFamily="34" charset="0"/>
                <a:ea typeface="Microsoft Sans Serif" panose="020B0604020202020204" pitchFamily="34" charset="0"/>
              </a:rPr>
              <a:t>.</a:t>
            </a:r>
            <a:endParaRPr lang="en-GB" altLang="es-ES" sz="2800" dirty="0">
              <a:latin typeface="Calibri" panose="020F0502020204030204" pitchFamily="34" charset="0"/>
              <a:ea typeface="Microsoft Sans Serif" panose="020B0604020202020204" pitchFamily="34" charset="0"/>
              <a:cs typeface="Calibri" panose="020F0502020204030204" pitchFamily="34" charset="0"/>
            </a:endParaRPr>
          </a:p>
          <a:p>
            <a:endPar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31392223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0058400" cy="1446550"/>
          </a:xfrm>
          <a:prstGeom prst="rect">
            <a:avLst/>
          </a:prstGeom>
          <a:noFill/>
        </p:spPr>
        <p:txBody>
          <a:bodyPr wrap="square" rtlCol="0">
            <a:spAutoFit/>
          </a:bodyPr>
          <a:lstStyle/>
          <a:p>
            <a:r>
              <a:rPr lang="es-ES" sz="4400" b="1">
                <a:latin typeface="Calibri" panose="020F0502020204030204" pitchFamily="34" charset="0"/>
                <a:ea typeface="Microsoft Sans Serif" panose="020B0604020202020204" pitchFamily="34" charset="0"/>
                <a:cs typeface="Calibri" panose="020F0502020204030204" pitchFamily="34" charset="0"/>
              </a:rPr>
              <a:t>5.</a:t>
            </a:r>
            <a:r>
              <a:rPr lang="es-ES"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Basic guidelines to follow for a good personal budget.</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6C8B894F-17B3-41CA-B7A0-A3081483AF7F}"/>
              </a:ext>
            </a:extLst>
          </p:cNvPr>
          <p:cNvSpPr txBox="1"/>
          <p:nvPr/>
        </p:nvSpPr>
        <p:spPr>
          <a:xfrm>
            <a:off x="1600200" y="3162300"/>
            <a:ext cx="8839200" cy="3970318"/>
          </a:xfrm>
          <a:prstGeom prst="rect">
            <a:avLst/>
          </a:prstGeom>
          <a:noFill/>
        </p:spPr>
        <p:txBody>
          <a:bodyPr wrap="square" rtlCol="0">
            <a:spAutoFit/>
          </a:bodyPr>
          <a:lstStyle/>
          <a:p>
            <a:pPr>
              <a:defRPr/>
            </a:pPr>
            <a:r>
              <a:rPr lang="en-GB" sz="2800">
                <a:effectLst/>
                <a:latin typeface="Calibri" panose="020F0502020204030204" pitchFamily="34" charset="0"/>
                <a:ea typeface="Microsoft Sans Serif" panose="020B0604020202020204" pitchFamily="34" charset="0"/>
              </a:rPr>
              <a:t>Some guidelines can be taken into account to better manage the family budget:</a:t>
            </a:r>
          </a:p>
          <a:p>
            <a:pPr>
              <a:defRPr/>
            </a:pPr>
            <a:endParaRPr lang="en-GB" sz="2800">
              <a:latin typeface="Calibri" panose="020F0502020204030204" pitchFamily="34" charset="0"/>
              <a:ea typeface="Microsoft Sans Serif" panose="020B0604020202020204" pitchFamily="34" charset="0"/>
              <a:cs typeface="Calibri" panose="020F0502020204030204" pitchFamily="34" charset="0"/>
            </a:endParaRPr>
          </a:p>
          <a:p>
            <a:pPr marL="457200" indent="-457200">
              <a:buFont typeface="Arial" panose="020B0604020202020204" pitchFamily="34" charset="0"/>
              <a:buChar char="•"/>
              <a:defRPr/>
            </a:pPr>
            <a:r>
              <a:rPr lang="en-GB" sz="2800">
                <a:effectLst/>
                <a:latin typeface="Calibri" panose="020F0502020204030204" pitchFamily="34" charset="0"/>
                <a:ea typeface="Microsoft Sans Serif" panose="020B0604020202020204" pitchFamily="34" charset="0"/>
              </a:rPr>
              <a:t>The budget should be as realistic as possible and cover all expenditure and income.</a:t>
            </a:r>
          </a:p>
          <a:p>
            <a:pPr marL="457200" indent="-457200">
              <a:buFont typeface="Arial" panose="020B0604020202020204" pitchFamily="34" charset="0"/>
              <a:buChar char="•"/>
              <a:defRPr/>
            </a:pPr>
            <a:endParaRPr lang="en-GB" sz="2800">
              <a:effectLst/>
              <a:latin typeface="Calibri" panose="020F0502020204030204" pitchFamily="34" charset="0"/>
              <a:ea typeface="Microsoft Sans Serif" panose="020B0604020202020204" pitchFamily="34" charset="0"/>
            </a:endParaRPr>
          </a:p>
          <a:p>
            <a:pPr marL="457200" indent="-457200">
              <a:buFont typeface="Arial" panose="020B0604020202020204" pitchFamily="34" charset="0"/>
              <a:buChar char="•"/>
              <a:defRPr/>
            </a:pPr>
            <a:r>
              <a:rPr lang="en-GB" sz="2800">
                <a:effectLst/>
                <a:latin typeface="Calibri" panose="020F0502020204030204" pitchFamily="34" charset="0"/>
                <a:ea typeface="Microsoft Sans Serif" panose="020B0604020202020204" pitchFamily="34" charset="0"/>
              </a:rPr>
              <a:t>Daily expenditure tracking will show how we spend our money</a:t>
            </a:r>
            <a:r>
              <a:rPr lang="en-GB" sz="2800">
                <a:latin typeface="Calibri" panose="020F0502020204030204" pitchFamily="34" charset="0"/>
                <a:ea typeface="Microsoft Sans Serif" panose="020B0604020202020204" pitchFamily="34" charset="0"/>
              </a:rPr>
              <a:t>.</a:t>
            </a:r>
          </a:p>
          <a:p>
            <a:pPr marL="457200" indent="-457200">
              <a:buFont typeface="Arial" panose="020B0604020202020204" pitchFamily="34" charset="0"/>
              <a:buChar char="•"/>
              <a:defRPr/>
            </a:pPr>
            <a:endParaRPr lang="en-GB" sz="2800">
              <a:latin typeface="Calibri" panose="020F0502020204030204" pitchFamily="34" charset="0"/>
              <a:ea typeface="Microsoft Sans Serif" panose="020B0604020202020204" pitchFamily="34" charset="0"/>
            </a:endParaRPr>
          </a:p>
        </p:txBody>
      </p:sp>
      <p:pic>
        <p:nvPicPr>
          <p:cNvPr id="8" name="Imagen 7" descr="Icono&#10;&#10;Descripción generada automáticamente">
            <a:extLst>
              <a:ext uri="{FF2B5EF4-FFF2-40B4-BE49-F238E27FC236}">
                <a16:creationId xmlns:a16="http://schemas.microsoft.com/office/drawing/2014/main" id="{91B93A68-7A84-686F-DB2C-17FC4DB9093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06200" y="3162300"/>
            <a:ext cx="4697898" cy="4697898"/>
          </a:xfrm>
          <a:prstGeom prst="rect">
            <a:avLst/>
          </a:prstGeom>
        </p:spPr>
      </p:pic>
    </p:spTree>
    <p:extLst>
      <p:ext uri="{BB962C8B-B14F-4D97-AF65-F5344CB8AC3E}">
        <p14:creationId xmlns:p14="http://schemas.microsoft.com/office/powerpoint/2010/main" val="9444130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Una caricatura de una persona&#10;&#10;Descripción generada automáticamente con confianza media">
            <a:extLst>
              <a:ext uri="{FF2B5EF4-FFF2-40B4-BE49-F238E27FC236}">
                <a16:creationId xmlns:a16="http://schemas.microsoft.com/office/drawing/2014/main" id="{2B78F812-2686-F4AE-802D-174920DCFD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1322" y="2781300"/>
            <a:ext cx="8121338" cy="5805487"/>
          </a:xfrm>
          <a:prstGeom prst="rect">
            <a:avLst/>
          </a:prstGeom>
        </p:spPr>
      </p:pic>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0058400" cy="1446550"/>
          </a:xfrm>
          <a:prstGeom prst="rect">
            <a:avLst/>
          </a:prstGeom>
          <a:noFill/>
        </p:spPr>
        <p:txBody>
          <a:bodyPr wrap="square" rtlCol="0">
            <a:spAutoFit/>
          </a:bodyPr>
          <a:lstStyle/>
          <a:p>
            <a:r>
              <a:rPr lang="es-ES" sz="4400" b="1">
                <a:latin typeface="Calibri" panose="020F0502020204030204" pitchFamily="34" charset="0"/>
                <a:ea typeface="Microsoft Sans Serif" panose="020B0604020202020204" pitchFamily="34" charset="0"/>
                <a:cs typeface="Calibri" panose="020F0502020204030204" pitchFamily="34" charset="0"/>
              </a:rPr>
              <a:t>5.</a:t>
            </a:r>
            <a:r>
              <a:rPr lang="es-ES"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Basic guidelines to follow for a good personal budget.</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6C8B894F-17B3-41CA-B7A0-A3081483AF7F}"/>
              </a:ext>
            </a:extLst>
          </p:cNvPr>
          <p:cNvSpPr txBox="1"/>
          <p:nvPr/>
        </p:nvSpPr>
        <p:spPr>
          <a:xfrm>
            <a:off x="1600200" y="3162300"/>
            <a:ext cx="8001000" cy="4401205"/>
          </a:xfrm>
          <a:prstGeom prst="rect">
            <a:avLst/>
          </a:prstGeom>
          <a:noFill/>
        </p:spPr>
        <p:txBody>
          <a:bodyPr wrap="square" rtlCol="0">
            <a:spAutoFit/>
          </a:bodyPr>
          <a:lstStyle/>
          <a:p>
            <a:pPr marL="457200" indent="-457200">
              <a:buFont typeface="Arial" panose="020B0604020202020204" pitchFamily="34" charset="0"/>
              <a:buChar char="•"/>
              <a:defRPr/>
            </a:pPr>
            <a:r>
              <a:rPr lang="en-GB" sz="2800">
                <a:effectLst/>
                <a:latin typeface="Calibri" panose="020F0502020204030204" pitchFamily="34" charset="0"/>
                <a:ea typeface="Microsoft Sans Serif" panose="020B0604020202020204" pitchFamily="34" charset="0"/>
              </a:rPr>
              <a:t>Establish a list of basic needs and another list of goods and services that we usually purchase each month, in order to check whether some of our recurrent expenses are really necessary.</a:t>
            </a:r>
          </a:p>
          <a:p>
            <a:pPr marL="457200" indent="-457200">
              <a:buFont typeface="Arial" panose="020B0604020202020204" pitchFamily="34" charset="0"/>
              <a:buChar char="•"/>
              <a:defRPr/>
            </a:pPr>
            <a:endParaRPr lang="en-GB" sz="2800">
              <a:effectLst/>
              <a:latin typeface="Calibri" panose="020F0502020204030204" pitchFamily="34" charset="0"/>
              <a:ea typeface="Microsoft Sans Serif" panose="020B0604020202020204" pitchFamily="34" charset="0"/>
            </a:endParaRPr>
          </a:p>
          <a:p>
            <a:pPr marL="457200" indent="-457200">
              <a:buFont typeface="Arial" panose="020B0604020202020204" pitchFamily="34" charset="0"/>
              <a:buChar char="•"/>
              <a:defRPr/>
            </a:pPr>
            <a:r>
              <a:rPr lang="en-GB" sz="2800">
                <a:effectLst/>
                <a:latin typeface="Calibri" panose="020F0502020204030204" pitchFamily="34" charset="0"/>
                <a:ea typeface="Microsoft Sans Serif" panose="020B0604020202020204" pitchFamily="34" charset="0"/>
              </a:rPr>
              <a:t>If we are struggling to make ends meet. On the one hand, we can look for ways to increase our income or, on the other hand, we will have to reduce expenses or a combination of both</a:t>
            </a:r>
            <a:r>
              <a:rPr lang="en-GB" sz="2800">
                <a:latin typeface="Calibri" panose="020F0502020204030204" pitchFamily="34" charset="0"/>
                <a:ea typeface="Microsoft Sans Serif" panose="020B0604020202020204" pitchFamily="34" charset="0"/>
              </a:rPr>
              <a:t>.</a:t>
            </a:r>
          </a:p>
          <a:p>
            <a:pPr>
              <a:defRPr/>
            </a:pPr>
            <a:endParaRPr lang="en-GB" sz="2800">
              <a:latin typeface="Calibri" panose="020F0502020204030204" pitchFamily="34" charset="0"/>
              <a:ea typeface="Microsoft Sans Serif" panose="020B0604020202020204" pitchFamily="34" charset="0"/>
            </a:endParaRPr>
          </a:p>
        </p:txBody>
      </p:sp>
    </p:spTree>
    <p:extLst>
      <p:ext uri="{BB962C8B-B14F-4D97-AF65-F5344CB8AC3E}">
        <p14:creationId xmlns:p14="http://schemas.microsoft.com/office/powerpoint/2010/main" val="26870631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0058400" cy="1446550"/>
          </a:xfrm>
          <a:prstGeom prst="rect">
            <a:avLst/>
          </a:prstGeom>
          <a:noFill/>
        </p:spPr>
        <p:txBody>
          <a:bodyPr wrap="square" rtlCol="0">
            <a:spAutoFit/>
          </a:bodyPr>
          <a:lstStyle/>
          <a:p>
            <a:r>
              <a:rPr lang="es-ES" sz="4400" b="1">
                <a:latin typeface="Calibri" panose="020F0502020204030204" pitchFamily="34" charset="0"/>
                <a:ea typeface="Microsoft Sans Serif" panose="020B0604020202020204" pitchFamily="34" charset="0"/>
                <a:cs typeface="Calibri" panose="020F0502020204030204" pitchFamily="34" charset="0"/>
              </a:rPr>
              <a:t>5.</a:t>
            </a:r>
            <a:r>
              <a:rPr lang="es-ES"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Basic guidelines to follow for a good personal budget.</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6C8B894F-17B3-41CA-B7A0-A3081483AF7F}"/>
              </a:ext>
            </a:extLst>
          </p:cNvPr>
          <p:cNvSpPr txBox="1"/>
          <p:nvPr/>
        </p:nvSpPr>
        <p:spPr>
          <a:xfrm>
            <a:off x="1600200" y="3162300"/>
            <a:ext cx="8991600" cy="3539430"/>
          </a:xfrm>
          <a:prstGeom prst="rect">
            <a:avLst/>
          </a:prstGeom>
          <a:noFill/>
        </p:spPr>
        <p:txBody>
          <a:bodyPr wrap="square" rtlCol="0">
            <a:spAutoFit/>
          </a:bodyPr>
          <a:lstStyle/>
          <a:p>
            <a:pPr marL="457200" indent="-457200">
              <a:buFont typeface="Arial" panose="020B0604020202020204" pitchFamily="34" charset="0"/>
              <a:buChar char="•"/>
              <a:defRPr/>
            </a:pPr>
            <a:r>
              <a:rPr lang="en-GB" sz="2800">
                <a:effectLst/>
                <a:latin typeface="Calibri" panose="020F0502020204030204" pitchFamily="34" charset="0"/>
                <a:ea typeface="Microsoft Sans Serif" panose="020B0604020202020204" pitchFamily="34" charset="0"/>
              </a:rPr>
              <a:t>When you have to meet expenses for assets, such as a house or a car, which are to be used over an extended period of time, it is normal that they cannot be covered by the normal income of a financial year. It is therefore reasonable to borrow for this purpose, assuming that in future years the corresponding part of the debt plus interest will have to be repaid. </a:t>
            </a:r>
          </a:p>
          <a:p>
            <a:pPr>
              <a:defRPr/>
            </a:pPr>
            <a:endParaRPr lang="en-GB" sz="2800">
              <a:latin typeface="Calibri" panose="020F0502020204030204" pitchFamily="34" charset="0"/>
              <a:ea typeface="Microsoft Sans Serif" panose="020B0604020202020204" pitchFamily="34" charset="0"/>
            </a:endParaRPr>
          </a:p>
        </p:txBody>
      </p:sp>
      <p:pic>
        <p:nvPicPr>
          <p:cNvPr id="5" name="Imagen 4" descr="Icono&#10;&#10;Descripción generada automáticamente">
            <a:extLst>
              <a:ext uri="{FF2B5EF4-FFF2-40B4-BE49-F238E27FC236}">
                <a16:creationId xmlns:a16="http://schemas.microsoft.com/office/drawing/2014/main" id="{EC07CA7B-6DF7-61D1-D5B4-8AE7EB2D54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79696" y="2781300"/>
            <a:ext cx="5604147" cy="5372100"/>
          </a:xfrm>
          <a:prstGeom prst="rect">
            <a:avLst/>
          </a:prstGeom>
        </p:spPr>
      </p:pic>
    </p:spTree>
    <p:extLst>
      <p:ext uri="{BB962C8B-B14F-4D97-AF65-F5344CB8AC3E}">
        <p14:creationId xmlns:p14="http://schemas.microsoft.com/office/powerpoint/2010/main" val="396614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0058400" cy="1446550"/>
          </a:xfrm>
          <a:prstGeom prst="rect">
            <a:avLst/>
          </a:prstGeom>
          <a:noFill/>
        </p:spPr>
        <p:txBody>
          <a:bodyPr wrap="square" rtlCol="0">
            <a:spAutoFit/>
          </a:bodyPr>
          <a:lstStyle/>
          <a:p>
            <a:r>
              <a:rPr lang="es-ES" sz="4400" b="1">
                <a:latin typeface="Calibri" panose="020F0502020204030204" pitchFamily="34" charset="0"/>
                <a:ea typeface="Microsoft Sans Serif" panose="020B0604020202020204" pitchFamily="34" charset="0"/>
                <a:cs typeface="Calibri" panose="020F0502020204030204" pitchFamily="34" charset="0"/>
              </a:rPr>
              <a:t>5.</a:t>
            </a:r>
            <a:r>
              <a:rPr lang="es-ES"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Basic guidelines to follow for a good personal budget.</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6C8B894F-17B3-41CA-B7A0-A3081483AF7F}"/>
              </a:ext>
            </a:extLst>
          </p:cNvPr>
          <p:cNvSpPr txBox="1"/>
          <p:nvPr/>
        </p:nvSpPr>
        <p:spPr>
          <a:xfrm>
            <a:off x="1600200" y="3162300"/>
            <a:ext cx="9220200" cy="3970318"/>
          </a:xfrm>
          <a:prstGeom prst="rect">
            <a:avLst/>
          </a:prstGeom>
          <a:noFill/>
        </p:spPr>
        <p:txBody>
          <a:bodyPr wrap="square" rtlCol="0">
            <a:spAutoFit/>
          </a:bodyPr>
          <a:lstStyle/>
          <a:p>
            <a:pPr lvl="1">
              <a:defRPr/>
            </a:pPr>
            <a:r>
              <a:rPr lang="en-GB" sz="2800">
                <a:effectLst/>
                <a:latin typeface="Calibri" panose="020F0502020204030204" pitchFamily="34" charset="0"/>
                <a:ea typeface="Microsoft Sans Serif" panose="020B0604020202020204" pitchFamily="34" charset="0"/>
              </a:rPr>
              <a:t>It is reasonable that the repayment period of the loan should be in line with the period of enjoyment of the financed good or service. For example, it would make little sense to take out a five-year loan to finance the purchase of an item that needs to be replaced every year.</a:t>
            </a:r>
          </a:p>
          <a:p>
            <a:pPr marL="457200" indent="-457200">
              <a:buFont typeface="Arial" panose="020B0604020202020204" pitchFamily="34" charset="0"/>
              <a:buChar char="•"/>
              <a:defRPr/>
            </a:pPr>
            <a:endParaRPr lang="en-GB" sz="2800">
              <a:latin typeface="Calibri" panose="020F0502020204030204" pitchFamily="34" charset="0"/>
              <a:ea typeface="Microsoft Sans Serif" panose="020B0604020202020204" pitchFamily="34" charset="0"/>
            </a:endParaRPr>
          </a:p>
          <a:p>
            <a:pPr marL="457200" indent="-457200">
              <a:buFont typeface="Arial" panose="020B0604020202020204" pitchFamily="34" charset="0"/>
              <a:buChar char="•"/>
              <a:defRPr/>
            </a:pPr>
            <a:r>
              <a:rPr lang="en-GB" sz="2800">
                <a:effectLst/>
                <a:latin typeface="Calibri" panose="020F0502020204030204" pitchFamily="34" charset="0"/>
                <a:ea typeface="Microsoft Sans Serif" panose="020B0604020202020204" pitchFamily="34" charset="0"/>
              </a:rPr>
              <a:t>Include savings as part of your fixed expenses, both for a cushion and for specific goals: buying a car, travelling, your children's schooling</a:t>
            </a:r>
            <a:r>
              <a:rPr lang="en-GB" sz="2800">
                <a:latin typeface="Calibri" panose="020F0502020204030204" pitchFamily="34" charset="0"/>
                <a:ea typeface="Microsoft Sans Serif" panose="020B0604020202020204" pitchFamily="34" charset="0"/>
              </a:rPr>
              <a:t>...</a:t>
            </a:r>
            <a:endParaRPr lang="en-GB" sz="2800">
              <a:latin typeface="Calibri" panose="020F0502020204030204" pitchFamily="34" charset="0"/>
              <a:ea typeface="Microsoft Sans Serif" panose="020B0604020202020204" pitchFamily="34" charset="0"/>
              <a:cs typeface="Calibri" panose="020F0502020204030204" pitchFamily="34" charset="0"/>
            </a:endParaRPr>
          </a:p>
        </p:txBody>
      </p:sp>
      <p:pic>
        <p:nvPicPr>
          <p:cNvPr id="5" name="Imagen 4" descr="Icono&#10;&#10;Descripción generada automáticamente">
            <a:extLst>
              <a:ext uri="{FF2B5EF4-FFF2-40B4-BE49-F238E27FC236}">
                <a16:creationId xmlns:a16="http://schemas.microsoft.com/office/drawing/2014/main" id="{6519B536-9F23-27E6-3674-651C093979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250879" y="3004932"/>
            <a:ext cx="4436921" cy="5134955"/>
          </a:xfrm>
          <a:prstGeom prst="rect">
            <a:avLst/>
          </a:prstGeom>
        </p:spPr>
      </p:pic>
    </p:spTree>
    <p:extLst>
      <p:ext uri="{BB962C8B-B14F-4D97-AF65-F5344CB8AC3E}">
        <p14:creationId xmlns:p14="http://schemas.microsoft.com/office/powerpoint/2010/main" val="1519027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3063823-CA1E-0A50-5BB7-82A235C90EE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984233" y="4450370"/>
            <a:ext cx="7657297" cy="4225882"/>
          </a:xfrm>
          <a:prstGeom prst="rect">
            <a:avLst/>
          </a:prstGeom>
        </p:spPr>
      </p:pic>
      <p:sp>
        <p:nvSpPr>
          <p:cNvPr id="2" name="CuadroTexto 1">
            <a:extLst>
              <a:ext uri="{FF2B5EF4-FFF2-40B4-BE49-F238E27FC236}">
                <a16:creationId xmlns:a16="http://schemas.microsoft.com/office/drawing/2014/main" id="{86C18BE6-D155-4521-8CAA-E6D770234311}"/>
              </a:ext>
            </a:extLst>
          </p:cNvPr>
          <p:cNvSpPr txBox="1"/>
          <p:nvPr/>
        </p:nvSpPr>
        <p:spPr>
          <a:xfrm>
            <a:off x="1524000" y="1503549"/>
            <a:ext cx="9462656" cy="769441"/>
          </a:xfrm>
          <a:prstGeom prst="rect">
            <a:avLst/>
          </a:prstGeom>
          <a:noFill/>
        </p:spPr>
        <p:txBody>
          <a:bodyPr wrap="square" rtlCol="0">
            <a:spAutoFit/>
          </a:bodyPr>
          <a:lstStyle/>
          <a:p>
            <a:r>
              <a:rPr lang="en-GB" sz="4400" b="1" dirty="0">
                <a:latin typeface="Calibri" panose="020F0502020204030204" pitchFamily="34" charset="0"/>
                <a:ea typeface="Microsoft Sans Serif" panose="020B0604020202020204" pitchFamily="34" charset="0"/>
                <a:cs typeface="Calibri" panose="020F0502020204030204" pitchFamily="34" charset="0"/>
              </a:rPr>
              <a:t>Objectives &amp; Goals </a:t>
            </a:r>
          </a:p>
        </p:txBody>
      </p:sp>
      <p:sp>
        <p:nvSpPr>
          <p:cNvPr id="3" name="CuadroTexto 2">
            <a:extLst>
              <a:ext uri="{FF2B5EF4-FFF2-40B4-BE49-F238E27FC236}">
                <a16:creationId xmlns:a16="http://schemas.microsoft.com/office/drawing/2014/main" id="{94806D19-7757-4ABE-BAED-6D5E2D696DDB}"/>
              </a:ext>
            </a:extLst>
          </p:cNvPr>
          <p:cNvSpPr txBox="1"/>
          <p:nvPr/>
        </p:nvSpPr>
        <p:spPr>
          <a:xfrm>
            <a:off x="1524000" y="2262365"/>
            <a:ext cx="10040186" cy="523220"/>
          </a:xfrm>
          <a:prstGeom prst="rect">
            <a:avLst/>
          </a:prstGeom>
          <a:noFill/>
        </p:spPr>
        <p:txBody>
          <a:bodyPr wrap="square" rtlCol="0">
            <a:spAutoFit/>
          </a:bodyPr>
          <a:lstStyle/>
          <a:p>
            <a:pPr algn="just"/>
            <a:r>
              <a:rPr lang="en-GB" sz="2800" dirty="0">
                <a:effectLst/>
                <a:latin typeface="Calibri" panose="020F0502020204030204" pitchFamily="34" charset="0"/>
                <a:ea typeface="Microsoft Sans Serif" panose="020B0604020202020204" pitchFamily="34" charset="0"/>
                <a:cs typeface="Calibri" panose="020F0502020204030204" pitchFamily="34" charset="0"/>
              </a:rPr>
              <a:t>At the end of this module you will be able to:</a:t>
            </a:r>
          </a:p>
        </p:txBody>
      </p:sp>
      <p:pic>
        <p:nvPicPr>
          <p:cNvPr id="18" name="object 2">
            <a:extLst>
              <a:ext uri="{FF2B5EF4-FFF2-40B4-BE49-F238E27FC236}">
                <a16:creationId xmlns:a16="http://schemas.microsoft.com/office/drawing/2014/main" id="{326F599C-0902-4E54-BAC7-ADAF9B4BDB92}"/>
              </a:ext>
            </a:extLst>
          </p:cNvPr>
          <p:cNvPicPr/>
          <p:nvPr/>
        </p:nvPicPr>
        <p:blipFill rotWithShape="1">
          <a:blip r:embed="rId3" cstate="email">
            <a:extLst>
              <a:ext uri="{28A0092B-C50C-407E-A947-70E740481C1C}">
                <a14:useLocalDpi xmlns:a14="http://schemas.microsoft.com/office/drawing/2010/main"/>
              </a:ext>
            </a:extLst>
          </a:blip>
          <a:srcRect/>
          <a:stretch/>
        </p:blipFill>
        <p:spPr>
          <a:xfrm>
            <a:off x="1780314" y="3334203"/>
            <a:ext cx="370416" cy="280000"/>
          </a:xfrm>
          <a:prstGeom prst="rect">
            <a:avLst/>
          </a:prstGeom>
        </p:spPr>
      </p:pic>
      <p:pic>
        <p:nvPicPr>
          <p:cNvPr id="20" name="object 2">
            <a:extLst>
              <a:ext uri="{FF2B5EF4-FFF2-40B4-BE49-F238E27FC236}">
                <a16:creationId xmlns:a16="http://schemas.microsoft.com/office/drawing/2014/main" id="{A503E805-FB64-49DE-8A03-1F50600ABF7A}"/>
              </a:ext>
            </a:extLst>
          </p:cNvPr>
          <p:cNvPicPr/>
          <p:nvPr/>
        </p:nvPicPr>
        <p:blipFill rotWithShape="1">
          <a:blip r:embed="rId4" cstate="email">
            <a:extLst>
              <a:ext uri="{28A0092B-C50C-407E-A947-70E740481C1C}">
                <a14:useLocalDpi xmlns:a14="http://schemas.microsoft.com/office/drawing/2010/main"/>
              </a:ext>
            </a:extLst>
          </a:blip>
          <a:srcRect r="-2857"/>
          <a:stretch/>
        </p:blipFill>
        <p:spPr>
          <a:xfrm>
            <a:off x="1797766" y="5785843"/>
            <a:ext cx="381000" cy="326225"/>
          </a:xfrm>
          <a:prstGeom prst="rect">
            <a:avLst/>
          </a:prstGeom>
        </p:spPr>
      </p:pic>
      <p:grpSp>
        <p:nvGrpSpPr>
          <p:cNvPr id="22" name="Grupo 21">
            <a:extLst>
              <a:ext uri="{FF2B5EF4-FFF2-40B4-BE49-F238E27FC236}">
                <a16:creationId xmlns:a16="http://schemas.microsoft.com/office/drawing/2014/main" id="{6AD18D4C-B589-44B7-8EFF-3DEBF5C41E8D}"/>
              </a:ext>
            </a:extLst>
          </p:cNvPr>
          <p:cNvGrpSpPr/>
          <p:nvPr/>
        </p:nvGrpSpPr>
        <p:grpSpPr>
          <a:xfrm>
            <a:off x="1780314" y="4415517"/>
            <a:ext cx="389419" cy="357695"/>
            <a:chOff x="10576646" y="4322694"/>
            <a:chExt cx="700954" cy="668406"/>
          </a:xfrm>
        </p:grpSpPr>
        <p:pic>
          <p:nvPicPr>
            <p:cNvPr id="19" name="object 2">
              <a:extLst>
                <a:ext uri="{FF2B5EF4-FFF2-40B4-BE49-F238E27FC236}">
                  <a16:creationId xmlns:a16="http://schemas.microsoft.com/office/drawing/2014/main" id="{0EDA923F-8D2D-4611-BB52-E35C95A8EC02}"/>
                </a:ext>
              </a:extLst>
            </p:cNvPr>
            <p:cNvPicPr/>
            <p:nvPr/>
          </p:nvPicPr>
          <p:blipFill rotWithShape="1">
            <a:blip r:embed="rId5" cstate="email">
              <a:extLst>
                <a:ext uri="{28A0092B-C50C-407E-A947-70E740481C1C}">
                  <a14:useLocalDpi xmlns:a14="http://schemas.microsoft.com/office/drawing/2010/main"/>
                </a:ext>
              </a:extLst>
            </a:blip>
            <a:srcRect l="-2272" r="-2859"/>
            <a:stretch/>
          </p:blipFill>
          <p:spPr>
            <a:xfrm>
              <a:off x="10576646" y="4381500"/>
              <a:ext cx="700954" cy="609600"/>
            </a:xfrm>
            <a:prstGeom prst="rect">
              <a:avLst/>
            </a:prstGeom>
          </p:spPr>
        </p:pic>
        <p:sp>
          <p:nvSpPr>
            <p:cNvPr id="21" name="Rectángulo 20">
              <a:extLst>
                <a:ext uri="{FF2B5EF4-FFF2-40B4-BE49-F238E27FC236}">
                  <a16:creationId xmlns:a16="http://schemas.microsoft.com/office/drawing/2014/main" id="{180C6FA9-8737-480A-B58C-831393525641}"/>
                </a:ext>
              </a:extLst>
            </p:cNvPr>
            <p:cNvSpPr/>
            <p:nvPr/>
          </p:nvSpPr>
          <p:spPr>
            <a:xfrm>
              <a:off x="10820400" y="4322694"/>
              <a:ext cx="228600" cy="71735"/>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solidFill>
                  <a:schemeClr val="tx1"/>
                </a:solidFill>
              </a:endParaRPr>
            </a:p>
          </p:txBody>
        </p:sp>
      </p:grpSp>
      <p:sp>
        <p:nvSpPr>
          <p:cNvPr id="25" name="TextBox 8">
            <a:extLst>
              <a:ext uri="{FF2B5EF4-FFF2-40B4-BE49-F238E27FC236}">
                <a16:creationId xmlns:a16="http://schemas.microsoft.com/office/drawing/2014/main" id="{18538967-CA04-70D1-9C5C-75434C8C7BC3}"/>
              </a:ext>
            </a:extLst>
          </p:cNvPr>
          <p:cNvSpPr txBox="1"/>
          <p:nvPr/>
        </p:nvSpPr>
        <p:spPr>
          <a:xfrm>
            <a:off x="2663682" y="3190216"/>
            <a:ext cx="8077199" cy="954107"/>
          </a:xfrm>
          <a:prstGeom prst="rect">
            <a:avLst/>
          </a:prstGeom>
          <a:noFill/>
        </p:spPr>
        <p:txBody>
          <a:bodyPr wrap="square" lIns="108000" rIns="108000" rtlCol="0">
            <a:spAutoFit/>
          </a:bodyPr>
          <a:lstStyle/>
          <a:p>
            <a:r>
              <a:rPr lang="en-US" altLang="ko-KR" sz="2800" b="1">
                <a:latin typeface="Calibri" panose="020F0502020204030204" pitchFamily="34" charset="0"/>
                <a:ea typeface="Microsoft Sans Serif" panose="020B0604020202020204" pitchFamily="34" charset="0"/>
                <a:cs typeface="Calibri" panose="020F0502020204030204" pitchFamily="34" charset="0"/>
              </a:rPr>
              <a:t>Identifying and differentiating between expenditures and payments.</a:t>
            </a:r>
            <a:endParaRPr lang="ko-KR" altLang="en-US" sz="2800" b="1" dirty="0">
              <a:latin typeface="Calibri" panose="020F0502020204030204" pitchFamily="34" charset="0"/>
              <a:cs typeface="Calibri" panose="020F0502020204030204" pitchFamily="34" charset="0"/>
            </a:endParaRPr>
          </a:p>
        </p:txBody>
      </p:sp>
      <p:sp>
        <p:nvSpPr>
          <p:cNvPr id="28" name="TextBox 8">
            <a:extLst>
              <a:ext uri="{FF2B5EF4-FFF2-40B4-BE49-F238E27FC236}">
                <a16:creationId xmlns:a16="http://schemas.microsoft.com/office/drawing/2014/main" id="{C36C1177-DB5A-C233-5BDB-C26E2B34FEA0}"/>
              </a:ext>
            </a:extLst>
          </p:cNvPr>
          <p:cNvSpPr txBox="1"/>
          <p:nvPr/>
        </p:nvSpPr>
        <p:spPr>
          <a:xfrm>
            <a:off x="2676936" y="4348489"/>
            <a:ext cx="8077197" cy="954107"/>
          </a:xfrm>
          <a:prstGeom prst="rect">
            <a:avLst/>
          </a:prstGeom>
          <a:noFill/>
        </p:spPr>
        <p:txBody>
          <a:bodyPr wrap="square" lIns="108000" rIns="108000" rtlCol="0">
            <a:spAutoFit/>
          </a:bodyPr>
          <a:lstStyle/>
          <a:p>
            <a:r>
              <a:rPr lang="en-US" altLang="ko-KR" sz="2800" b="1">
                <a:latin typeface="Calibri" panose="020F0502020204030204" pitchFamily="34" charset="0"/>
                <a:ea typeface="Microsoft Sans Serif" panose="020B0604020202020204" pitchFamily="34" charset="0"/>
                <a:cs typeface="Calibri" panose="020F0502020204030204" pitchFamily="34" charset="0"/>
              </a:rPr>
              <a:t>Identifying and differentiating between collections and incomes.</a:t>
            </a:r>
            <a:endParaRPr lang="ko-KR" altLang="en-US" sz="2800" b="1" dirty="0">
              <a:latin typeface="Calibri" panose="020F0502020204030204" pitchFamily="34" charset="0"/>
              <a:cs typeface="Calibri" panose="020F0502020204030204" pitchFamily="34" charset="0"/>
            </a:endParaRPr>
          </a:p>
        </p:txBody>
      </p:sp>
      <p:sp>
        <p:nvSpPr>
          <p:cNvPr id="30" name="TextBox 7">
            <a:extLst>
              <a:ext uri="{FF2B5EF4-FFF2-40B4-BE49-F238E27FC236}">
                <a16:creationId xmlns:a16="http://schemas.microsoft.com/office/drawing/2014/main" id="{AB5EC654-5F00-7465-6607-FE2CC023ABBE}"/>
              </a:ext>
            </a:extLst>
          </p:cNvPr>
          <p:cNvSpPr txBox="1"/>
          <p:nvPr/>
        </p:nvSpPr>
        <p:spPr>
          <a:xfrm>
            <a:off x="2663682" y="5635014"/>
            <a:ext cx="7925540" cy="523220"/>
          </a:xfrm>
          <a:prstGeom prst="rect">
            <a:avLst/>
          </a:prstGeom>
          <a:noFill/>
        </p:spPr>
        <p:txBody>
          <a:bodyPr wrap="square" rtlCol="0">
            <a:spAutoFit/>
          </a:bodyPr>
          <a:lstStyle/>
          <a:p>
            <a:r>
              <a:rPr lang="en-US" altLang="ko-KR" sz="2800" b="1">
                <a:latin typeface="Calibri" panose="020F0502020204030204" pitchFamily="34" charset="0"/>
                <a:ea typeface="Microsoft Sans Serif" panose="020B0604020202020204" pitchFamily="34" charset="0"/>
                <a:cs typeface="Calibri" panose="020F0502020204030204" pitchFamily="34" charset="0"/>
              </a:rPr>
              <a:t>Managing our money in the best possible way.</a:t>
            </a:r>
            <a:endParaRPr lang="en-US" altLang="ko-KR" sz="2800" b="1" dirty="0">
              <a:latin typeface="Calibri" panose="020F0502020204030204" pitchFamily="34" charset="0"/>
              <a:ea typeface="Microsoft Sans Serif" panose="020B0604020202020204" pitchFamily="34" charset="0"/>
              <a:cs typeface="Calibri" panose="020F0502020204030204" pitchFamily="34" charset="0"/>
            </a:endParaRPr>
          </a:p>
        </p:txBody>
      </p:sp>
    </p:spTree>
    <p:extLst>
      <p:ext uri="{BB962C8B-B14F-4D97-AF65-F5344CB8AC3E}">
        <p14:creationId xmlns:p14="http://schemas.microsoft.com/office/powerpoint/2010/main" val="25210925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3581400" cy="769441"/>
          </a:xfrm>
          <a:prstGeom prst="rect">
            <a:avLst/>
          </a:prstGeom>
          <a:noFill/>
        </p:spPr>
        <p:txBody>
          <a:bodyPr wrap="square" rtlCol="0">
            <a:spAutoFit/>
          </a:bodyPr>
          <a:lstStyle/>
          <a:p>
            <a:r>
              <a:rPr lang="es-ES" sz="4400" b="1" dirty="0">
                <a:latin typeface="Calibri" panose="020F0502020204030204" pitchFamily="34" charset="0"/>
                <a:ea typeface="Microsoft Sans Serif" panose="020B0604020202020204" pitchFamily="34" charset="0"/>
                <a:cs typeface="Calibri" panose="020F0502020204030204" pitchFamily="34" charset="0"/>
              </a:rPr>
              <a:t>Summing up</a:t>
            </a:r>
          </a:p>
        </p:txBody>
      </p:sp>
      <p:sp>
        <p:nvSpPr>
          <p:cNvPr id="4" name="CuadroTexto 3">
            <a:extLst>
              <a:ext uri="{FF2B5EF4-FFF2-40B4-BE49-F238E27FC236}">
                <a16:creationId xmlns:a16="http://schemas.microsoft.com/office/drawing/2014/main" id="{3C357393-DEA7-C6A2-387E-C00C2B8E46C7}"/>
              </a:ext>
            </a:extLst>
          </p:cNvPr>
          <p:cNvSpPr txBox="1"/>
          <p:nvPr/>
        </p:nvSpPr>
        <p:spPr>
          <a:xfrm>
            <a:off x="1630581" y="2816816"/>
            <a:ext cx="4110343" cy="523220"/>
          </a:xfrm>
          <a:prstGeom prst="rect">
            <a:avLst/>
          </a:prstGeom>
          <a:noFill/>
        </p:spPr>
        <p:txBody>
          <a:bodyPr wrap="square">
            <a:spAutoFit/>
          </a:bodyPr>
          <a:lstStyle/>
          <a:p>
            <a:r>
              <a:rPr lang="en-US" altLang="ko-KR" sz="2800" b="1">
                <a:latin typeface="Calibri" panose="020F0502020204030204" pitchFamily="34" charset="0"/>
                <a:ea typeface="Microsoft Sans Serif" panose="020B0604020202020204" pitchFamily="34" charset="0"/>
                <a:cs typeface="Calibri" panose="020F0502020204030204" pitchFamily="34" charset="0"/>
              </a:rPr>
              <a:t>Family budget</a:t>
            </a:r>
            <a:endParaRPr lang="ko-KR" altLang="en-US" sz="2800" b="1" dirty="0">
              <a:latin typeface="Calibri" panose="020F0502020204030204" pitchFamily="34" charset="0"/>
              <a:cs typeface="Calibri" panose="020F0502020204030204" pitchFamily="34" charset="0"/>
            </a:endParaRPr>
          </a:p>
        </p:txBody>
      </p:sp>
      <p:sp>
        <p:nvSpPr>
          <p:cNvPr id="5" name="TextBox 10">
            <a:extLst>
              <a:ext uri="{FF2B5EF4-FFF2-40B4-BE49-F238E27FC236}">
                <a16:creationId xmlns:a16="http://schemas.microsoft.com/office/drawing/2014/main" id="{A47394E2-E6F7-9437-A91E-97F92F8C7377}"/>
              </a:ext>
            </a:extLst>
          </p:cNvPr>
          <p:cNvSpPr txBox="1"/>
          <p:nvPr/>
        </p:nvSpPr>
        <p:spPr>
          <a:xfrm>
            <a:off x="1617328" y="3314700"/>
            <a:ext cx="5132992" cy="2616101"/>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r>
              <a:rPr lang="en-GB" sz="2800">
                <a:latin typeface="Calibri" panose="020F0502020204030204" pitchFamily="34" charset="0"/>
                <a:ea typeface="Microsoft Sans Serif" panose="020B0604020202020204" pitchFamily="34" charset="0"/>
                <a:cs typeface="Calibri" panose="020F0502020204030204" pitchFamily="34" charset="0"/>
              </a:rPr>
              <a:t>A family budget is a document that summarises in figures, in an organised way, the income and expenditure of a family over a certain period of time.</a:t>
            </a:r>
            <a:endParaRPr lang="en-US" altLang="ko-KR" sz="2800" dirty="0">
              <a:latin typeface="Calibri" panose="020F0502020204030204" pitchFamily="34" charset="0"/>
              <a:ea typeface="Microsoft Sans Serif" panose="020B0604020202020204" pitchFamily="34" charset="0"/>
              <a:cs typeface="Calibri" panose="020F0502020204030204" pitchFamily="34" charset="0"/>
            </a:endParaRPr>
          </a:p>
          <a:p>
            <a:endParaRPr lang="ko-KR" altLang="en-US" sz="2400" dirty="0">
              <a:latin typeface="Microsoft Sans Serif" panose="020B0604020202020204" pitchFamily="34" charset="0"/>
              <a:cs typeface="Microsoft Sans Serif" panose="020B0604020202020204" pitchFamily="34" charset="0"/>
            </a:endParaRPr>
          </a:p>
        </p:txBody>
      </p:sp>
      <p:pic>
        <p:nvPicPr>
          <p:cNvPr id="6" name="object 2">
            <a:extLst>
              <a:ext uri="{FF2B5EF4-FFF2-40B4-BE49-F238E27FC236}">
                <a16:creationId xmlns:a16="http://schemas.microsoft.com/office/drawing/2014/main" id="{018F48C9-FC4D-84C8-1331-4B2E7E9EE33D}"/>
              </a:ext>
            </a:extLst>
          </p:cNvPr>
          <p:cNvPicPr/>
          <p:nvPr/>
        </p:nvPicPr>
        <p:blipFill>
          <a:blip r:embed="rId2" cstate="email">
            <a:extLst>
              <a:ext uri="{28A0092B-C50C-407E-A947-70E740481C1C}">
                <a14:useLocalDpi xmlns:a14="http://schemas.microsoft.com/office/drawing/2010/main"/>
              </a:ext>
            </a:extLst>
          </a:blip>
          <a:stretch>
            <a:fillRect/>
          </a:stretch>
        </p:blipFill>
        <p:spPr>
          <a:xfrm>
            <a:off x="854292" y="2816816"/>
            <a:ext cx="638173" cy="1486244"/>
          </a:xfrm>
          <a:prstGeom prst="rect">
            <a:avLst/>
          </a:prstGeom>
        </p:spPr>
      </p:pic>
      <p:sp>
        <p:nvSpPr>
          <p:cNvPr id="7" name="CuadroTexto 6">
            <a:extLst>
              <a:ext uri="{FF2B5EF4-FFF2-40B4-BE49-F238E27FC236}">
                <a16:creationId xmlns:a16="http://schemas.microsoft.com/office/drawing/2014/main" id="{6BD6A5FD-DB86-2F6B-8FD5-EF209CE0FE7F}"/>
              </a:ext>
            </a:extLst>
          </p:cNvPr>
          <p:cNvSpPr txBox="1"/>
          <p:nvPr/>
        </p:nvSpPr>
        <p:spPr>
          <a:xfrm>
            <a:off x="1604076" y="6014822"/>
            <a:ext cx="3567111" cy="523220"/>
          </a:xfrm>
          <a:prstGeom prst="rect">
            <a:avLst/>
          </a:prstGeom>
          <a:noFill/>
        </p:spPr>
        <p:txBody>
          <a:bodyPr wrap="square">
            <a:spAutoFit/>
          </a:bodyPr>
          <a:lstStyle/>
          <a:p>
            <a:r>
              <a:rPr lang="en-US" altLang="ko-KR" sz="2800" b="1">
                <a:latin typeface="Calibri" panose="020F0502020204030204" pitchFamily="34" charset="0"/>
                <a:ea typeface="Microsoft Sans Serif" panose="020B0604020202020204" pitchFamily="34" charset="0"/>
                <a:cs typeface="Calibri" panose="020F0502020204030204" pitchFamily="34" charset="0"/>
              </a:rPr>
              <a:t>Economic movements</a:t>
            </a:r>
            <a:endParaRPr lang="ko-KR" altLang="en-US" sz="2800" b="1" dirty="0">
              <a:latin typeface="Calibri" panose="020F0502020204030204" pitchFamily="34" charset="0"/>
              <a:cs typeface="Calibri" panose="020F0502020204030204" pitchFamily="34" charset="0"/>
            </a:endParaRPr>
          </a:p>
        </p:txBody>
      </p:sp>
      <p:sp>
        <p:nvSpPr>
          <p:cNvPr id="8" name="TextBox 10">
            <a:extLst>
              <a:ext uri="{FF2B5EF4-FFF2-40B4-BE49-F238E27FC236}">
                <a16:creationId xmlns:a16="http://schemas.microsoft.com/office/drawing/2014/main" id="{7DCBD73E-08FE-1BD6-E61E-9F8EF73D8484}"/>
              </a:ext>
            </a:extLst>
          </p:cNvPr>
          <p:cNvSpPr txBox="1"/>
          <p:nvPr/>
        </p:nvSpPr>
        <p:spPr>
          <a:xfrm>
            <a:off x="1630581" y="6451819"/>
            <a:ext cx="5303619" cy="1815882"/>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r>
              <a:rPr lang="en-GB" sz="2800">
                <a:latin typeface="Calibri" panose="020F0502020204030204" pitchFamily="34" charset="0"/>
                <a:ea typeface="Microsoft Sans Serif" panose="020B0604020202020204" pitchFamily="34" charset="0"/>
                <a:cs typeface="Calibri" panose="020F0502020204030204" pitchFamily="34" charset="0"/>
              </a:rPr>
              <a:t>Incomes (wages, pensions, allowances...) and expenses (mandatory fixed, necessary variable, occasional).</a:t>
            </a:r>
            <a:endParaRPr lang="ko-KR" altLang="en-US" sz="2400" dirty="0">
              <a:latin typeface="Microsoft Sans Serif" panose="020B0604020202020204" pitchFamily="34" charset="0"/>
              <a:cs typeface="Microsoft Sans Serif" panose="020B0604020202020204" pitchFamily="34" charset="0"/>
            </a:endParaRPr>
          </a:p>
        </p:txBody>
      </p:sp>
      <p:pic>
        <p:nvPicPr>
          <p:cNvPr id="9" name="object 2">
            <a:extLst>
              <a:ext uri="{FF2B5EF4-FFF2-40B4-BE49-F238E27FC236}">
                <a16:creationId xmlns:a16="http://schemas.microsoft.com/office/drawing/2014/main" id="{FC64ED36-F27D-A4E8-7D60-5AC661C434B4}"/>
              </a:ext>
            </a:extLst>
          </p:cNvPr>
          <p:cNvPicPr/>
          <p:nvPr/>
        </p:nvPicPr>
        <p:blipFill>
          <a:blip r:embed="rId2" cstate="email">
            <a:extLst>
              <a:ext uri="{28A0092B-C50C-407E-A947-70E740481C1C}">
                <a14:useLocalDpi xmlns:a14="http://schemas.microsoft.com/office/drawing/2010/main"/>
              </a:ext>
            </a:extLst>
          </a:blip>
          <a:stretch>
            <a:fillRect/>
          </a:stretch>
        </p:blipFill>
        <p:spPr>
          <a:xfrm>
            <a:off x="827788" y="6014822"/>
            <a:ext cx="638173" cy="1486244"/>
          </a:xfrm>
          <a:prstGeom prst="rect">
            <a:avLst/>
          </a:prstGeom>
        </p:spPr>
      </p:pic>
      <p:sp>
        <p:nvSpPr>
          <p:cNvPr id="10" name="CuadroTexto 9">
            <a:extLst>
              <a:ext uri="{FF2B5EF4-FFF2-40B4-BE49-F238E27FC236}">
                <a16:creationId xmlns:a16="http://schemas.microsoft.com/office/drawing/2014/main" id="{D98EC897-4108-538C-0545-7CD48DF8D55C}"/>
              </a:ext>
            </a:extLst>
          </p:cNvPr>
          <p:cNvSpPr txBox="1"/>
          <p:nvPr/>
        </p:nvSpPr>
        <p:spPr>
          <a:xfrm>
            <a:off x="13120689" y="2781300"/>
            <a:ext cx="3948110" cy="523220"/>
          </a:xfrm>
          <a:prstGeom prst="rect">
            <a:avLst/>
          </a:prstGeom>
          <a:noFill/>
        </p:spPr>
        <p:txBody>
          <a:bodyPr wrap="square">
            <a:spAutoFit/>
          </a:bodyPr>
          <a:lstStyle/>
          <a:p>
            <a:r>
              <a:rPr lang="en-US" altLang="ko-KR" sz="2800" b="1">
                <a:latin typeface="Calibri" panose="020F0502020204030204" pitchFamily="34" charset="0"/>
                <a:ea typeface="Microsoft Sans Serif" panose="020B0604020202020204" pitchFamily="34" charset="0"/>
                <a:cs typeface="Calibri" panose="020F0502020204030204" pitchFamily="34" charset="0"/>
              </a:rPr>
              <a:t>Collection and payment</a:t>
            </a:r>
            <a:endParaRPr lang="ko-KR" altLang="en-US" sz="2800" b="1" dirty="0">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F1FC14C4-262B-CFC5-F368-E28B96CC6756}"/>
              </a:ext>
            </a:extLst>
          </p:cNvPr>
          <p:cNvSpPr txBox="1"/>
          <p:nvPr/>
        </p:nvSpPr>
        <p:spPr>
          <a:xfrm>
            <a:off x="13129696" y="2865257"/>
            <a:ext cx="5158304" cy="2246769"/>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endParaRPr lang="en-GB" sz="2800">
              <a:effectLst/>
              <a:latin typeface="+mj-lt"/>
              <a:ea typeface="Microsoft Sans Serif" panose="020B0604020202020204" pitchFamily="34" charset="0"/>
              <a:cs typeface="Calibri" panose="020F0502020204030204" pitchFamily="34" charset="0"/>
            </a:endParaRPr>
          </a:p>
          <a:p>
            <a:pPr latinLnBrk="0">
              <a:defRPr/>
            </a:pPr>
            <a:r>
              <a:rPr lang="en-GB" sz="2800">
                <a:effectLst/>
                <a:latin typeface="+mj-lt"/>
                <a:ea typeface="Microsoft Sans Serif" panose="020B0604020202020204" pitchFamily="34" charset="0"/>
              </a:rPr>
              <a:t>The collection is when we actually receive the amount of income. Payment is when the money of an expense is delivered.</a:t>
            </a:r>
            <a:endParaRPr lang="ko-KR" altLang="en-US" sz="2400" dirty="0">
              <a:latin typeface="Microsoft Sans Serif" panose="020B0604020202020204" pitchFamily="34" charset="0"/>
              <a:cs typeface="Microsoft Sans Serif" panose="020B0604020202020204" pitchFamily="34" charset="0"/>
            </a:endParaRPr>
          </a:p>
        </p:txBody>
      </p:sp>
      <p:pic>
        <p:nvPicPr>
          <p:cNvPr id="12" name="object 2">
            <a:extLst>
              <a:ext uri="{FF2B5EF4-FFF2-40B4-BE49-F238E27FC236}">
                <a16:creationId xmlns:a16="http://schemas.microsoft.com/office/drawing/2014/main" id="{F77757EA-8628-B6E1-F7D6-0406F5167F5D}"/>
              </a:ext>
            </a:extLst>
          </p:cNvPr>
          <p:cNvPicPr/>
          <p:nvPr/>
        </p:nvPicPr>
        <p:blipFill>
          <a:blip r:embed="rId2" cstate="email">
            <a:extLst>
              <a:ext uri="{28A0092B-C50C-407E-A947-70E740481C1C}">
                <a14:useLocalDpi xmlns:a14="http://schemas.microsoft.com/office/drawing/2010/main"/>
              </a:ext>
            </a:extLst>
          </a:blip>
          <a:stretch>
            <a:fillRect/>
          </a:stretch>
        </p:blipFill>
        <p:spPr>
          <a:xfrm>
            <a:off x="12344400" y="2816816"/>
            <a:ext cx="638173" cy="1486244"/>
          </a:xfrm>
          <a:prstGeom prst="rect">
            <a:avLst/>
          </a:prstGeom>
        </p:spPr>
      </p:pic>
      <p:sp>
        <p:nvSpPr>
          <p:cNvPr id="13" name="CuadroTexto 12">
            <a:extLst>
              <a:ext uri="{FF2B5EF4-FFF2-40B4-BE49-F238E27FC236}">
                <a16:creationId xmlns:a16="http://schemas.microsoft.com/office/drawing/2014/main" id="{88CDCD3A-3651-DA36-A870-BD08006C8C91}"/>
              </a:ext>
            </a:extLst>
          </p:cNvPr>
          <p:cNvSpPr txBox="1"/>
          <p:nvPr/>
        </p:nvSpPr>
        <p:spPr>
          <a:xfrm>
            <a:off x="13120689" y="5753100"/>
            <a:ext cx="4339523" cy="523220"/>
          </a:xfrm>
          <a:prstGeom prst="rect">
            <a:avLst/>
          </a:prstGeom>
          <a:noFill/>
        </p:spPr>
        <p:txBody>
          <a:bodyPr wrap="square">
            <a:spAutoFit/>
          </a:bodyPr>
          <a:lstStyle/>
          <a:p>
            <a:r>
              <a:rPr lang="en-US" altLang="ko-KR" sz="2800" b="1">
                <a:latin typeface="Calibri" panose="020F0502020204030204" pitchFamily="34" charset="0"/>
                <a:ea typeface="Microsoft Sans Serif" panose="020B0604020202020204" pitchFamily="34" charset="0"/>
                <a:cs typeface="Calibri" panose="020F0502020204030204" pitchFamily="34" charset="0"/>
              </a:rPr>
              <a:t>Financial sustainability</a:t>
            </a:r>
            <a:endParaRPr lang="ko-KR" altLang="en-US" sz="2800" b="1" dirty="0">
              <a:latin typeface="Calibri" panose="020F0502020204030204" pitchFamily="34" charset="0"/>
              <a:cs typeface="Calibri" panose="020F0502020204030204" pitchFamily="34" charset="0"/>
            </a:endParaRPr>
          </a:p>
        </p:txBody>
      </p:sp>
      <p:sp>
        <p:nvSpPr>
          <p:cNvPr id="14" name="TextBox 10">
            <a:extLst>
              <a:ext uri="{FF2B5EF4-FFF2-40B4-BE49-F238E27FC236}">
                <a16:creationId xmlns:a16="http://schemas.microsoft.com/office/drawing/2014/main" id="{BE22D3DF-9016-ADFE-B491-A981D3CF8358}"/>
              </a:ext>
            </a:extLst>
          </p:cNvPr>
          <p:cNvSpPr txBox="1"/>
          <p:nvPr/>
        </p:nvSpPr>
        <p:spPr>
          <a:xfrm>
            <a:off x="13116444" y="6173331"/>
            <a:ext cx="4942956" cy="2246769"/>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r>
              <a:rPr lang="en-GB" sz="2800">
                <a:effectLst/>
                <a:latin typeface="Calibri" panose="020F0502020204030204" pitchFamily="34" charset="0"/>
                <a:ea typeface="Microsoft Sans Serif" panose="020B0604020202020204" pitchFamily="34" charset="0"/>
              </a:rPr>
              <a:t>A budget must be sustainable: regular income for the year is sufficient to cover regular expenditure and the repayment of loan instalments.</a:t>
            </a:r>
            <a:endParaRPr lang="ko-KR" altLang="en-US" sz="2800" dirty="0">
              <a:latin typeface="Calibri" panose="020F0502020204030204" pitchFamily="34" charset="0"/>
              <a:cs typeface="Calibri" panose="020F0502020204030204" pitchFamily="34" charset="0"/>
            </a:endParaRPr>
          </a:p>
        </p:txBody>
      </p:sp>
      <p:pic>
        <p:nvPicPr>
          <p:cNvPr id="15" name="object 2">
            <a:extLst>
              <a:ext uri="{FF2B5EF4-FFF2-40B4-BE49-F238E27FC236}">
                <a16:creationId xmlns:a16="http://schemas.microsoft.com/office/drawing/2014/main" id="{0DD2F338-E360-3DE7-6475-1B05002A8749}"/>
              </a:ext>
            </a:extLst>
          </p:cNvPr>
          <p:cNvPicPr/>
          <p:nvPr/>
        </p:nvPicPr>
        <p:blipFill>
          <a:blip r:embed="rId2" cstate="email">
            <a:extLst>
              <a:ext uri="{28A0092B-C50C-407E-A947-70E740481C1C}">
                <a14:useLocalDpi xmlns:a14="http://schemas.microsoft.com/office/drawing/2010/main"/>
              </a:ext>
            </a:extLst>
          </a:blip>
          <a:stretch>
            <a:fillRect/>
          </a:stretch>
        </p:blipFill>
        <p:spPr>
          <a:xfrm>
            <a:off x="12344400" y="5776086"/>
            <a:ext cx="638173" cy="1486244"/>
          </a:xfrm>
          <a:prstGeom prst="rect">
            <a:avLst/>
          </a:prstGeom>
        </p:spPr>
      </p:pic>
      <p:pic>
        <p:nvPicPr>
          <p:cNvPr id="17" name="Imagen 16">
            <a:extLst>
              <a:ext uri="{FF2B5EF4-FFF2-40B4-BE49-F238E27FC236}">
                <a16:creationId xmlns:a16="http://schemas.microsoft.com/office/drawing/2014/main" id="{0FC66701-B7E7-E69C-5058-DDEC6B4E721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608332" y="3467360"/>
            <a:ext cx="5303619" cy="3352280"/>
          </a:xfrm>
          <a:prstGeom prst="rect">
            <a:avLst/>
          </a:prstGeom>
        </p:spPr>
      </p:pic>
    </p:spTree>
    <p:extLst>
      <p:ext uri="{BB962C8B-B14F-4D97-AF65-F5344CB8AC3E}">
        <p14:creationId xmlns:p14="http://schemas.microsoft.com/office/powerpoint/2010/main" val="29309647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9E94187-2C23-4078-BF40-98553CAA15C3}"/>
              </a:ext>
            </a:extLst>
          </p:cNvPr>
          <p:cNvSpPr txBox="1"/>
          <p:nvPr/>
        </p:nvSpPr>
        <p:spPr>
          <a:xfrm>
            <a:off x="6221361" y="5176684"/>
            <a:ext cx="5410200"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en-US" sz="8000" b="1" spc="-114" dirty="0">
                <a:solidFill>
                  <a:srgbClr val="FAC709"/>
                </a:solidFill>
                <a:latin typeface="Calibri" panose="020F0502020204030204" pitchFamily="34" charset="0"/>
                <a:ea typeface="Microsoft Sans Serif" panose="020B0604020202020204" pitchFamily="34" charset="0"/>
                <a:cs typeface="Calibri" panose="020F0502020204030204" pitchFamily="34" charset="0"/>
              </a:rPr>
              <a:t>Thank you!</a:t>
            </a:r>
            <a:endParaRPr kumimoji="0" lang="en-US" sz="8000" b="1" i="0" u="none" strike="noStrike" kern="1200" cap="none" spc="0" normalizeH="0" baseline="0" dirty="0">
              <a:ln>
                <a:noFill/>
              </a:ln>
              <a:solidFill>
                <a:srgbClr val="FAC709"/>
              </a:solidFill>
              <a:effectLst/>
              <a:uLnTx/>
              <a:uFillTx/>
              <a:latin typeface="Calibri" panose="020F0502020204030204" pitchFamily="34" charset="0"/>
              <a:ea typeface="Microsoft Sans Serif" panose="020B060402020202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85FA7D33-1D53-3061-8F07-5067688E3261}"/>
              </a:ext>
            </a:extLst>
          </p:cNvPr>
          <p:cNvSpPr txBox="1"/>
          <p:nvPr/>
        </p:nvSpPr>
        <p:spPr>
          <a:xfrm>
            <a:off x="4343400" y="6853084"/>
            <a:ext cx="9166122" cy="1459374"/>
          </a:xfrm>
          <a:prstGeom prst="rect">
            <a:avLst/>
          </a:prstGeom>
          <a:noFill/>
        </p:spPr>
        <p:txBody>
          <a:bodyPr wrap="square">
            <a:spAutoFit/>
          </a:bodyPr>
          <a:lstStyle/>
          <a:p>
            <a:pPr marL="12700" algn="ctr">
              <a:lnSpc>
                <a:spcPct val="100000"/>
              </a:lnSpc>
              <a:spcBef>
                <a:spcPts val="100"/>
              </a:spcBef>
            </a:pPr>
            <a:r>
              <a:rPr lang="en-US" sz="4400" b="1" spc="-65" dirty="0">
                <a:latin typeface="Calibri" panose="020F0502020204030204" pitchFamily="34" charset="0"/>
                <a:ea typeface="Microsoft Sans Serif" panose="020B0604020202020204" pitchFamily="34" charset="0"/>
                <a:cs typeface="Calibri" panose="020F0502020204030204" pitchFamily="34" charset="0"/>
              </a:rPr>
              <a:t>Partner</a:t>
            </a:r>
            <a:r>
              <a:rPr lang="en-US" sz="4400" b="1" spc="-65">
                <a:latin typeface="Calibri" panose="020F0502020204030204" pitchFamily="34" charset="0"/>
                <a:ea typeface="Microsoft Sans Serif" panose="020B0604020202020204" pitchFamily="34" charset="0"/>
                <a:cs typeface="Calibri" panose="020F0502020204030204" pitchFamily="34" charset="0"/>
              </a:rPr>
              <a:t>: University of Malaga</a:t>
            </a:r>
            <a:endParaRPr lang="en-US" sz="4400" b="1" spc="-65" dirty="0">
              <a:latin typeface="Calibri" panose="020F0502020204030204" pitchFamily="34" charset="0"/>
              <a:ea typeface="Microsoft Sans Serif" panose="020B0604020202020204" pitchFamily="34" charset="0"/>
              <a:cs typeface="Calibri" panose="020F0502020204030204" pitchFamily="34" charset="0"/>
            </a:endParaRPr>
          </a:p>
          <a:p>
            <a:pPr marL="12700" algn="ctr">
              <a:lnSpc>
                <a:spcPct val="100000"/>
              </a:lnSpc>
              <a:spcBef>
                <a:spcPts val="100"/>
              </a:spcBef>
            </a:pPr>
            <a:endParaRPr lang="en-US" sz="4400" b="1" spc="-65"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768335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Imagen 36">
            <a:extLst>
              <a:ext uri="{FF2B5EF4-FFF2-40B4-BE49-F238E27FC236}">
                <a16:creationId xmlns:a16="http://schemas.microsoft.com/office/drawing/2014/main" id="{60C826FD-FEDF-7F76-8457-C265509D80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099325" y="2933700"/>
            <a:ext cx="8807675" cy="5871783"/>
          </a:xfrm>
          <a:prstGeom prst="rect">
            <a:avLst/>
          </a:prstGeom>
        </p:spPr>
      </p:pic>
      <p:sp>
        <p:nvSpPr>
          <p:cNvPr id="2" name="CuadroTexto 1">
            <a:extLst>
              <a:ext uri="{FF2B5EF4-FFF2-40B4-BE49-F238E27FC236}">
                <a16:creationId xmlns:a16="http://schemas.microsoft.com/office/drawing/2014/main" id="{86C18BE6-D155-4521-8CAA-E6D770234311}"/>
              </a:ext>
            </a:extLst>
          </p:cNvPr>
          <p:cNvSpPr txBox="1"/>
          <p:nvPr/>
        </p:nvSpPr>
        <p:spPr>
          <a:xfrm>
            <a:off x="1524000" y="1503549"/>
            <a:ext cx="9462656" cy="769441"/>
          </a:xfrm>
          <a:prstGeom prst="rect">
            <a:avLst/>
          </a:prstGeom>
          <a:noFill/>
        </p:spPr>
        <p:txBody>
          <a:bodyPr wrap="square" rtlCol="0">
            <a:spAutoFit/>
          </a:bodyPr>
          <a:lstStyle/>
          <a:p>
            <a:r>
              <a:rPr lang="en-GB" sz="4400" b="1" dirty="0">
                <a:latin typeface="Calibri" panose="020F0502020204030204" pitchFamily="34" charset="0"/>
                <a:ea typeface="Microsoft Sans Serif" panose="020B0604020202020204" pitchFamily="34" charset="0"/>
                <a:cs typeface="Calibri" panose="020F0502020204030204" pitchFamily="34" charset="0"/>
              </a:rPr>
              <a:t>Index</a:t>
            </a:r>
          </a:p>
        </p:txBody>
      </p:sp>
      <p:pic>
        <p:nvPicPr>
          <p:cNvPr id="18" name="object 2">
            <a:extLst>
              <a:ext uri="{FF2B5EF4-FFF2-40B4-BE49-F238E27FC236}">
                <a16:creationId xmlns:a16="http://schemas.microsoft.com/office/drawing/2014/main" id="{326F599C-0902-4E54-BAC7-ADAF9B4BDB92}"/>
              </a:ext>
            </a:extLst>
          </p:cNvPr>
          <p:cNvPicPr/>
          <p:nvPr/>
        </p:nvPicPr>
        <p:blipFill rotWithShape="1">
          <a:blip r:embed="rId3" cstate="email">
            <a:extLst>
              <a:ext uri="{28A0092B-C50C-407E-A947-70E740481C1C}">
                <a14:useLocalDpi xmlns:a14="http://schemas.microsoft.com/office/drawing/2010/main"/>
              </a:ext>
            </a:extLst>
          </a:blip>
          <a:srcRect/>
          <a:stretch/>
        </p:blipFill>
        <p:spPr>
          <a:xfrm>
            <a:off x="1416415" y="2826460"/>
            <a:ext cx="370416" cy="280000"/>
          </a:xfrm>
          <a:prstGeom prst="rect">
            <a:avLst/>
          </a:prstGeom>
        </p:spPr>
      </p:pic>
      <p:pic>
        <p:nvPicPr>
          <p:cNvPr id="20" name="object 2">
            <a:extLst>
              <a:ext uri="{FF2B5EF4-FFF2-40B4-BE49-F238E27FC236}">
                <a16:creationId xmlns:a16="http://schemas.microsoft.com/office/drawing/2014/main" id="{A503E805-FB64-49DE-8A03-1F50600ABF7A}"/>
              </a:ext>
            </a:extLst>
          </p:cNvPr>
          <p:cNvPicPr/>
          <p:nvPr/>
        </p:nvPicPr>
        <p:blipFill rotWithShape="1">
          <a:blip r:embed="rId4" cstate="email">
            <a:extLst>
              <a:ext uri="{28A0092B-C50C-407E-A947-70E740481C1C}">
                <a14:useLocalDpi xmlns:a14="http://schemas.microsoft.com/office/drawing/2010/main"/>
              </a:ext>
            </a:extLst>
          </a:blip>
          <a:srcRect r="-2857"/>
          <a:stretch/>
        </p:blipFill>
        <p:spPr>
          <a:xfrm>
            <a:off x="1405059" y="4791119"/>
            <a:ext cx="381000" cy="326225"/>
          </a:xfrm>
          <a:prstGeom prst="rect">
            <a:avLst/>
          </a:prstGeom>
        </p:spPr>
      </p:pic>
      <p:grpSp>
        <p:nvGrpSpPr>
          <p:cNvPr id="22" name="Grupo 21">
            <a:extLst>
              <a:ext uri="{FF2B5EF4-FFF2-40B4-BE49-F238E27FC236}">
                <a16:creationId xmlns:a16="http://schemas.microsoft.com/office/drawing/2014/main" id="{6AD18D4C-B589-44B7-8EFF-3DEBF5C41E8D}"/>
              </a:ext>
            </a:extLst>
          </p:cNvPr>
          <p:cNvGrpSpPr/>
          <p:nvPr/>
        </p:nvGrpSpPr>
        <p:grpSpPr>
          <a:xfrm>
            <a:off x="1399312" y="3652985"/>
            <a:ext cx="389419" cy="357695"/>
            <a:chOff x="10576646" y="4322694"/>
            <a:chExt cx="700954" cy="668406"/>
          </a:xfrm>
        </p:grpSpPr>
        <p:pic>
          <p:nvPicPr>
            <p:cNvPr id="19" name="object 2">
              <a:extLst>
                <a:ext uri="{FF2B5EF4-FFF2-40B4-BE49-F238E27FC236}">
                  <a16:creationId xmlns:a16="http://schemas.microsoft.com/office/drawing/2014/main" id="{0EDA923F-8D2D-4611-BB52-E35C95A8EC02}"/>
                </a:ext>
              </a:extLst>
            </p:cNvPr>
            <p:cNvPicPr/>
            <p:nvPr/>
          </p:nvPicPr>
          <p:blipFill rotWithShape="1">
            <a:blip r:embed="rId5" cstate="email">
              <a:extLst>
                <a:ext uri="{28A0092B-C50C-407E-A947-70E740481C1C}">
                  <a14:useLocalDpi xmlns:a14="http://schemas.microsoft.com/office/drawing/2010/main"/>
                </a:ext>
              </a:extLst>
            </a:blip>
            <a:srcRect l="-2272" r="-2859"/>
            <a:stretch/>
          </p:blipFill>
          <p:spPr>
            <a:xfrm>
              <a:off x="10576646" y="4381500"/>
              <a:ext cx="700954" cy="609600"/>
            </a:xfrm>
            <a:prstGeom prst="rect">
              <a:avLst/>
            </a:prstGeom>
          </p:spPr>
        </p:pic>
        <p:sp>
          <p:nvSpPr>
            <p:cNvPr id="21" name="Rectángulo 20">
              <a:extLst>
                <a:ext uri="{FF2B5EF4-FFF2-40B4-BE49-F238E27FC236}">
                  <a16:creationId xmlns:a16="http://schemas.microsoft.com/office/drawing/2014/main" id="{180C6FA9-8737-480A-B58C-831393525641}"/>
                </a:ext>
              </a:extLst>
            </p:cNvPr>
            <p:cNvSpPr/>
            <p:nvPr/>
          </p:nvSpPr>
          <p:spPr>
            <a:xfrm>
              <a:off x="10820400" y="4322694"/>
              <a:ext cx="228600" cy="71735"/>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solidFill>
                  <a:schemeClr val="tx1"/>
                </a:solidFill>
              </a:endParaRPr>
            </a:p>
          </p:txBody>
        </p:sp>
      </p:grpSp>
      <p:sp>
        <p:nvSpPr>
          <p:cNvPr id="25" name="TextBox 8">
            <a:extLst>
              <a:ext uri="{FF2B5EF4-FFF2-40B4-BE49-F238E27FC236}">
                <a16:creationId xmlns:a16="http://schemas.microsoft.com/office/drawing/2014/main" id="{18538967-CA04-70D1-9C5C-75434C8C7BC3}"/>
              </a:ext>
            </a:extLst>
          </p:cNvPr>
          <p:cNvSpPr txBox="1"/>
          <p:nvPr/>
        </p:nvSpPr>
        <p:spPr>
          <a:xfrm>
            <a:off x="2286000" y="2664858"/>
            <a:ext cx="5791200" cy="523220"/>
          </a:xfrm>
          <a:prstGeom prst="rect">
            <a:avLst/>
          </a:prstGeom>
          <a:noFill/>
        </p:spPr>
        <p:txBody>
          <a:bodyPr wrap="square" lIns="108000" rIns="108000" rtlCol="0">
            <a:spAutoFit/>
          </a:bodyPr>
          <a:lstStyle/>
          <a:p>
            <a:r>
              <a:rPr lang="en-US" altLang="ko-KR" sz="2800" b="1">
                <a:latin typeface="Calibri" panose="020F0502020204030204" pitchFamily="34" charset="0"/>
                <a:ea typeface="Microsoft Sans Serif" panose="020B0604020202020204" pitchFamily="34" charset="0"/>
                <a:cs typeface="Calibri" panose="020F0502020204030204" pitchFamily="34" charset="0"/>
              </a:rPr>
              <a:t>1.- What is a family budget? </a:t>
            </a:r>
            <a:endParaRPr lang="ko-KR" altLang="en-US" sz="2800" b="1" dirty="0">
              <a:latin typeface="Calibri" panose="020F0502020204030204" pitchFamily="34" charset="0"/>
              <a:cs typeface="Calibri" panose="020F0502020204030204" pitchFamily="34" charset="0"/>
            </a:endParaRPr>
          </a:p>
        </p:txBody>
      </p:sp>
      <p:sp>
        <p:nvSpPr>
          <p:cNvPr id="28" name="TextBox 8">
            <a:extLst>
              <a:ext uri="{FF2B5EF4-FFF2-40B4-BE49-F238E27FC236}">
                <a16:creationId xmlns:a16="http://schemas.microsoft.com/office/drawing/2014/main" id="{C36C1177-DB5A-C233-5BDB-C26E2B34FEA0}"/>
              </a:ext>
            </a:extLst>
          </p:cNvPr>
          <p:cNvSpPr txBox="1"/>
          <p:nvPr/>
        </p:nvSpPr>
        <p:spPr>
          <a:xfrm>
            <a:off x="2286000" y="3477280"/>
            <a:ext cx="7331539" cy="954107"/>
          </a:xfrm>
          <a:prstGeom prst="rect">
            <a:avLst/>
          </a:prstGeom>
          <a:noFill/>
        </p:spPr>
        <p:txBody>
          <a:bodyPr wrap="square" lIns="108000" rIns="108000" rtlCol="0">
            <a:spAutoFit/>
          </a:bodyPr>
          <a:lstStyle/>
          <a:p>
            <a:r>
              <a:rPr lang="en-US" altLang="ko-KR" sz="2800" b="1">
                <a:latin typeface="Calibri" panose="020F0502020204030204" pitchFamily="34" charset="0"/>
                <a:ea typeface="Microsoft Sans Serif" panose="020B0604020202020204" pitchFamily="34" charset="0"/>
                <a:cs typeface="Calibri" panose="020F0502020204030204" pitchFamily="34" charset="0"/>
              </a:rPr>
              <a:t>2.- What are the main economic movements in a household economy?</a:t>
            </a:r>
            <a:endParaRPr lang="ko-KR" altLang="en-US" sz="2800" b="1" dirty="0">
              <a:latin typeface="Calibri" panose="020F0502020204030204" pitchFamily="34" charset="0"/>
              <a:cs typeface="Calibri" panose="020F0502020204030204" pitchFamily="34" charset="0"/>
            </a:endParaRPr>
          </a:p>
        </p:txBody>
      </p:sp>
      <p:sp>
        <p:nvSpPr>
          <p:cNvPr id="31" name="TextBox 8">
            <a:extLst>
              <a:ext uri="{FF2B5EF4-FFF2-40B4-BE49-F238E27FC236}">
                <a16:creationId xmlns:a16="http://schemas.microsoft.com/office/drawing/2014/main" id="{726ABA70-2A00-5E18-8F67-4291A0157C19}"/>
              </a:ext>
            </a:extLst>
          </p:cNvPr>
          <p:cNvSpPr txBox="1"/>
          <p:nvPr/>
        </p:nvSpPr>
        <p:spPr>
          <a:xfrm>
            <a:off x="2302565" y="4651026"/>
            <a:ext cx="7179139" cy="523220"/>
          </a:xfrm>
          <a:prstGeom prst="rect">
            <a:avLst/>
          </a:prstGeom>
          <a:noFill/>
        </p:spPr>
        <p:txBody>
          <a:bodyPr wrap="square" lIns="108000" rIns="108000" rtlCol="0">
            <a:spAutoFit/>
          </a:bodyPr>
          <a:lstStyle/>
          <a:p>
            <a:r>
              <a:rPr lang="en-US" altLang="ko-KR" sz="2800" b="1">
                <a:latin typeface="Calibri" panose="020F0502020204030204" pitchFamily="34" charset="0"/>
                <a:ea typeface="Microsoft Sans Serif" panose="020B0604020202020204" pitchFamily="34" charset="0"/>
                <a:cs typeface="Calibri" panose="020F0502020204030204" pitchFamily="34" charset="0"/>
              </a:rPr>
              <a:t>3.- How to prepare a budget?</a:t>
            </a:r>
            <a:endParaRPr lang="ko-KR" altLang="en-US" sz="2800" b="1" dirty="0">
              <a:latin typeface="Calibri" panose="020F0502020204030204" pitchFamily="34" charset="0"/>
              <a:cs typeface="Calibri" panose="020F0502020204030204" pitchFamily="34" charset="0"/>
            </a:endParaRPr>
          </a:p>
        </p:txBody>
      </p:sp>
      <p:pic>
        <p:nvPicPr>
          <p:cNvPr id="11" name="object 2">
            <a:extLst>
              <a:ext uri="{FF2B5EF4-FFF2-40B4-BE49-F238E27FC236}">
                <a16:creationId xmlns:a16="http://schemas.microsoft.com/office/drawing/2014/main" id="{1198203E-F30C-C231-7F97-00A10E77FEFB}"/>
              </a:ext>
            </a:extLst>
          </p:cNvPr>
          <p:cNvPicPr/>
          <p:nvPr/>
        </p:nvPicPr>
        <p:blipFill rotWithShape="1">
          <a:blip r:embed="rId3" cstate="email">
            <a:extLst>
              <a:ext uri="{28A0092B-C50C-407E-A947-70E740481C1C}">
                <a14:useLocalDpi xmlns:a14="http://schemas.microsoft.com/office/drawing/2010/main"/>
              </a:ext>
            </a:extLst>
          </a:blip>
          <a:srcRect/>
          <a:stretch/>
        </p:blipFill>
        <p:spPr>
          <a:xfrm>
            <a:off x="1407372" y="5596825"/>
            <a:ext cx="370416" cy="280000"/>
          </a:xfrm>
          <a:prstGeom prst="rect">
            <a:avLst/>
          </a:prstGeom>
        </p:spPr>
      </p:pic>
      <p:grpSp>
        <p:nvGrpSpPr>
          <p:cNvPr id="13" name="Grupo 12">
            <a:extLst>
              <a:ext uri="{FF2B5EF4-FFF2-40B4-BE49-F238E27FC236}">
                <a16:creationId xmlns:a16="http://schemas.microsoft.com/office/drawing/2014/main" id="{7DD910AB-9927-D2E6-88D9-3E6DBBE0CCA6}"/>
              </a:ext>
            </a:extLst>
          </p:cNvPr>
          <p:cNvGrpSpPr/>
          <p:nvPr/>
        </p:nvGrpSpPr>
        <p:grpSpPr>
          <a:xfrm>
            <a:off x="1390269" y="6753899"/>
            <a:ext cx="389419" cy="357695"/>
            <a:chOff x="10576646" y="4322694"/>
            <a:chExt cx="700954" cy="668406"/>
          </a:xfrm>
        </p:grpSpPr>
        <p:pic>
          <p:nvPicPr>
            <p:cNvPr id="14" name="object 2">
              <a:extLst>
                <a:ext uri="{FF2B5EF4-FFF2-40B4-BE49-F238E27FC236}">
                  <a16:creationId xmlns:a16="http://schemas.microsoft.com/office/drawing/2014/main" id="{4CC50331-7844-5597-9990-20FCCB80DE97}"/>
                </a:ext>
              </a:extLst>
            </p:cNvPr>
            <p:cNvPicPr/>
            <p:nvPr/>
          </p:nvPicPr>
          <p:blipFill rotWithShape="1">
            <a:blip r:embed="rId5" cstate="email">
              <a:extLst>
                <a:ext uri="{28A0092B-C50C-407E-A947-70E740481C1C}">
                  <a14:useLocalDpi xmlns:a14="http://schemas.microsoft.com/office/drawing/2010/main"/>
                </a:ext>
              </a:extLst>
            </a:blip>
            <a:srcRect l="-2272" r="-2859"/>
            <a:stretch/>
          </p:blipFill>
          <p:spPr>
            <a:xfrm>
              <a:off x="10576646" y="4381500"/>
              <a:ext cx="700954" cy="609600"/>
            </a:xfrm>
            <a:prstGeom prst="rect">
              <a:avLst/>
            </a:prstGeom>
          </p:spPr>
        </p:pic>
        <p:sp>
          <p:nvSpPr>
            <p:cNvPr id="15" name="Rectángulo 14">
              <a:extLst>
                <a:ext uri="{FF2B5EF4-FFF2-40B4-BE49-F238E27FC236}">
                  <a16:creationId xmlns:a16="http://schemas.microsoft.com/office/drawing/2014/main" id="{050AC60A-AA9F-2D27-A648-D9E40B3CC4FC}"/>
                </a:ext>
              </a:extLst>
            </p:cNvPr>
            <p:cNvSpPr/>
            <p:nvPr/>
          </p:nvSpPr>
          <p:spPr>
            <a:xfrm>
              <a:off x="10820400" y="4322694"/>
              <a:ext cx="228600" cy="71735"/>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solidFill>
                  <a:schemeClr val="tx1"/>
                </a:solidFill>
              </a:endParaRPr>
            </a:p>
          </p:txBody>
        </p:sp>
      </p:grpSp>
      <p:sp>
        <p:nvSpPr>
          <p:cNvPr id="16" name="TextBox 8">
            <a:extLst>
              <a:ext uri="{FF2B5EF4-FFF2-40B4-BE49-F238E27FC236}">
                <a16:creationId xmlns:a16="http://schemas.microsoft.com/office/drawing/2014/main" id="{70E3023D-73C2-41CE-30BA-F721A1527644}"/>
              </a:ext>
            </a:extLst>
          </p:cNvPr>
          <p:cNvSpPr txBox="1"/>
          <p:nvPr/>
        </p:nvSpPr>
        <p:spPr>
          <a:xfrm>
            <a:off x="2276957" y="5437027"/>
            <a:ext cx="7185765" cy="954107"/>
          </a:xfrm>
          <a:prstGeom prst="rect">
            <a:avLst/>
          </a:prstGeom>
          <a:noFill/>
        </p:spPr>
        <p:txBody>
          <a:bodyPr wrap="square" lIns="108000" rIns="108000" rtlCol="0">
            <a:spAutoFit/>
          </a:bodyPr>
          <a:lstStyle/>
          <a:p>
            <a:r>
              <a:rPr lang="en-US" altLang="ko-KR" sz="2800" b="1">
                <a:latin typeface="Calibri" panose="020F0502020204030204" pitchFamily="34" charset="0"/>
                <a:ea typeface="Microsoft Sans Serif" panose="020B0604020202020204" pitchFamily="34" charset="0"/>
                <a:cs typeface="Calibri" panose="020F0502020204030204" pitchFamily="34" charset="0"/>
              </a:rPr>
              <a:t>4.- What are the different scenarios for a family budget?</a:t>
            </a:r>
            <a:endParaRPr lang="ko-KR" altLang="en-US" sz="2800" b="1" dirty="0">
              <a:latin typeface="Calibri" panose="020F0502020204030204" pitchFamily="34" charset="0"/>
              <a:cs typeface="Calibri" panose="020F0502020204030204" pitchFamily="34" charset="0"/>
            </a:endParaRPr>
          </a:p>
        </p:txBody>
      </p:sp>
      <p:sp>
        <p:nvSpPr>
          <p:cNvPr id="23" name="TextBox 8">
            <a:extLst>
              <a:ext uri="{FF2B5EF4-FFF2-40B4-BE49-F238E27FC236}">
                <a16:creationId xmlns:a16="http://schemas.microsoft.com/office/drawing/2014/main" id="{CF26D0A3-CD98-14A2-32ED-2AEB490335BA}"/>
              </a:ext>
            </a:extLst>
          </p:cNvPr>
          <p:cNvSpPr txBox="1"/>
          <p:nvPr/>
        </p:nvSpPr>
        <p:spPr>
          <a:xfrm>
            <a:off x="2276957" y="6654094"/>
            <a:ext cx="7331539" cy="954107"/>
          </a:xfrm>
          <a:prstGeom prst="rect">
            <a:avLst/>
          </a:prstGeom>
          <a:noFill/>
        </p:spPr>
        <p:txBody>
          <a:bodyPr wrap="square" lIns="108000" rIns="108000" rtlCol="0">
            <a:spAutoFit/>
          </a:bodyPr>
          <a:lstStyle/>
          <a:p>
            <a:r>
              <a:rPr lang="en-US" altLang="ko-KR" sz="2800" b="1">
                <a:latin typeface="Calibri" panose="020F0502020204030204" pitchFamily="34" charset="0"/>
                <a:ea typeface="Microsoft Sans Serif" panose="020B0604020202020204" pitchFamily="34" charset="0"/>
                <a:cs typeface="Calibri" panose="020F0502020204030204" pitchFamily="34" charset="0"/>
              </a:rPr>
              <a:t>5.- Basic guidelines to follow for a good personal budget.</a:t>
            </a:r>
            <a:endParaRPr lang="ko-KR" altLang="en-US"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78113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0058400" cy="769441"/>
          </a:xfrm>
          <a:prstGeom prst="rect">
            <a:avLst/>
          </a:prstGeom>
          <a:noFill/>
        </p:spPr>
        <p:txBody>
          <a:bodyPr wrap="square" rtlCol="0">
            <a:spAutoFit/>
          </a:bodyPr>
          <a:lstStyle/>
          <a:p>
            <a:r>
              <a:rPr lang="es-ES" sz="4400" b="1" dirty="0">
                <a:latin typeface="Calibri" panose="020F0502020204030204" pitchFamily="34" charset="0"/>
                <a:ea typeface="Microsoft Sans Serif" panose="020B0604020202020204" pitchFamily="34" charset="0"/>
                <a:cs typeface="Calibri" panose="020F0502020204030204" pitchFamily="34" charset="0"/>
              </a:rPr>
              <a:t>1</a:t>
            </a:r>
            <a:r>
              <a:rPr lang="es-ES" sz="4400" b="1">
                <a:latin typeface="Calibri" panose="020F0502020204030204" pitchFamily="34" charset="0"/>
                <a:ea typeface="Microsoft Sans Serif" panose="020B0604020202020204" pitchFamily="34" charset="0"/>
                <a:cs typeface="Calibri" panose="020F0502020204030204" pitchFamily="34" charset="0"/>
              </a:rPr>
              <a:t>.</a:t>
            </a:r>
            <a:r>
              <a:rPr lang="es-ES"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What is a family budget?</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6C8B894F-17B3-41CA-B7A0-A3081483AF7F}"/>
              </a:ext>
            </a:extLst>
          </p:cNvPr>
          <p:cNvSpPr txBox="1"/>
          <p:nvPr/>
        </p:nvSpPr>
        <p:spPr>
          <a:xfrm>
            <a:off x="1752600" y="2562880"/>
            <a:ext cx="8153400" cy="4832092"/>
          </a:xfrm>
          <a:prstGeom prst="rect">
            <a:avLst/>
          </a:prstGeom>
          <a:noFill/>
        </p:spPr>
        <p:txBody>
          <a:bodyPr wrap="square" rtlCol="0">
            <a:spAutoFit/>
          </a:bodyPr>
          <a:lstStyle/>
          <a:p>
            <a:pPr>
              <a:defRPr/>
            </a:pPr>
            <a:r>
              <a:rPr lang="en-GB" sz="2800">
                <a:latin typeface="Calibri" panose="020F0502020204030204" pitchFamily="34" charset="0"/>
                <a:ea typeface="Microsoft Sans Serif" panose="020B0604020202020204" pitchFamily="34" charset="0"/>
                <a:cs typeface="Calibri" panose="020F0502020204030204" pitchFamily="34" charset="0"/>
              </a:rPr>
              <a:t>A family budget is a document that summarises in figures, in an organised way, the income and expenditure of a family over a certain period of time.</a:t>
            </a:r>
          </a:p>
          <a:p>
            <a:pPr>
              <a:defRPr/>
            </a:pPr>
            <a:endParaRPr lang="en-GB" sz="2800">
              <a:latin typeface="Calibri" panose="020F0502020204030204" pitchFamily="34" charset="0"/>
              <a:ea typeface="Microsoft Sans Serif" panose="020B0604020202020204" pitchFamily="34" charset="0"/>
              <a:cs typeface="Calibri" panose="020F0502020204030204" pitchFamily="34" charset="0"/>
            </a:endParaRPr>
          </a:p>
          <a:p>
            <a:pPr>
              <a:defRPr/>
            </a:pPr>
            <a:r>
              <a:rPr lang="en-GB" sz="2800">
                <a:latin typeface="Calibri" panose="020F0502020204030204" pitchFamily="34" charset="0"/>
                <a:ea typeface="Microsoft Sans Serif" panose="020B0604020202020204" pitchFamily="34" charset="0"/>
                <a:cs typeface="Calibri" panose="020F0502020204030204" pitchFamily="34" charset="0"/>
              </a:rPr>
              <a:t>With a well-done budget, the family has a global vision, with valuable information about their real consumption habits, and can analyse them and make decisions regarding the destination of each of the incomes at their disposal and thus better plan their financial future.</a:t>
            </a:r>
            <a:endParaRPr lang="en-GB" altLang="es-ES" sz="2800" dirty="0">
              <a:latin typeface="Calibri" panose="020F0502020204030204" pitchFamily="34" charset="0"/>
              <a:ea typeface="Microsoft Sans Serif" panose="020B0604020202020204" pitchFamily="34" charset="0"/>
              <a:cs typeface="Calibri" panose="020F0502020204030204" pitchFamily="34" charset="0"/>
            </a:endParaRPr>
          </a:p>
          <a:p>
            <a:endPar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8" name="Imagen 7" descr="Imagen que contiene Icono&#10;&#10;Descripción generada automáticamente">
            <a:extLst>
              <a:ext uri="{FF2B5EF4-FFF2-40B4-BE49-F238E27FC236}">
                <a16:creationId xmlns:a16="http://schemas.microsoft.com/office/drawing/2014/main" id="{DA1A638D-3EC5-31B8-01DA-F1EC2263253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96600" y="2562880"/>
            <a:ext cx="5372100" cy="5372100"/>
          </a:xfrm>
          <a:prstGeom prst="rect">
            <a:avLst/>
          </a:prstGeom>
        </p:spPr>
      </p:pic>
    </p:spTree>
    <p:extLst>
      <p:ext uri="{BB962C8B-B14F-4D97-AF65-F5344CB8AC3E}">
        <p14:creationId xmlns:p14="http://schemas.microsoft.com/office/powerpoint/2010/main" val="1090680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2344400" cy="1446550"/>
          </a:xfrm>
          <a:prstGeom prst="rect">
            <a:avLst/>
          </a:prstGeom>
          <a:noFill/>
        </p:spPr>
        <p:txBody>
          <a:bodyPr wrap="square" rtlCol="0">
            <a:spAutoFit/>
          </a:bodyPr>
          <a:lstStyle/>
          <a:p>
            <a:r>
              <a:rPr lang="es-ES" sz="4400" b="1">
                <a:latin typeface="Calibri" panose="020F0502020204030204" pitchFamily="34" charset="0"/>
                <a:ea typeface="Microsoft Sans Serif" panose="020B0604020202020204" pitchFamily="34" charset="0"/>
                <a:cs typeface="Calibri" panose="020F0502020204030204" pitchFamily="34" charset="0"/>
              </a:rPr>
              <a:t>2.</a:t>
            </a:r>
            <a:r>
              <a:rPr lang="es-ES"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What are the main economic movements in a household economy?</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6C8B894F-17B3-41CA-B7A0-A3081483AF7F}"/>
              </a:ext>
            </a:extLst>
          </p:cNvPr>
          <p:cNvSpPr txBox="1"/>
          <p:nvPr/>
        </p:nvSpPr>
        <p:spPr>
          <a:xfrm>
            <a:off x="1600200" y="3314700"/>
            <a:ext cx="12496800" cy="4832092"/>
          </a:xfrm>
          <a:prstGeom prst="rect">
            <a:avLst/>
          </a:prstGeom>
          <a:noFill/>
        </p:spPr>
        <p:txBody>
          <a:bodyPr wrap="square" rtlCol="0">
            <a:spAutoFit/>
          </a:bodyPr>
          <a:lstStyle/>
          <a:p>
            <a:pPr>
              <a:defRPr/>
            </a:pPr>
            <a:r>
              <a:rPr lang="en-GB" sz="2800">
                <a:effectLst/>
                <a:latin typeface="+mj-lt"/>
                <a:ea typeface="Microsoft Sans Serif" panose="020B0604020202020204" pitchFamily="34" charset="0"/>
              </a:rPr>
              <a:t>Some of the possible household </a:t>
            </a:r>
            <a:r>
              <a:rPr lang="en-GB" sz="2800" b="1">
                <a:effectLst/>
                <a:latin typeface="+mj-lt"/>
                <a:ea typeface="Microsoft Sans Serif" panose="020B0604020202020204" pitchFamily="34" charset="0"/>
              </a:rPr>
              <a:t>incomes</a:t>
            </a:r>
            <a:r>
              <a:rPr lang="en-GB" sz="2800">
                <a:effectLst/>
                <a:latin typeface="+mj-lt"/>
                <a:ea typeface="Microsoft Sans Serif" panose="020B0604020202020204" pitchFamily="34" charset="0"/>
              </a:rPr>
              <a:t> are: wages, rental income, interest on bank deposits, dividends on shares, social benefits, pensions, allowances... In short, household income represents the money available to a family to spend on goods and services or to use for savings or investment</a:t>
            </a:r>
            <a:r>
              <a:rPr lang="en-GB" sz="2800">
                <a:latin typeface="+mj-lt"/>
                <a:ea typeface="Microsoft Sans Serif" panose="020B0604020202020204" pitchFamily="34" charset="0"/>
                <a:cs typeface="Calibri" panose="020F0502020204030204" pitchFamily="34" charset="0"/>
              </a:rPr>
              <a:t>.</a:t>
            </a:r>
          </a:p>
          <a:p>
            <a:pPr>
              <a:defRPr/>
            </a:pPr>
            <a:endParaRPr lang="en-GB" sz="2800">
              <a:latin typeface="+mj-lt"/>
              <a:ea typeface="Microsoft Sans Serif" panose="020B0604020202020204" pitchFamily="34" charset="0"/>
              <a:cs typeface="Calibri" panose="020F0502020204030204" pitchFamily="34" charset="0"/>
            </a:endParaRPr>
          </a:p>
          <a:p>
            <a:pPr>
              <a:defRPr/>
            </a:pPr>
            <a:r>
              <a:rPr lang="en-GB" sz="2800">
                <a:effectLst/>
                <a:latin typeface="+mj-lt"/>
                <a:ea typeface="Microsoft Sans Serif" panose="020B0604020202020204" pitchFamily="34" charset="0"/>
              </a:rPr>
              <a:t>With regard to </a:t>
            </a:r>
            <a:r>
              <a:rPr lang="en-GB" sz="2800" b="1">
                <a:effectLst/>
                <a:latin typeface="+mj-lt"/>
                <a:ea typeface="Microsoft Sans Serif" panose="020B0604020202020204" pitchFamily="34" charset="0"/>
              </a:rPr>
              <a:t>expenses</a:t>
            </a:r>
            <a:r>
              <a:rPr lang="en-GB" sz="2800">
                <a:effectLst/>
                <a:latin typeface="+mj-lt"/>
                <a:ea typeface="Microsoft Sans Serif" panose="020B0604020202020204" pitchFamily="34" charset="0"/>
              </a:rPr>
              <a:t>, we can differentiate them according to their nature</a:t>
            </a:r>
            <a:r>
              <a:rPr lang="en-GB" sz="2800">
                <a:effectLst/>
                <a:latin typeface="+mj-lt"/>
                <a:ea typeface="Microsoft Sans Serif" panose="020B0604020202020204" pitchFamily="34" charset="0"/>
                <a:cs typeface="Calibri" panose="020F0502020204030204" pitchFamily="34" charset="0"/>
              </a:rPr>
              <a:t>:</a:t>
            </a:r>
          </a:p>
          <a:p>
            <a:pPr>
              <a:defRPr/>
            </a:pPr>
            <a:endParaRPr lang="en-GB" sz="2800">
              <a:effectLst/>
              <a:latin typeface="+mj-lt"/>
              <a:ea typeface="Microsoft Sans Serif" panose="020B0604020202020204" pitchFamily="34" charset="0"/>
              <a:cs typeface="Calibri" panose="020F0502020204030204" pitchFamily="34" charset="0"/>
            </a:endParaRPr>
          </a:p>
          <a:p>
            <a:pPr marL="457200" indent="-457200">
              <a:buFont typeface="Arial" panose="020B0604020202020204" pitchFamily="34" charset="0"/>
              <a:buChar char="•"/>
              <a:defRPr/>
            </a:pPr>
            <a:r>
              <a:rPr lang="en-GB" sz="2800" b="1" i="1">
                <a:effectLst/>
                <a:latin typeface="+mj-lt"/>
                <a:ea typeface="Microsoft Sans Serif" panose="020B0604020202020204" pitchFamily="34" charset="0"/>
              </a:rPr>
              <a:t>Mandatory fixed expenses</a:t>
            </a:r>
            <a:r>
              <a:rPr lang="en-GB" sz="2800">
                <a:effectLst/>
                <a:latin typeface="+mj-lt"/>
                <a:ea typeface="Microsoft Sans Serif" panose="020B0604020202020204" pitchFamily="34" charset="0"/>
              </a:rPr>
              <a:t>: These are the ones that we cannot stop paying or change the amount. Moreover, we know them in advance. They will always be there month after month, for example the mortgage, the rent, the community fees or the bank loans.</a:t>
            </a:r>
            <a:endParaRPr lang="en-GB" sz="2800">
              <a:latin typeface="+mj-lt"/>
              <a:ea typeface="Microsoft Sans Serif" panose="020B0604020202020204" pitchFamily="34" charset="0"/>
              <a:cs typeface="Calibri" panose="020F0502020204030204" pitchFamily="34" charset="0"/>
            </a:endParaRPr>
          </a:p>
        </p:txBody>
      </p:sp>
      <p:pic>
        <p:nvPicPr>
          <p:cNvPr id="6" name="Imagen 5" descr="Imagen que contiene Patrón de fondo&#10;&#10;Descripción generada automáticamente">
            <a:extLst>
              <a:ext uri="{FF2B5EF4-FFF2-40B4-BE49-F238E27FC236}">
                <a16:creationId xmlns:a16="http://schemas.microsoft.com/office/drawing/2014/main" id="{ED339E22-E601-00A9-7362-9AE5D71FDD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78000" y="3214081"/>
            <a:ext cx="3495288" cy="4932711"/>
          </a:xfrm>
          <a:prstGeom prst="rect">
            <a:avLst/>
          </a:prstGeom>
        </p:spPr>
      </p:pic>
    </p:spTree>
    <p:extLst>
      <p:ext uri="{BB962C8B-B14F-4D97-AF65-F5344CB8AC3E}">
        <p14:creationId xmlns:p14="http://schemas.microsoft.com/office/powerpoint/2010/main" val="3891054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2344400" cy="1446550"/>
          </a:xfrm>
          <a:prstGeom prst="rect">
            <a:avLst/>
          </a:prstGeom>
          <a:noFill/>
        </p:spPr>
        <p:txBody>
          <a:bodyPr wrap="square" rtlCol="0">
            <a:spAutoFit/>
          </a:bodyPr>
          <a:lstStyle/>
          <a:p>
            <a:r>
              <a:rPr lang="es-ES" sz="4400" b="1">
                <a:latin typeface="Calibri" panose="020F0502020204030204" pitchFamily="34" charset="0"/>
                <a:ea typeface="Microsoft Sans Serif" panose="020B0604020202020204" pitchFamily="34" charset="0"/>
                <a:cs typeface="Calibri" panose="020F0502020204030204" pitchFamily="34" charset="0"/>
              </a:rPr>
              <a:t>2.</a:t>
            </a:r>
            <a:r>
              <a:rPr lang="es-ES"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What are the main economic movements in a household economy?</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6C8B894F-17B3-41CA-B7A0-A3081483AF7F}"/>
              </a:ext>
            </a:extLst>
          </p:cNvPr>
          <p:cNvSpPr txBox="1"/>
          <p:nvPr/>
        </p:nvSpPr>
        <p:spPr>
          <a:xfrm>
            <a:off x="1600200" y="3314700"/>
            <a:ext cx="10439400" cy="6555641"/>
          </a:xfrm>
          <a:prstGeom prst="rect">
            <a:avLst/>
          </a:prstGeom>
          <a:noFill/>
        </p:spPr>
        <p:txBody>
          <a:bodyPr wrap="square" rtlCol="0">
            <a:spAutoFit/>
          </a:bodyPr>
          <a:lstStyle/>
          <a:p>
            <a:pPr marL="457200" indent="-457200">
              <a:buFont typeface="Arial" panose="020B0604020202020204" pitchFamily="34" charset="0"/>
              <a:buChar char="•"/>
              <a:defRPr/>
            </a:pPr>
            <a:r>
              <a:rPr lang="en-GB" sz="2800" b="1" i="1">
                <a:effectLst/>
                <a:latin typeface="+mj-lt"/>
                <a:ea typeface="Microsoft Sans Serif" panose="020B0604020202020204" pitchFamily="34" charset="0"/>
              </a:rPr>
              <a:t>Necessary variable expenses</a:t>
            </a:r>
            <a:r>
              <a:rPr lang="en-GB" sz="2800">
                <a:effectLst/>
                <a:latin typeface="+mj-lt"/>
                <a:ea typeface="Microsoft Sans Serif" panose="020B0604020202020204" pitchFamily="34" charset="0"/>
              </a:rPr>
              <a:t>:  They are not mandatory, but they are necessary for our daily lives. We can reduce them, but not eliminate them. Such as food, transport, clothing, electricity bills, etc.  They can be reduced if we consume more moderately and use some tricks: use energy-saving light bulbs, lower the heating temperature by a few degrees, compare prices in shops...</a:t>
            </a:r>
          </a:p>
          <a:p>
            <a:pPr marL="457200" indent="-457200">
              <a:buFont typeface="Arial" panose="020B0604020202020204" pitchFamily="34" charset="0"/>
              <a:buChar char="•"/>
              <a:defRPr/>
            </a:pPr>
            <a:endParaRPr lang="en-GB" sz="2800">
              <a:effectLst/>
              <a:latin typeface="+mj-lt"/>
              <a:ea typeface="Microsoft Sans Serif" panose="020B0604020202020204" pitchFamily="34" charset="0"/>
            </a:endParaRPr>
          </a:p>
          <a:p>
            <a:pPr marL="457200" indent="-457200">
              <a:buFont typeface="Arial" panose="020B0604020202020204" pitchFamily="34" charset="0"/>
              <a:buChar char="•"/>
              <a:defRPr/>
            </a:pPr>
            <a:r>
              <a:rPr lang="en-GB" sz="2800" b="1" i="1">
                <a:effectLst/>
                <a:latin typeface="+mj-lt"/>
                <a:ea typeface="Microsoft Sans Serif" panose="020B0604020202020204" pitchFamily="34" charset="0"/>
              </a:rPr>
              <a:t>Occasional or discretionary expenditure</a:t>
            </a:r>
            <a:r>
              <a:rPr lang="en-GB" sz="2800" i="1">
                <a:effectLst/>
                <a:latin typeface="+mj-lt"/>
                <a:ea typeface="Microsoft Sans Serif" panose="020B0604020202020204" pitchFamily="34" charset="0"/>
              </a:rPr>
              <a:t>:</a:t>
            </a:r>
            <a:r>
              <a:rPr lang="en-GB" sz="2800">
                <a:effectLst/>
                <a:latin typeface="+mj-lt"/>
                <a:ea typeface="Microsoft Sans Serif" panose="020B0604020202020204" pitchFamily="34" charset="0"/>
              </a:rPr>
              <a:t> These are irregular expenses, of an extraordinary or sporadic nature. For example, a traffic fine. Some are unavoidable, such as medical expenses, but others can be reduced or even eliminated if necessary. </a:t>
            </a:r>
            <a:r>
              <a:rPr lang="es-ES" sz="2800">
                <a:effectLst/>
                <a:latin typeface="+mj-lt"/>
                <a:ea typeface="Microsoft Sans Serif" panose="020B0604020202020204" pitchFamily="34" charset="0"/>
              </a:rPr>
              <a:t>This is the case for leisure expenses, travel, etc</a:t>
            </a:r>
            <a:r>
              <a:rPr lang="en-GB" sz="2800">
                <a:latin typeface="+mj-lt"/>
                <a:ea typeface="Microsoft Sans Serif" panose="020B0604020202020204" pitchFamily="34" charset="0"/>
              </a:rPr>
              <a:t>.</a:t>
            </a:r>
            <a:endParaRPr lang="en-GB" sz="2800">
              <a:effectLst/>
              <a:latin typeface="+mj-lt"/>
              <a:ea typeface="Microsoft Sans Serif" panose="020B0604020202020204" pitchFamily="34" charset="0"/>
              <a:cs typeface="Calibri" panose="020F0502020204030204" pitchFamily="34" charset="0"/>
            </a:endParaRPr>
          </a:p>
          <a:p>
            <a:pPr>
              <a:defRPr/>
            </a:pPr>
            <a:endParaRPr lang="en-GB" sz="2800">
              <a:latin typeface="Calibri" panose="020F0502020204030204" pitchFamily="34" charset="0"/>
              <a:ea typeface="Microsoft Sans Serif" panose="020B0604020202020204" pitchFamily="34" charset="0"/>
              <a:cs typeface="Calibri" panose="020F0502020204030204" pitchFamily="34" charset="0"/>
            </a:endParaRPr>
          </a:p>
          <a:p>
            <a:pPr>
              <a:defRPr/>
            </a:pPr>
            <a:endParaRPr lang="en-GB" sz="2800">
              <a:latin typeface="Calibri" panose="020F0502020204030204" pitchFamily="34" charset="0"/>
              <a:ea typeface="Microsoft Sans Serif" panose="020B0604020202020204" pitchFamily="34" charset="0"/>
              <a:cs typeface="Calibri" panose="020F0502020204030204" pitchFamily="34" charset="0"/>
            </a:endParaRPr>
          </a:p>
          <a:p>
            <a:endPar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5" name="Imagen 4" descr="Texto&#10;&#10;Descripción generada automáticamente">
            <a:extLst>
              <a:ext uri="{FF2B5EF4-FFF2-40B4-BE49-F238E27FC236}">
                <a16:creationId xmlns:a16="http://schemas.microsoft.com/office/drawing/2014/main" id="{5A1CC0B0-B0E8-D144-AFB7-F16A2D4253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11000" y="2628900"/>
            <a:ext cx="6172200" cy="6172200"/>
          </a:xfrm>
          <a:prstGeom prst="rect">
            <a:avLst/>
          </a:prstGeom>
        </p:spPr>
      </p:pic>
    </p:spTree>
    <p:extLst>
      <p:ext uri="{BB962C8B-B14F-4D97-AF65-F5344CB8AC3E}">
        <p14:creationId xmlns:p14="http://schemas.microsoft.com/office/powerpoint/2010/main" val="3857114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2344400" cy="1446550"/>
          </a:xfrm>
          <a:prstGeom prst="rect">
            <a:avLst/>
          </a:prstGeom>
          <a:noFill/>
        </p:spPr>
        <p:txBody>
          <a:bodyPr wrap="square" rtlCol="0">
            <a:spAutoFit/>
          </a:bodyPr>
          <a:lstStyle/>
          <a:p>
            <a:r>
              <a:rPr lang="es-ES" sz="4400" b="1">
                <a:latin typeface="Calibri" panose="020F0502020204030204" pitchFamily="34" charset="0"/>
                <a:ea typeface="Microsoft Sans Serif" panose="020B0604020202020204" pitchFamily="34" charset="0"/>
                <a:cs typeface="Calibri" panose="020F0502020204030204" pitchFamily="34" charset="0"/>
              </a:rPr>
              <a:t>2.</a:t>
            </a:r>
            <a:r>
              <a:rPr lang="es-ES"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What are the main economic movements in a household economy?</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6C8B894F-17B3-41CA-B7A0-A3081483AF7F}"/>
              </a:ext>
            </a:extLst>
          </p:cNvPr>
          <p:cNvSpPr txBox="1"/>
          <p:nvPr/>
        </p:nvSpPr>
        <p:spPr>
          <a:xfrm>
            <a:off x="1600200" y="3314700"/>
            <a:ext cx="15392400" cy="4832092"/>
          </a:xfrm>
          <a:prstGeom prst="rect">
            <a:avLst/>
          </a:prstGeom>
          <a:noFill/>
        </p:spPr>
        <p:txBody>
          <a:bodyPr wrap="square" rtlCol="0">
            <a:spAutoFit/>
          </a:bodyPr>
          <a:lstStyle/>
          <a:p>
            <a:pPr>
              <a:defRPr/>
            </a:pPr>
            <a:r>
              <a:rPr lang="en-GB" sz="2800" b="1">
                <a:effectLst/>
                <a:latin typeface="+mj-lt"/>
                <a:ea typeface="Microsoft Sans Serif" panose="020B0604020202020204" pitchFamily="34" charset="0"/>
              </a:rPr>
              <a:t>Is an income the same as a collection? </a:t>
            </a:r>
            <a:r>
              <a:rPr lang="es-ES" sz="2800">
                <a:effectLst/>
                <a:latin typeface="+mj-lt"/>
                <a:ea typeface="Microsoft Sans Serif" panose="020B0604020202020204" pitchFamily="34" charset="0"/>
              </a:rPr>
              <a:t>Not exactly</a:t>
            </a:r>
            <a:r>
              <a:rPr lang="en-GB" sz="2800">
                <a:effectLst/>
                <a:latin typeface="+mj-lt"/>
                <a:ea typeface="Microsoft Sans Serif" panose="020B0604020202020204" pitchFamily="34" charset="0"/>
                <a:cs typeface="Calibri" panose="020F0502020204030204" pitchFamily="34" charset="0"/>
              </a:rPr>
              <a:t>:</a:t>
            </a:r>
          </a:p>
          <a:p>
            <a:pPr>
              <a:defRPr/>
            </a:pPr>
            <a:endParaRPr lang="en-GB" sz="2800">
              <a:latin typeface="+mj-lt"/>
              <a:ea typeface="Microsoft Sans Serif" panose="020B0604020202020204" pitchFamily="34" charset="0"/>
              <a:cs typeface="Calibri" panose="020F0502020204030204" pitchFamily="34" charset="0"/>
            </a:endParaRPr>
          </a:p>
          <a:p>
            <a:pPr>
              <a:defRPr/>
            </a:pPr>
            <a:r>
              <a:rPr lang="en-GB" sz="2800">
                <a:effectLst/>
                <a:latin typeface="+mj-lt"/>
                <a:ea typeface="Microsoft Sans Serif" panose="020B0604020202020204" pitchFamily="34" charset="0"/>
              </a:rPr>
              <a:t>An income arises when we have generated the right to receive a sum of money. For example, our work generates an income that we will receive at the end of the month. Or when a shop sells on credit and issues an invoice to its customer. </a:t>
            </a:r>
            <a:r>
              <a:rPr lang="es-ES" sz="2800">
                <a:effectLst/>
                <a:latin typeface="+mj-lt"/>
                <a:ea typeface="Microsoft Sans Serif" panose="020B0604020202020204" pitchFamily="34" charset="0"/>
              </a:rPr>
              <a:t>In both cases a collection right is generated.</a:t>
            </a:r>
          </a:p>
          <a:p>
            <a:pPr>
              <a:defRPr/>
            </a:pPr>
            <a:endParaRPr lang="en-GB" sz="2800">
              <a:effectLst/>
              <a:latin typeface="+mj-lt"/>
              <a:ea typeface="Microsoft Sans Serif" panose="020B0604020202020204" pitchFamily="34" charset="0"/>
              <a:cs typeface="Calibri" panose="020F0502020204030204" pitchFamily="34" charset="0"/>
            </a:endParaRPr>
          </a:p>
          <a:p>
            <a:pPr>
              <a:defRPr/>
            </a:pPr>
            <a:r>
              <a:rPr lang="en-GB" sz="2800">
                <a:effectLst/>
                <a:latin typeface="+mj-lt"/>
                <a:ea typeface="Microsoft Sans Serif" panose="020B0604020202020204" pitchFamily="34" charset="0"/>
              </a:rPr>
              <a:t>The collection is when we actually receive that amount. In our example, we are paid when our company pays our salary through a bank account or in cash. Or when the customer pays the invoice issued by the business.</a:t>
            </a:r>
          </a:p>
          <a:p>
            <a:pPr>
              <a:defRPr/>
            </a:pPr>
            <a:endParaRPr lang="en-GB" sz="2800">
              <a:effectLst/>
              <a:latin typeface="+mj-lt"/>
              <a:ea typeface="Microsoft Sans Serif" panose="020B0604020202020204" pitchFamily="34" charset="0"/>
            </a:endParaRPr>
          </a:p>
          <a:p>
            <a:pPr>
              <a:defRPr/>
            </a:pPr>
            <a:r>
              <a:rPr lang="en-GB" sz="2800">
                <a:effectLst/>
                <a:latin typeface="+mj-lt"/>
                <a:ea typeface="Microsoft Sans Serif" panose="020B0604020202020204" pitchFamily="34" charset="0"/>
              </a:rPr>
              <a:t>When the income and collections coincide on the same date, we would be dealing with cash income</a:t>
            </a:r>
            <a:r>
              <a:rPr lang="en-GB" sz="2800">
                <a:latin typeface="+mj-lt"/>
                <a:ea typeface="Microsoft Sans Serif" panose="020B0604020202020204" pitchFamily="34" charset="0"/>
              </a:rPr>
              <a:t>.</a:t>
            </a:r>
          </a:p>
        </p:txBody>
      </p:sp>
    </p:spTree>
    <p:extLst>
      <p:ext uri="{BB962C8B-B14F-4D97-AF65-F5344CB8AC3E}">
        <p14:creationId xmlns:p14="http://schemas.microsoft.com/office/powerpoint/2010/main" val="779328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2344400" cy="1446550"/>
          </a:xfrm>
          <a:prstGeom prst="rect">
            <a:avLst/>
          </a:prstGeom>
          <a:noFill/>
        </p:spPr>
        <p:txBody>
          <a:bodyPr wrap="square" rtlCol="0">
            <a:spAutoFit/>
          </a:bodyPr>
          <a:lstStyle/>
          <a:p>
            <a:r>
              <a:rPr lang="es-ES" sz="4400" b="1">
                <a:latin typeface="Calibri" panose="020F0502020204030204" pitchFamily="34" charset="0"/>
                <a:ea typeface="Microsoft Sans Serif" panose="020B0604020202020204" pitchFamily="34" charset="0"/>
                <a:cs typeface="Calibri" panose="020F0502020204030204" pitchFamily="34" charset="0"/>
              </a:rPr>
              <a:t>2.</a:t>
            </a:r>
            <a:r>
              <a:rPr lang="es-ES"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What are the main economic movements in a household economy?</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6C8B894F-17B3-41CA-B7A0-A3081483AF7F}"/>
              </a:ext>
            </a:extLst>
          </p:cNvPr>
          <p:cNvSpPr txBox="1"/>
          <p:nvPr/>
        </p:nvSpPr>
        <p:spPr>
          <a:xfrm>
            <a:off x="1600200" y="3314700"/>
            <a:ext cx="14859000" cy="4401205"/>
          </a:xfrm>
          <a:prstGeom prst="rect">
            <a:avLst/>
          </a:prstGeom>
          <a:noFill/>
        </p:spPr>
        <p:txBody>
          <a:bodyPr wrap="square" rtlCol="0">
            <a:spAutoFit/>
          </a:bodyPr>
          <a:lstStyle/>
          <a:p>
            <a:pPr>
              <a:defRPr/>
            </a:pPr>
            <a:r>
              <a:rPr lang="en-GB" sz="2800" b="1">
                <a:effectLst/>
                <a:latin typeface="+mj-lt"/>
                <a:ea typeface="Microsoft Sans Serif" panose="020B0604020202020204" pitchFamily="34" charset="0"/>
              </a:rPr>
              <a:t>Is an expense the same as a payment? </a:t>
            </a:r>
            <a:r>
              <a:rPr lang="es-ES" sz="2800">
                <a:effectLst/>
                <a:latin typeface="+mj-lt"/>
                <a:ea typeface="Microsoft Sans Serif" panose="020B0604020202020204" pitchFamily="34" charset="0"/>
              </a:rPr>
              <a:t>No</a:t>
            </a:r>
            <a:r>
              <a:rPr lang="en-GB" sz="2800">
                <a:latin typeface="+mj-lt"/>
                <a:ea typeface="Microsoft Sans Serif" panose="020B0604020202020204" pitchFamily="34" charset="0"/>
              </a:rPr>
              <a:t>:</a:t>
            </a:r>
          </a:p>
          <a:p>
            <a:pPr>
              <a:defRPr/>
            </a:pPr>
            <a:endParaRPr lang="en-GB" sz="2800">
              <a:latin typeface="+mj-lt"/>
              <a:ea typeface="Microsoft Sans Serif" panose="020B0604020202020204" pitchFamily="34" charset="0"/>
            </a:endParaRPr>
          </a:p>
          <a:p>
            <a:pPr>
              <a:defRPr/>
            </a:pPr>
            <a:r>
              <a:rPr lang="en-GB" sz="2800">
                <a:effectLst/>
                <a:latin typeface="+mj-lt"/>
                <a:ea typeface="Microsoft Sans Serif" panose="020B0604020202020204" pitchFamily="34" charset="0"/>
              </a:rPr>
              <a:t>An expenditure is incurred when an obligation to pay a sum of money has been entered into.</a:t>
            </a:r>
          </a:p>
          <a:p>
            <a:pPr>
              <a:defRPr/>
            </a:pPr>
            <a:endParaRPr lang="en-GB" sz="2800">
              <a:effectLst/>
              <a:latin typeface="+mj-lt"/>
              <a:ea typeface="Microsoft Sans Serif" panose="020B0604020202020204" pitchFamily="34" charset="0"/>
            </a:endParaRPr>
          </a:p>
          <a:p>
            <a:pPr>
              <a:defRPr/>
            </a:pPr>
            <a:r>
              <a:rPr lang="en-GB" sz="2800">
                <a:effectLst/>
                <a:latin typeface="+mj-lt"/>
                <a:ea typeface="Microsoft Sans Serif" panose="020B0604020202020204" pitchFamily="34" charset="0"/>
              </a:rPr>
              <a:t>Payment is when the money is delivered physically or through a debit to a bank account</a:t>
            </a:r>
            <a:r>
              <a:rPr lang="en-GB" sz="2800">
                <a:latin typeface="+mj-lt"/>
                <a:ea typeface="Microsoft Sans Serif" panose="020B0604020202020204" pitchFamily="34" charset="0"/>
              </a:rPr>
              <a:t>.</a:t>
            </a:r>
          </a:p>
          <a:p>
            <a:pPr>
              <a:defRPr/>
            </a:pPr>
            <a:endParaRPr lang="en-GB" sz="2800">
              <a:latin typeface="+mj-lt"/>
              <a:ea typeface="Microsoft Sans Serif" panose="020B0604020202020204" pitchFamily="34" charset="0"/>
            </a:endParaRPr>
          </a:p>
          <a:p>
            <a:pPr>
              <a:defRPr/>
            </a:pPr>
            <a:r>
              <a:rPr lang="en-GB" sz="2800">
                <a:effectLst/>
                <a:latin typeface="+mj-lt"/>
                <a:ea typeface="Microsoft Sans Serif" panose="020B0604020202020204" pitchFamily="34" charset="0"/>
              </a:rPr>
              <a:t>For example, if a person decides to buy a household appliance, that person should note the expenditure in his/her budget on the same day he/she makes the purchase. However, it may happen that the payment for the appliance is made in instalments, so that the expenditure and the payments do not coincide at the same time.</a:t>
            </a:r>
            <a:endParaRPr lang="en-GB" sz="2800">
              <a:latin typeface="+mj-lt"/>
              <a:ea typeface="Microsoft Sans Serif" panose="020B0604020202020204" pitchFamily="34" charset="0"/>
              <a:cs typeface="Calibri" panose="020F0502020204030204" pitchFamily="34" charset="0"/>
            </a:endParaRPr>
          </a:p>
        </p:txBody>
      </p:sp>
    </p:spTree>
    <p:extLst>
      <p:ext uri="{BB962C8B-B14F-4D97-AF65-F5344CB8AC3E}">
        <p14:creationId xmlns:p14="http://schemas.microsoft.com/office/powerpoint/2010/main" val="3179956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2344400" cy="769441"/>
          </a:xfrm>
          <a:prstGeom prst="rect">
            <a:avLst/>
          </a:prstGeom>
          <a:noFill/>
        </p:spPr>
        <p:txBody>
          <a:bodyPr wrap="square" rtlCol="0">
            <a:spAutoFit/>
          </a:bodyPr>
          <a:lstStyle/>
          <a:p>
            <a:r>
              <a:rPr lang="es-ES" sz="4400" b="1">
                <a:latin typeface="Calibri" panose="020F0502020204030204" pitchFamily="34" charset="0"/>
                <a:ea typeface="Microsoft Sans Serif" panose="020B0604020202020204" pitchFamily="34" charset="0"/>
                <a:cs typeface="Calibri" panose="020F0502020204030204" pitchFamily="34" charset="0"/>
              </a:rPr>
              <a:t>3.</a:t>
            </a:r>
            <a:r>
              <a:rPr lang="es-ES"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How to prepare a budget?</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6C8B894F-17B3-41CA-B7A0-A3081483AF7F}"/>
              </a:ext>
            </a:extLst>
          </p:cNvPr>
          <p:cNvSpPr txBox="1"/>
          <p:nvPr/>
        </p:nvSpPr>
        <p:spPr>
          <a:xfrm>
            <a:off x="1600200" y="2628900"/>
            <a:ext cx="9448800" cy="5693866"/>
          </a:xfrm>
          <a:prstGeom prst="rect">
            <a:avLst/>
          </a:prstGeom>
          <a:noFill/>
        </p:spPr>
        <p:txBody>
          <a:bodyPr wrap="square" rtlCol="0">
            <a:spAutoFit/>
          </a:bodyPr>
          <a:lstStyle/>
          <a:p>
            <a:pPr>
              <a:defRPr/>
            </a:pPr>
            <a:r>
              <a:rPr lang="en-GB" sz="2800">
                <a:effectLst/>
                <a:latin typeface="+mj-lt"/>
                <a:ea typeface="Microsoft Sans Serif" panose="020B0604020202020204" pitchFamily="34" charset="0"/>
              </a:rPr>
              <a:t>There are some basic steps to any budget:</a:t>
            </a:r>
            <a:r>
              <a:rPr lang="en-GB" sz="2800">
                <a:latin typeface="+mj-lt"/>
                <a:ea typeface="Microsoft Sans Serif" panose="020B0604020202020204" pitchFamily="34" charset="0"/>
                <a:cs typeface="Calibri" panose="020F0502020204030204" pitchFamily="34" charset="0"/>
              </a:rPr>
              <a:t> </a:t>
            </a:r>
          </a:p>
          <a:p>
            <a:pPr>
              <a:defRPr/>
            </a:pPr>
            <a:endParaRPr lang="en-GB" sz="2800">
              <a:latin typeface="+mj-lt"/>
              <a:ea typeface="Microsoft Sans Serif" panose="020B0604020202020204" pitchFamily="34" charset="0"/>
              <a:cs typeface="Calibri" panose="020F0502020204030204" pitchFamily="34" charset="0"/>
            </a:endParaRPr>
          </a:p>
          <a:p>
            <a:pPr marL="514350" indent="-514350">
              <a:buFont typeface="+mj-lt"/>
              <a:buAutoNum type="alphaLcParenR"/>
              <a:defRPr/>
            </a:pPr>
            <a:r>
              <a:rPr lang="en-GB" sz="2800">
                <a:effectLst/>
                <a:latin typeface="+mj-lt"/>
                <a:ea typeface="Microsoft Sans Serif" panose="020B0604020202020204" pitchFamily="34" charset="0"/>
              </a:rPr>
              <a:t>Identify income and expenditure items. It is essential to know what income we have for the year and what expenses we have to meet</a:t>
            </a:r>
            <a:r>
              <a:rPr lang="en-GB" sz="2800">
                <a:latin typeface="+mj-lt"/>
                <a:ea typeface="Microsoft Sans Serif" panose="020B0604020202020204" pitchFamily="34" charset="0"/>
                <a:cs typeface="Calibri" panose="020F0502020204030204" pitchFamily="34" charset="0"/>
              </a:rPr>
              <a:t>. </a:t>
            </a:r>
          </a:p>
          <a:p>
            <a:pPr marL="514350" indent="-514350">
              <a:buFont typeface="+mj-lt"/>
              <a:buAutoNum type="alphaLcParenR"/>
              <a:defRPr/>
            </a:pPr>
            <a:endParaRPr lang="en-GB" sz="2800">
              <a:latin typeface="+mj-lt"/>
              <a:ea typeface="Microsoft Sans Serif" panose="020B0604020202020204" pitchFamily="34" charset="0"/>
              <a:cs typeface="Calibri" panose="020F0502020204030204" pitchFamily="34" charset="0"/>
            </a:endParaRPr>
          </a:p>
          <a:p>
            <a:pPr marL="914400" lvl="1" indent="-457200">
              <a:buFont typeface="Arial" panose="020B0604020202020204" pitchFamily="34" charset="0"/>
              <a:buChar char="•"/>
              <a:defRPr/>
            </a:pPr>
            <a:r>
              <a:rPr lang="en-GB" sz="2800">
                <a:effectLst/>
                <a:latin typeface="+mj-lt"/>
                <a:ea typeface="Microsoft Sans Serif" panose="020B0604020202020204" pitchFamily="34" charset="0"/>
              </a:rPr>
              <a:t>Income: We start by listing all the sources of income. The most important are usually the salary or pension in the case of retirees, but do not forget other possible income such as alimony, interest from bank accounts, subsidies, extra work and payments from social security schemes.</a:t>
            </a:r>
          </a:p>
          <a:p>
            <a:pPr marL="914400" lvl="1" indent="-457200">
              <a:buFont typeface="Arial" panose="020B0604020202020204" pitchFamily="34" charset="0"/>
              <a:buChar char="•"/>
              <a:defRPr/>
            </a:pPr>
            <a:endParaRPr lang="en-GB" sz="2800">
              <a:effectLst/>
              <a:latin typeface="+mj-lt"/>
              <a:ea typeface="Microsoft Sans Serif" panose="020B0604020202020204" pitchFamily="34" charset="0"/>
              <a:cs typeface="Calibri" panose="020F0502020204030204" pitchFamily="34" charset="0"/>
            </a:endParaRPr>
          </a:p>
          <a:p>
            <a:pPr>
              <a:defRPr/>
            </a:pPr>
            <a:endParaRPr lang="en-GB" sz="2800">
              <a:latin typeface="Calibri" panose="020F0502020204030204" pitchFamily="34" charset="0"/>
              <a:ea typeface="Microsoft Sans Serif" panose="020B0604020202020204" pitchFamily="34" charset="0"/>
              <a:cs typeface="Calibri" panose="020F0502020204030204" pitchFamily="34" charset="0"/>
            </a:endParaRPr>
          </a:p>
        </p:txBody>
      </p:sp>
      <p:pic>
        <p:nvPicPr>
          <p:cNvPr id="7" name="Imagen 6" descr="Icono&#10;&#10;Descripción generada automáticamente">
            <a:extLst>
              <a:ext uri="{FF2B5EF4-FFF2-40B4-BE49-F238E27FC236}">
                <a16:creationId xmlns:a16="http://schemas.microsoft.com/office/drawing/2014/main" id="{98F7CBC8-21D3-77F7-360C-D8E62A958A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35509" y="3361283"/>
            <a:ext cx="4229100" cy="4229100"/>
          </a:xfrm>
          <a:prstGeom prst="rect">
            <a:avLst/>
          </a:prstGeom>
        </p:spPr>
      </p:pic>
    </p:spTree>
    <p:extLst>
      <p:ext uri="{BB962C8B-B14F-4D97-AF65-F5344CB8AC3E}">
        <p14:creationId xmlns:p14="http://schemas.microsoft.com/office/powerpoint/2010/main" val="2900321304"/>
      </p:ext>
    </p:extLst>
  </p:cSld>
  <p:clrMapOvr>
    <a:masterClrMapping/>
  </p:clrMapOvr>
</p:sld>
</file>

<file path=ppt/theme/theme1.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1818</Words>
  <Application>Microsoft Office PowerPoint</Application>
  <PresentationFormat>Personalizado</PresentationFormat>
  <Paragraphs>113</Paragraphs>
  <Slides>21</Slides>
  <Notes>0</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21</vt:i4>
      </vt:variant>
    </vt:vector>
  </HeadingPairs>
  <TitlesOfParts>
    <vt:vector size="27" baseType="lpstr">
      <vt:lpstr>Arial</vt:lpstr>
      <vt:lpstr>Calibri</vt:lpstr>
      <vt:lpstr>Calibri Light</vt:lpstr>
      <vt:lpstr>Microsoft Sans Serif</vt:lpstr>
      <vt:lpstr>Diseño personalizado</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FLY - PPT TEMPLATE</dc:title>
  <dc:creator>Monia Coppola</dc:creator>
  <cp:keywords>DAE4gifLBQE,BAEXurJiHZU</cp:keywords>
  <cp:lastModifiedBy>Miriam Internet Web Solutions</cp:lastModifiedBy>
  <cp:revision>116</cp:revision>
  <dcterms:created xsi:type="dcterms:W3CDTF">2022-02-16T10:54:20Z</dcterms:created>
  <dcterms:modified xsi:type="dcterms:W3CDTF">2023-01-10T14:32:53Z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2022-02-16T00:00:00Z</vt:filetime>
  </property>
  <property fmtid="{D5CDD505-2E9C-101B-9397-08002B2CF9AE}" pid="3" name="Creator">
    <vt:lpwstr>Canva</vt:lpwstr>
  </property>
  <property fmtid="{D5CDD505-2E9C-101B-9397-08002B2CF9AE}" pid="4" name="LastSaved">
    <vt:filetime>2022-02-16T00:00:00Z</vt:filetime>
  </property>
</Properties>
</file>