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21"/>
  </p:notesMasterIdLst>
  <p:sldIdLst>
    <p:sldId id="256" r:id="rId3"/>
    <p:sldId id="257" r:id="rId4"/>
    <p:sldId id="258" r:id="rId5"/>
    <p:sldId id="259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5" r:id="rId15"/>
    <p:sldId id="272" r:id="rId16"/>
    <p:sldId id="273" r:id="rId17"/>
    <p:sldId id="274" r:id="rId18"/>
    <p:sldId id="261" r:id="rId19"/>
    <p:sldId id="263" r:id="rId20"/>
  </p:sldIdLst>
  <p:sldSz cx="18288000" cy="10287000"/>
  <p:notesSz cx="18288000" cy="10287000"/>
  <p:embeddedFontLst>
    <p:embeddedFont>
      <p:font typeface="Arial Black" panose="020B0A04020102020204" pitchFamily="34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Helvetica Neue" panose="020B0604020202020204" charset="0"/>
      <p:regular r:id="rId27"/>
      <p:bold r:id="rId28"/>
      <p:italic r:id="rId29"/>
      <p:boldItalic r:id="rId30"/>
    </p:embeddedFont>
    <p:embeddedFont>
      <p:font typeface="Microsoft Sans Serif" panose="020B0604020202020204" pitchFamily="3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gBuOClnCZ2x+xh5WNFqLaJF6VE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514" y="5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0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048600" y="771525"/>
            <a:ext cx="12192600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7479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93459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31582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01707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9894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3064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70854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8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6519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2647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5976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556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:notes"/>
          <p:cNvSpPr txBox="1">
            <a:spLocks noGrp="1"/>
          </p:cNvSpPr>
          <p:nvPr>
            <p:ph type="body" idx="1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715000" y="771525"/>
            <a:ext cx="6859588" cy="3857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099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/>
          <p:nvPr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 extrusionOk="0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Google Shape;7;p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932" y="6698528"/>
            <a:ext cx="666749" cy="178117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9"/>
          <p:cNvSpPr/>
          <p:nvPr/>
        </p:nvSpPr>
        <p:spPr>
          <a:xfrm>
            <a:off x="0" y="8907781"/>
            <a:ext cx="18287744" cy="45719"/>
          </a:xfrm>
          <a:custGeom>
            <a:avLst/>
            <a:gdLst/>
            <a:ahLst/>
            <a:cxnLst/>
            <a:rect l="l" t="t" r="r" b="b"/>
            <a:pathLst>
              <a:path w="18202275" h="120000" extrusionOk="0">
                <a:moveTo>
                  <a:pt x="0" y="0"/>
                </a:moveTo>
                <a:lnTo>
                  <a:pt x="18202273" y="0"/>
                </a:lnTo>
              </a:path>
            </a:pathLst>
          </a:custGeom>
          <a:noFill/>
          <a:ln w="85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Google Shape;9;p9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881" y="9265523"/>
            <a:ext cx="3152774" cy="666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9"/>
          <p:cNvPicPr preferRelativeResize="0"/>
          <p:nvPr/>
        </p:nvPicPr>
        <p:blipFill rotWithShape="1">
          <a:blip r:embed="rId5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68773" y="1660699"/>
            <a:ext cx="7150197" cy="209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9"/>
          <p:cNvSpPr txBox="1"/>
          <p:nvPr/>
        </p:nvSpPr>
        <p:spPr>
          <a:xfrm>
            <a:off x="4450459" y="9179041"/>
            <a:ext cx="11475341" cy="80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just" rtl="0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"The European Commission support for the production of this publication does not constitute endorsement of the contents which reflects the</a:t>
            </a:r>
            <a:endParaRPr/>
          </a:p>
          <a:p>
            <a:pPr marL="12700" marR="8890" lvl="0" indent="0" algn="just" rtl="0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 only of the authors, and the Commission cannot be held responsible for any use which may be made of the information contained  therein."</a:t>
            </a:r>
            <a:endParaRPr/>
          </a:p>
        </p:txBody>
      </p:sp>
      <p:sp>
        <p:nvSpPr>
          <p:cNvPr id="12" name="Google Shape;12;p9"/>
          <p:cNvSpPr txBox="1"/>
          <p:nvPr/>
        </p:nvSpPr>
        <p:spPr>
          <a:xfrm>
            <a:off x="4572000" y="4023405"/>
            <a:ext cx="776216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273425" marR="231775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fly-project.eu</a:t>
            </a:r>
            <a:endParaRPr sz="20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1"/>
          <p:cNvSpPr/>
          <p:nvPr/>
        </p:nvSpPr>
        <p:spPr>
          <a:xfrm>
            <a:off x="379" y="8907009"/>
            <a:ext cx="18287365" cy="1381125"/>
          </a:xfrm>
          <a:custGeom>
            <a:avLst/>
            <a:gdLst/>
            <a:ahLst/>
            <a:cxnLst/>
            <a:rect l="l" t="t" r="r" b="b"/>
            <a:pathLst>
              <a:path w="18287365" h="1381125" extrusionOk="0">
                <a:moveTo>
                  <a:pt x="18287242" y="1381125"/>
                </a:moveTo>
                <a:lnTo>
                  <a:pt x="0" y="1381125"/>
                </a:lnTo>
                <a:lnTo>
                  <a:pt x="0" y="0"/>
                </a:lnTo>
                <a:lnTo>
                  <a:pt x="18287242" y="0"/>
                </a:lnTo>
                <a:lnTo>
                  <a:pt x="18287242" y="1381125"/>
                </a:lnTo>
                <a:close/>
              </a:path>
            </a:pathLst>
          </a:custGeom>
          <a:solidFill>
            <a:srgbClr val="FAC70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881" y="9265523"/>
            <a:ext cx="3152774" cy="66674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1"/>
          <p:cNvSpPr/>
          <p:nvPr/>
        </p:nvSpPr>
        <p:spPr>
          <a:xfrm>
            <a:off x="0" y="8856528"/>
            <a:ext cx="18288000" cy="45719"/>
          </a:xfrm>
          <a:custGeom>
            <a:avLst/>
            <a:gdLst/>
            <a:ahLst/>
            <a:cxnLst/>
            <a:rect l="l" t="t" r="r" b="b"/>
            <a:pathLst>
              <a:path w="18202275" h="120000" extrusionOk="0">
                <a:moveTo>
                  <a:pt x="0" y="0"/>
                </a:moveTo>
                <a:lnTo>
                  <a:pt x="18202273" y="0"/>
                </a:lnTo>
              </a:path>
            </a:pathLst>
          </a:custGeom>
          <a:noFill/>
          <a:ln w="85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Google Shape;18;p11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643394" y="1028700"/>
            <a:ext cx="2606058" cy="761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1"/>
          <p:cNvSpPr txBox="1"/>
          <p:nvPr/>
        </p:nvSpPr>
        <p:spPr>
          <a:xfrm>
            <a:off x="4450459" y="9179041"/>
            <a:ext cx="11551541" cy="804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just" rtl="0">
              <a:lnSpc>
                <a:spcPct val="107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"The European Commission support for the production of this publication does not constitute endorsement of the contents which reflects the</a:t>
            </a:r>
            <a:endParaRPr/>
          </a:p>
          <a:p>
            <a:pPr marL="12700" marR="8890" lvl="0" indent="0" algn="just" rtl="0">
              <a:lnSpc>
                <a:spcPct val="11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views only of the authors, and the Commission cannot be held responsible for any use which may be made of the information contained  therein."</a:t>
            </a: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"/>
          <p:cNvSpPr txBox="1"/>
          <p:nvPr/>
        </p:nvSpPr>
        <p:spPr>
          <a:xfrm>
            <a:off x="3238500" y="5448300"/>
            <a:ext cx="11811000" cy="2962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Ethical finance for a just society</a:t>
            </a:r>
            <a:endParaRPr dirty="0"/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Partner: Soc. Coop. </a:t>
            </a:r>
            <a:r>
              <a:rPr lang="en-US" sz="4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Fuori</a:t>
            </a:r>
            <a:r>
              <a:rPr lang="en-US" sz="4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dal </a:t>
            </a:r>
            <a:r>
              <a:rPr lang="en-US" sz="4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Sommerso</a:t>
            </a:r>
            <a:endParaRPr dirty="0"/>
          </a:p>
          <a:p>
            <a:pPr marL="12700" marR="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Sustainable Finance and the ESG metrics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83C66C-8580-70FB-C2E5-5E3DC232B01A}"/>
              </a:ext>
            </a:extLst>
          </p:cNvPr>
          <p:cNvSpPr txBox="1"/>
          <p:nvPr/>
        </p:nvSpPr>
        <p:spPr>
          <a:xfrm>
            <a:off x="2679247" y="3657600"/>
            <a:ext cx="9168492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en-US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takeaway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fontAlgn="base"/>
            <a:r>
              <a:rPr lang="en-US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fontAlgn="base"/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i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decide to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buy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product or make an investment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claimed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3200" b="1" i="1" u="sng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i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should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also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carefully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inform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ourselves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through sources other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those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propose the product!</a:t>
            </a:r>
            <a:endParaRPr lang="it-IT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 descr="Immagine che contiene testo, luce&#10;&#10;Descrizione generata automaticamente">
            <a:extLst>
              <a:ext uri="{FF2B5EF4-FFF2-40B4-BE49-F238E27FC236}">
                <a16:creationId xmlns:a16="http://schemas.microsoft.com/office/drawing/2014/main" id="{925C2F2C-701B-D143-0296-A55C30F2991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712" y="4030432"/>
            <a:ext cx="2304661" cy="193199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2B29DF6-2138-D995-DC62-E796090BD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8457" y="2558894"/>
            <a:ext cx="4212772" cy="3923434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DA68624-8C40-4096-CAAD-408655EBD6BE}"/>
              </a:ext>
            </a:extLst>
          </p:cNvPr>
          <p:cNvSpPr txBox="1"/>
          <p:nvPr/>
        </p:nvSpPr>
        <p:spPr>
          <a:xfrm>
            <a:off x="11979156" y="6698530"/>
            <a:ext cx="45513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B050"/>
                </a:solidFill>
                <a:latin typeface="Arial Black" panose="020B0A04020102020204" pitchFamily="34" charset="0"/>
              </a:rPr>
              <a:t>BE AWARE OF GREENWASHING!</a:t>
            </a:r>
          </a:p>
        </p:txBody>
      </p:sp>
    </p:spTree>
    <p:extLst>
      <p:ext uri="{BB962C8B-B14F-4D97-AF65-F5344CB8AC3E}">
        <p14:creationId xmlns:p14="http://schemas.microsoft.com/office/powerpoint/2010/main" val="2306099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Is sustainable finance also ethical?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8285FA7-2965-C0D3-C3CA-DBB266FD2143}"/>
              </a:ext>
            </a:extLst>
          </p:cNvPr>
          <p:cNvSpPr txBox="1"/>
          <p:nvPr/>
        </p:nvSpPr>
        <p:spPr>
          <a:xfrm>
            <a:off x="1447800" y="4278659"/>
            <a:ext cx="62579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sustainable</a:t>
            </a:r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the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maximization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profit and the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value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shares and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dividends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remain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predominant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trying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not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to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harm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environment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too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much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32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BC4DCC8-113E-3B88-8F72-A354F436570B}"/>
              </a:ext>
            </a:extLst>
          </p:cNvPr>
          <p:cNvSpPr txBox="1"/>
          <p:nvPr/>
        </p:nvSpPr>
        <p:spPr>
          <a:xfrm>
            <a:off x="9144000" y="4278659"/>
            <a:ext cx="625792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approach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</a:t>
            </a:r>
            <a:r>
              <a:rPr lang="it-IT" sz="3200" b="1" i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ethical</a:t>
            </a:r>
            <a:r>
              <a:rPr lang="it-IT" sz="3200" b="1" i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b="1" i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antithetical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: the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realization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economic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profits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pursued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but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it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functional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to the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objective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maximizing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the benefits for people, communities and the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planet</a:t>
            </a:r>
            <a:endParaRPr lang="it-IT" sz="3200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87E668B-811B-4C29-AE2D-7CA7277A82AA}"/>
              </a:ext>
            </a:extLst>
          </p:cNvPr>
          <p:cNvSpPr txBox="1"/>
          <p:nvPr/>
        </p:nvSpPr>
        <p:spPr>
          <a:xfrm>
            <a:off x="1763486" y="3018935"/>
            <a:ext cx="550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/>
              <a:t>Sustainable</a:t>
            </a:r>
            <a:r>
              <a:rPr lang="it-IT" sz="3200" b="1" dirty="0"/>
              <a:t> </a:t>
            </a:r>
            <a:r>
              <a:rPr lang="it-IT" sz="3200" b="1" dirty="0" err="1"/>
              <a:t>finance</a:t>
            </a:r>
            <a:r>
              <a:rPr lang="it-IT" sz="3200" b="1" dirty="0"/>
              <a:t>….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BFBEF89-92FD-A8D6-18AA-7F20CCBCAC3E}"/>
              </a:ext>
            </a:extLst>
          </p:cNvPr>
          <p:cNvSpPr txBox="1"/>
          <p:nvPr/>
        </p:nvSpPr>
        <p:spPr>
          <a:xfrm>
            <a:off x="9144000" y="3018935"/>
            <a:ext cx="550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… or </a:t>
            </a:r>
            <a:r>
              <a:rPr lang="it-IT" sz="3200" b="1" dirty="0" err="1"/>
              <a:t>ethical</a:t>
            </a:r>
            <a:r>
              <a:rPr lang="it-IT" sz="3200" b="1" dirty="0"/>
              <a:t> </a:t>
            </a:r>
            <a:r>
              <a:rPr lang="it-IT" sz="3200" b="1" dirty="0" err="1"/>
              <a:t>finance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148430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Is sustainable finance also ethical?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2D7FAF-D72F-381C-3EFB-3D02C6F75D93}"/>
              </a:ext>
            </a:extLst>
          </p:cNvPr>
          <p:cNvSpPr txBox="1"/>
          <p:nvPr/>
        </p:nvSpPr>
        <p:spPr>
          <a:xfrm>
            <a:off x="1381515" y="2896731"/>
            <a:ext cx="875852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The </a:t>
            </a:r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risks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a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fragmentary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approach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are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mainly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borne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by the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bank's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customers, the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environment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and society. In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fact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customers risk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being</a:t>
            </a:r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misled</a:t>
            </a:r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thinking of making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fully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green and fair investments, the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environment</a:t>
            </a:r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derives</a:t>
            </a:r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  limited  benefit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from the investment and </a:t>
            </a:r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society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sees</a:t>
            </a:r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its</a:t>
            </a:r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rights to health and a just future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threatened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32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28600" fontAlgn="base"/>
            <a:endParaRPr lang="it-IT" sz="3200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marL="228600" fontAlgn="base"/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Despite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this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the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fragmented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approach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sustainable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persists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because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it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benefits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economic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operators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32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28600" fontAlgn="base"/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414FF6B2-797B-4D32-57EF-E15823854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9461" y="2342692"/>
            <a:ext cx="5584424" cy="5601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7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Is sustainable finance also ethical?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2D7FAF-D72F-381C-3EFB-3D02C6F75D93}"/>
              </a:ext>
            </a:extLst>
          </p:cNvPr>
          <p:cNvSpPr txBox="1"/>
          <p:nvPr/>
        </p:nvSpPr>
        <p:spPr>
          <a:xfrm>
            <a:off x="1381515" y="2896731"/>
            <a:ext cx="15156996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 the EU </a:t>
            </a:r>
            <a:r>
              <a:rPr lang="it-IT" sz="2800" dirty="0" err="1">
                <a:latin typeface="Calibri" panose="020F0502020204030204" pitchFamily="34" charset="0"/>
                <a:ea typeface="Microsoft Sans Serif" panose="020B0604020202020204" pitchFamily="34" charset="0"/>
              </a:rPr>
              <a:t>Regulation</a:t>
            </a:r>
            <a:r>
              <a:rPr lang="it-IT" sz="2800" dirty="0">
                <a:latin typeface="Calibri" panose="020F0502020204030204" pitchFamily="34" charset="0"/>
                <a:ea typeface="Microsoft Sans Serif" panose="020B0604020202020204" pitchFamily="34" charset="0"/>
              </a:rPr>
              <a:t> 2019/2088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sustainability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defined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almost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exclusively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by looking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environmental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component, in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particular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reduction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CO2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emissions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For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ethical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on the other hand,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entire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economic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sectors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must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necessarily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be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excluded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from investments (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weapons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fossil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fuels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tobacco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pornography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etc.). In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approach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ethical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environmental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social and governance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aspects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have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same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importance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AE01B71-C1D9-7DDD-E9F8-E7F27F25CCAD}"/>
              </a:ext>
            </a:extLst>
          </p:cNvPr>
          <p:cNvSpPr txBox="1"/>
          <p:nvPr/>
        </p:nvSpPr>
        <p:spPr>
          <a:xfrm>
            <a:off x="3686176" y="5875525"/>
            <a:ext cx="1115649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Key Takeaway</a:t>
            </a:r>
            <a:endParaRPr lang="it-IT" sz="32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28600" fontAlgn="base"/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Therefore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we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can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say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that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ethical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is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certainly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also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sustainable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but the so called “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sustainable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”,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may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not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be </a:t>
            </a:r>
            <a:r>
              <a:rPr lang="it-IT" sz="32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ethical</a:t>
            </a:r>
            <a:r>
              <a:rPr lang="it-IT" sz="32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32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10" name="Immagine 9" descr="Immagine che contiene testo, luce&#10;&#10;Descrizione generata automaticamente">
            <a:extLst>
              <a:ext uri="{FF2B5EF4-FFF2-40B4-BE49-F238E27FC236}">
                <a16:creationId xmlns:a16="http://schemas.microsoft.com/office/drawing/2014/main" id="{89C2C170-B241-C9E9-B7FE-61D25AEB27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1515" y="5602027"/>
            <a:ext cx="2304661" cy="19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983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Ethical and sustainable investment tools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2D7FAF-D72F-381C-3EFB-3D02C6F75D93}"/>
              </a:ext>
            </a:extLst>
          </p:cNvPr>
          <p:cNvSpPr txBox="1"/>
          <p:nvPr/>
        </p:nvSpPr>
        <p:spPr>
          <a:xfrm>
            <a:off x="1447800" y="2845509"/>
            <a:ext cx="10357757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457200" algn="just" fontAlgn="base">
              <a:buFont typeface="Wingdings" panose="05000000000000000000" pitchFamily="2" charset="2"/>
              <a:buChar char="v"/>
            </a:pPr>
            <a:r>
              <a:rPr lang="it-IT" sz="2800" b="1" i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Sustainable</a:t>
            </a:r>
            <a:r>
              <a:rPr lang="it-IT" sz="2800" b="1" i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and Responsible Investment Funds (SRI</a:t>
            </a:r>
            <a:r>
              <a:rPr lang="it-IT" sz="28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):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they are investment funds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that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combine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search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for performance with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socially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responsible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issues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type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financial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instrument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that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operates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through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raising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capital from multiple savers and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invests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in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different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assets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such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shares, bonds,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raw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materials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and other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financial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instruments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When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selecting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investments,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these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funds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meet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the ESG (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Environmental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Social and Governance)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criteria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environment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social and human rights and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transparency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governance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characterize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the investment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choices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the fund.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28600" algn="just" fontAlgn="base"/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F068BF7-7A23-C047-A84A-26A0EC3E7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7814" y="2845509"/>
            <a:ext cx="5002499" cy="457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67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Ethical and sustainable investment tools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2D7FAF-D72F-381C-3EFB-3D02C6F75D93}"/>
              </a:ext>
            </a:extLst>
          </p:cNvPr>
          <p:cNvSpPr txBox="1"/>
          <p:nvPr/>
        </p:nvSpPr>
        <p:spPr>
          <a:xfrm>
            <a:off x="1447800" y="2845509"/>
            <a:ext cx="10897571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0" indent="-457200" fontAlgn="base">
              <a:buFont typeface="Wingdings" panose="05000000000000000000" pitchFamily="2" charset="2"/>
              <a:buChar char="v"/>
            </a:pPr>
            <a:r>
              <a:rPr lang="it-IT" sz="2800" b="1" i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Social Lending: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these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are personal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loans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provided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by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individuals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to other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individuals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or businesses through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specific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internet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platforms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and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therefore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without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going through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traditional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channels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such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banks or other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financial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companies.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literally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means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"social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loan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" and,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term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suggests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translates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into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form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financing / investment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carried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out through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specialized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and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authorized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web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portals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which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bring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together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supply and demand. In practice,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connects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those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who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need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to apply for 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loan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or financing for a project with high yield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potential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and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those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who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have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certain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liquidity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to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invest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In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this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way,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even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  small saver has the opportunity to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ensure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return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in 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direct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autonomous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and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even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innovative way.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685800" indent="-457200" algn="just" fontAlgn="base">
              <a:buFont typeface="Wingdings" panose="05000000000000000000" pitchFamily="2" charset="2"/>
              <a:buChar char="v"/>
            </a:pP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D548002-378A-E241-DC96-17BF4F6D5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24867" y="2845509"/>
            <a:ext cx="4522162" cy="4508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4334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799" y="1181405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Ethical and sustainable investment tools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A2D7FAF-D72F-381C-3EFB-3D02C6F75D93}"/>
              </a:ext>
            </a:extLst>
          </p:cNvPr>
          <p:cNvSpPr txBox="1"/>
          <p:nvPr/>
        </p:nvSpPr>
        <p:spPr>
          <a:xfrm>
            <a:off x="1447799" y="2192366"/>
            <a:ext cx="15844157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fontAlgn="base"/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What are the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advantages</a:t>
            </a:r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social lending?</a:t>
            </a:r>
            <a:endParaRPr lang="it-IT" sz="32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685800" fontAlgn="base"/>
            <a:r>
              <a:rPr lang="es-ES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 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1143000" indent="-457200" fontAlgn="base">
              <a:buFont typeface="Wingdings" panose="05000000000000000000" pitchFamily="2" charset="2"/>
              <a:buChar char="ü"/>
            </a:pP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For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lenders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main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advantage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ease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use and good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expected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returns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because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the selected projects,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have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already been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classified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by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platforms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themselves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which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have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received a sort of sticker, or a rating.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1143000" indent="-457200" fontAlgn="base">
              <a:buFont typeface="Wingdings" panose="05000000000000000000" pitchFamily="2" charset="2"/>
              <a:buChar char="ü"/>
            </a:pP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For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those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who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receive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loan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/ financing the 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advantage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the speed of management.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Since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these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operations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are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concluded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digitally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everything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happens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quickly, with standard and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transparent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steps. Not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only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that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: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generally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you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also get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lower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interest rates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than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banks.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685800" fontAlgn="base"/>
            <a:endParaRPr lang="it-IT" sz="2800" b="1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marL="685800" fontAlgn="base"/>
            <a:r>
              <a:rPr lang="it-IT" sz="32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What are the risks of social lending?</a:t>
            </a:r>
            <a:endParaRPr lang="it-IT" sz="32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685800" fontAlgn="base"/>
            <a:endParaRPr lang="it-IT" sz="2800" dirty="0">
              <a:effectLst/>
              <a:latin typeface="Calibri" panose="020F0502020204030204" pitchFamily="34" charset="0"/>
              <a:ea typeface="Microsoft Sans Serif" panose="020B0604020202020204" pitchFamily="34" charset="0"/>
            </a:endParaRPr>
          </a:p>
          <a:p>
            <a:pPr marL="685800" fontAlgn="base"/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The risks are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those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any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investment: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not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said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that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expected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returns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are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centered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but a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careful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choice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amount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to be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invested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and the project to be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minimizes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this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risk,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indeed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also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happens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through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traditional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channels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685800" indent="-457200" algn="just" fontAlgn="base">
              <a:buFont typeface="Wingdings" panose="05000000000000000000" pitchFamily="2" charset="2"/>
              <a:buChar char="v"/>
            </a:pP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685800" indent="-457200" algn="just" fontAlgn="base">
              <a:buFont typeface="Wingdings" panose="05000000000000000000" pitchFamily="2" charset="2"/>
              <a:buChar char="v"/>
            </a:pP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887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3986" y="2724207"/>
            <a:ext cx="5938994" cy="375388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6"/>
          <p:cNvSpPr txBox="1"/>
          <p:nvPr/>
        </p:nvSpPr>
        <p:spPr>
          <a:xfrm>
            <a:off x="1447800" y="1573291"/>
            <a:ext cx="35814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Summing up</a:t>
            </a:r>
            <a:endParaRPr/>
          </a:p>
        </p:txBody>
      </p:sp>
      <p:sp>
        <p:nvSpPr>
          <p:cNvPr id="84" name="Google Shape;84;p6"/>
          <p:cNvSpPr txBox="1"/>
          <p:nvPr/>
        </p:nvSpPr>
        <p:spPr>
          <a:xfrm>
            <a:off x="2214257" y="2931140"/>
            <a:ext cx="35814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Sustainable Finance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6"/>
          <p:cNvSpPr txBox="1"/>
          <p:nvPr/>
        </p:nvSpPr>
        <p:spPr>
          <a:xfrm>
            <a:off x="2214256" y="3422703"/>
            <a:ext cx="4251858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takes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it-IT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account when making investments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6" name="Google Shape;86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968" y="2931140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6"/>
          <p:cNvSpPr txBox="1"/>
          <p:nvPr/>
        </p:nvSpPr>
        <p:spPr>
          <a:xfrm>
            <a:off x="2214257" y="5621977"/>
            <a:ext cx="2743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Ethical Finance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6"/>
          <p:cNvSpPr txBox="1"/>
          <p:nvPr/>
        </p:nvSpPr>
        <p:spPr>
          <a:xfrm>
            <a:off x="2214256" y="6083643"/>
            <a:ext cx="487234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Finance that considers both environmental, social and governance factors when making investments.</a:t>
            </a:r>
            <a:endParaRPr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9" name="Google Shape;89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7968" y="5621977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6"/>
          <p:cNvSpPr txBox="1"/>
          <p:nvPr/>
        </p:nvSpPr>
        <p:spPr>
          <a:xfrm>
            <a:off x="13106400" y="2957451"/>
            <a:ext cx="2743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Greenwashing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6"/>
          <p:cNvSpPr txBox="1"/>
          <p:nvPr/>
        </p:nvSpPr>
        <p:spPr>
          <a:xfrm>
            <a:off x="13106400" y="3447007"/>
            <a:ext cx="456111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 communication or marketing strategy of companies, institutions or organizations that present as eco-sustainable activities and products that in fact are not.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2" name="Google Shape;92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30111" y="2957451"/>
            <a:ext cx="638173" cy="148624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6"/>
          <p:cNvSpPr txBox="1"/>
          <p:nvPr/>
        </p:nvSpPr>
        <p:spPr>
          <a:xfrm>
            <a:off x="13106400" y="5621977"/>
            <a:ext cx="274320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ESG</a:t>
            </a:r>
            <a:endParaRPr sz="2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6"/>
          <p:cNvSpPr txBox="1"/>
          <p:nvPr/>
        </p:nvSpPr>
        <p:spPr>
          <a:xfrm>
            <a:off x="13106400" y="6145197"/>
            <a:ext cx="487234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most </a:t>
            </a: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relevant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parameters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</a:t>
            </a: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</a:t>
            </a: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assess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24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sustainability</a:t>
            </a:r>
            <a:r>
              <a:rPr lang="it-IT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a company or of an investment product.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5" name="Google Shape;95;p6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330111" y="5621977"/>
            <a:ext cx="638173" cy="14862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8"/>
          <p:cNvSpPr txBox="1"/>
          <p:nvPr/>
        </p:nvSpPr>
        <p:spPr>
          <a:xfrm>
            <a:off x="6221361" y="5176684"/>
            <a:ext cx="54102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C709"/>
              </a:buClr>
              <a:buSzPts val="8000"/>
              <a:buFont typeface="Calibri"/>
              <a:buNone/>
            </a:pPr>
            <a:r>
              <a:rPr lang="en-US" sz="8000" b="1">
                <a:solidFill>
                  <a:srgbClr val="FAC709"/>
                </a:solidFill>
                <a:latin typeface="Calibri"/>
                <a:ea typeface="Calibri"/>
                <a:cs typeface="Calibri"/>
                <a:sym typeface="Calibri"/>
              </a:rPr>
              <a:t>Thank you!</a:t>
            </a:r>
            <a:endParaRPr sz="8000" b="1" i="0" u="none" strike="noStrike" cap="none">
              <a:solidFill>
                <a:srgbClr val="FAC7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8"/>
          <p:cNvSpPr txBox="1"/>
          <p:nvPr/>
        </p:nvSpPr>
        <p:spPr>
          <a:xfrm>
            <a:off x="4343400" y="6853084"/>
            <a:ext cx="9166122" cy="2136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Partner: Soc. Coop.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Fuori</a:t>
            </a: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dal </a:t>
            </a:r>
            <a:r>
              <a:rPr lang="en-US" sz="44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Sommerso</a:t>
            </a:r>
            <a:endParaRPr dirty="0"/>
          </a:p>
          <a:p>
            <a:pPr marL="12700" marR="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4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"/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Objectives &amp; Goals </a:t>
            </a:r>
            <a:endParaRPr/>
          </a:p>
        </p:txBody>
      </p:sp>
      <p:sp>
        <p:nvSpPr>
          <p:cNvPr id="31" name="Google Shape;31;p2"/>
          <p:cNvSpPr txBox="1"/>
          <p:nvPr/>
        </p:nvSpPr>
        <p:spPr>
          <a:xfrm>
            <a:off x="1524000" y="2262365"/>
            <a:ext cx="100401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the end of this module you will be able to:</a:t>
            </a:r>
            <a:endParaRPr/>
          </a:p>
        </p:txBody>
      </p:sp>
      <p:pic>
        <p:nvPicPr>
          <p:cNvPr id="32" name="Google Shape;32;p2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7413" y="3488164"/>
            <a:ext cx="370416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57"/>
          <a:stretch/>
        </p:blipFill>
        <p:spPr>
          <a:xfrm>
            <a:off x="1782619" y="6201921"/>
            <a:ext cx="381000" cy="32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4" name="Google Shape;34;p2"/>
          <p:cNvGrpSpPr/>
          <p:nvPr/>
        </p:nvGrpSpPr>
        <p:grpSpPr>
          <a:xfrm>
            <a:off x="1797413" y="4504752"/>
            <a:ext cx="389419" cy="357695"/>
            <a:chOff x="10576646" y="4322694"/>
            <a:chExt cx="700954" cy="668406"/>
          </a:xfrm>
        </p:grpSpPr>
        <p:pic>
          <p:nvPicPr>
            <p:cNvPr id="35" name="Google Shape;35;p2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272" r="-2858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2"/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2"/>
          <p:cNvSpPr txBox="1"/>
          <p:nvPr/>
        </p:nvSpPr>
        <p:spPr>
          <a:xfrm>
            <a:off x="2666998" y="3365077"/>
            <a:ext cx="7113816" cy="954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more aware of the impact that your money may have on the society and the environment</a:t>
            </a:r>
            <a:endParaRPr dirty="0"/>
          </a:p>
        </p:txBody>
      </p:sp>
      <p:sp>
        <p:nvSpPr>
          <p:cNvPr id="42" name="Google Shape;42;p2"/>
          <p:cNvSpPr txBox="1"/>
          <p:nvPr/>
        </p:nvSpPr>
        <p:spPr>
          <a:xfrm>
            <a:off x="2666998" y="4504752"/>
            <a:ext cx="758734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stimulated to direct your savings towards responsible and sustainable banks and investment products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2"/>
          <p:cNvSpPr txBox="1"/>
          <p:nvPr/>
        </p:nvSpPr>
        <p:spPr>
          <a:xfrm>
            <a:off x="2666998" y="6075874"/>
            <a:ext cx="6983188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which parameters and documents to look for to verify the sustainability of a financial product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" name="Google Shape;46;p2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4192" y="4319144"/>
            <a:ext cx="7357337" cy="435710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oogle Shape;34;p2">
            <a:extLst>
              <a:ext uri="{FF2B5EF4-FFF2-40B4-BE49-F238E27FC236}">
                <a16:creationId xmlns:a16="http://schemas.microsoft.com/office/drawing/2014/main" id="{BE0894AF-DEFF-DB73-D694-32C302ECF54C}"/>
              </a:ext>
            </a:extLst>
          </p:cNvPr>
          <p:cNvGrpSpPr/>
          <p:nvPr/>
        </p:nvGrpSpPr>
        <p:grpSpPr>
          <a:xfrm>
            <a:off x="1778410" y="7665625"/>
            <a:ext cx="389419" cy="357695"/>
            <a:chOff x="10576646" y="4322694"/>
            <a:chExt cx="700954" cy="668406"/>
          </a:xfrm>
        </p:grpSpPr>
        <p:pic>
          <p:nvPicPr>
            <p:cNvPr id="3" name="Google Shape;35;p2">
              <a:extLst>
                <a:ext uri="{FF2B5EF4-FFF2-40B4-BE49-F238E27FC236}">
                  <a16:creationId xmlns:a16="http://schemas.microsoft.com/office/drawing/2014/main" id="{07050541-AD33-02DD-4DB1-B119F9C4FB93}"/>
                </a:ext>
              </a:extLst>
            </p:cNvPr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272" r="-2858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Google Shape;36;p2">
              <a:extLst>
                <a:ext uri="{FF2B5EF4-FFF2-40B4-BE49-F238E27FC236}">
                  <a16:creationId xmlns:a16="http://schemas.microsoft.com/office/drawing/2014/main" id="{C4103701-15D3-7C13-78C4-1790BA02A0AC}"/>
                </a:ext>
              </a:extLst>
            </p:cNvPr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" name="Google Shape;45;p2">
            <a:extLst>
              <a:ext uri="{FF2B5EF4-FFF2-40B4-BE49-F238E27FC236}">
                <a16:creationId xmlns:a16="http://schemas.microsoft.com/office/drawing/2014/main" id="{4FF92855-12B9-7340-9CF1-E4F4CC514F9C}"/>
              </a:ext>
            </a:extLst>
          </p:cNvPr>
          <p:cNvSpPr txBox="1"/>
          <p:nvPr/>
        </p:nvSpPr>
        <p:spPr>
          <a:xfrm>
            <a:off x="2666998" y="7608873"/>
            <a:ext cx="698318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45700" rIns="108000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Recognize greenwashing practices</a:t>
            </a: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/>
          <p:nvPr/>
        </p:nvSpPr>
        <p:spPr>
          <a:xfrm>
            <a:off x="1524000" y="1503549"/>
            <a:ext cx="9462656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Index</a:t>
            </a:r>
            <a:endParaRPr/>
          </a:p>
        </p:txBody>
      </p:sp>
      <p:pic>
        <p:nvPicPr>
          <p:cNvPr id="52" name="Google Shape;52;p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2476" y="3238500"/>
            <a:ext cx="370416" cy="2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857"/>
          <a:stretch/>
        </p:blipFill>
        <p:spPr>
          <a:xfrm>
            <a:off x="1552476" y="5630660"/>
            <a:ext cx="381000" cy="3262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" name="Google Shape;54;p3"/>
          <p:cNvGrpSpPr/>
          <p:nvPr/>
        </p:nvGrpSpPr>
        <p:grpSpPr>
          <a:xfrm>
            <a:off x="1535373" y="4672441"/>
            <a:ext cx="389419" cy="357695"/>
            <a:chOff x="10576646" y="4322694"/>
            <a:chExt cx="700954" cy="668406"/>
          </a:xfrm>
        </p:grpSpPr>
        <p:pic>
          <p:nvPicPr>
            <p:cNvPr id="55" name="Google Shape;55;p3"/>
            <p:cNvPicPr preferRelativeResize="0"/>
            <p:nvPr/>
          </p:nvPicPr>
          <p:blipFill rotWithShape="1">
            <a:blip r:embed="rId5" cstate="email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272" r="-2858"/>
            <a:stretch/>
          </p:blipFill>
          <p:spPr>
            <a:xfrm>
              <a:off x="10576646" y="4381500"/>
              <a:ext cx="700954" cy="609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6" name="Google Shape;56;p3"/>
            <p:cNvSpPr/>
            <p:nvPr/>
          </p:nvSpPr>
          <p:spPr>
            <a:xfrm>
              <a:off x="10820400" y="4322694"/>
              <a:ext cx="228600" cy="71735"/>
            </a:xfrm>
            <a:prstGeom prst="rect">
              <a:avLst/>
            </a:prstGeom>
            <a:solidFill>
              <a:schemeClr val="l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" name="Google Shape;57;p3"/>
          <p:cNvGrpSpPr/>
          <p:nvPr/>
        </p:nvGrpSpPr>
        <p:grpSpPr>
          <a:xfrm>
            <a:off x="2422061" y="2951102"/>
            <a:ext cx="7440396" cy="1383292"/>
            <a:chOff x="6420992" y="1321255"/>
            <a:chExt cx="5124927" cy="1383292"/>
          </a:xfrm>
        </p:grpSpPr>
        <p:sp>
          <p:nvSpPr>
            <p:cNvPr id="58" name="Google Shape;58;p3"/>
            <p:cNvSpPr txBox="1"/>
            <p:nvPr/>
          </p:nvSpPr>
          <p:spPr>
            <a:xfrm>
              <a:off x="6420994" y="1750480"/>
              <a:ext cx="5124925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management of saving and its impact on society and environment</a:t>
              </a:r>
              <a:endParaRPr dirty="0"/>
            </a:p>
          </p:txBody>
        </p:sp>
        <p:sp>
          <p:nvSpPr>
            <p:cNvPr id="59" name="Google Shape;59;p3"/>
            <p:cNvSpPr txBox="1"/>
            <p:nvPr/>
          </p:nvSpPr>
          <p:spPr>
            <a:xfrm>
              <a:off x="6420992" y="1321255"/>
              <a:ext cx="512492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1</a:t>
              </a:r>
              <a:endParaRPr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0" name="Google Shape;60;p3"/>
          <p:cNvGrpSpPr/>
          <p:nvPr/>
        </p:nvGrpSpPr>
        <p:grpSpPr>
          <a:xfrm>
            <a:off x="2422060" y="4429137"/>
            <a:ext cx="5987153" cy="937286"/>
            <a:chOff x="6420993" y="1336374"/>
            <a:chExt cx="5124926" cy="937286"/>
          </a:xfrm>
        </p:grpSpPr>
        <p:sp>
          <p:nvSpPr>
            <p:cNvPr id="61" name="Google Shape;61;p3"/>
            <p:cNvSpPr txBox="1"/>
            <p:nvPr/>
          </p:nvSpPr>
          <p:spPr>
            <a:xfrm>
              <a:off x="6420994" y="1750480"/>
              <a:ext cx="512492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Sustainable finance and ESG metrics</a:t>
              </a:r>
              <a:endParaRPr dirty="0"/>
            </a:p>
          </p:txBody>
        </p:sp>
        <p:sp>
          <p:nvSpPr>
            <p:cNvPr id="62" name="Google Shape;62;p3"/>
            <p:cNvSpPr txBox="1"/>
            <p:nvPr/>
          </p:nvSpPr>
          <p:spPr>
            <a:xfrm>
              <a:off x="6420993" y="1336374"/>
              <a:ext cx="512492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2</a:t>
              </a:r>
              <a:endParaRPr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3" name="Google Shape;63;p3"/>
          <p:cNvGrpSpPr/>
          <p:nvPr/>
        </p:nvGrpSpPr>
        <p:grpSpPr>
          <a:xfrm>
            <a:off x="2422061" y="5522419"/>
            <a:ext cx="6362711" cy="970848"/>
            <a:chOff x="6420993" y="1302812"/>
            <a:chExt cx="5124926" cy="970848"/>
          </a:xfrm>
        </p:grpSpPr>
        <p:sp>
          <p:nvSpPr>
            <p:cNvPr id="64" name="Google Shape;64;p3"/>
            <p:cNvSpPr txBox="1"/>
            <p:nvPr/>
          </p:nvSpPr>
          <p:spPr>
            <a:xfrm>
              <a:off x="6420994" y="1750480"/>
              <a:ext cx="512492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 sustainable finance also ethical?</a:t>
              </a:r>
              <a:endParaRPr dirty="0"/>
            </a:p>
          </p:txBody>
        </p:sp>
        <p:sp>
          <p:nvSpPr>
            <p:cNvPr id="65" name="Google Shape;65;p3"/>
            <p:cNvSpPr txBox="1"/>
            <p:nvPr/>
          </p:nvSpPr>
          <p:spPr>
            <a:xfrm>
              <a:off x="6420993" y="1302812"/>
              <a:ext cx="512492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3</a:t>
              </a:r>
              <a:endParaRPr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66" name="Google Shape;66;p3"/>
          <p:cNvPicPr preferRelativeResize="0"/>
          <p:nvPr/>
        </p:nvPicPr>
        <p:blipFill rotWithShape="1">
          <a:blip r:embed="rId6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03229" y="3238500"/>
            <a:ext cx="8143646" cy="5584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52;p3">
            <a:extLst>
              <a:ext uri="{FF2B5EF4-FFF2-40B4-BE49-F238E27FC236}">
                <a16:creationId xmlns:a16="http://schemas.microsoft.com/office/drawing/2014/main" id="{240A3CAA-E672-5D3F-DEAD-48587F30A462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7768" y="6736170"/>
            <a:ext cx="370416" cy="28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oogle Shape;57;p3">
            <a:extLst>
              <a:ext uri="{FF2B5EF4-FFF2-40B4-BE49-F238E27FC236}">
                <a16:creationId xmlns:a16="http://schemas.microsoft.com/office/drawing/2014/main" id="{77BEE3C8-E59C-69F5-C6AB-C153A31F4E47}"/>
              </a:ext>
            </a:extLst>
          </p:cNvPr>
          <p:cNvGrpSpPr/>
          <p:nvPr/>
        </p:nvGrpSpPr>
        <p:grpSpPr>
          <a:xfrm>
            <a:off x="2422060" y="6632301"/>
            <a:ext cx="7440396" cy="952405"/>
            <a:chOff x="6420992" y="1321255"/>
            <a:chExt cx="5124927" cy="952405"/>
          </a:xfrm>
        </p:grpSpPr>
        <p:sp>
          <p:nvSpPr>
            <p:cNvPr id="4" name="Google Shape;58;p3">
              <a:extLst>
                <a:ext uri="{FF2B5EF4-FFF2-40B4-BE49-F238E27FC236}">
                  <a16:creationId xmlns:a16="http://schemas.microsoft.com/office/drawing/2014/main" id="{4037E391-6648-CB8C-41BE-9092DC0E075C}"/>
                </a:ext>
              </a:extLst>
            </p:cNvPr>
            <p:cNvSpPr txBox="1"/>
            <p:nvPr/>
          </p:nvSpPr>
          <p:spPr>
            <a:xfrm>
              <a:off x="6420994" y="1750480"/>
              <a:ext cx="5124925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Ethical and sustainable investment tools</a:t>
              </a:r>
              <a:endParaRPr dirty="0"/>
            </a:p>
          </p:txBody>
        </p:sp>
        <p:sp>
          <p:nvSpPr>
            <p:cNvPr id="5" name="Google Shape;59;p3">
              <a:extLst>
                <a:ext uri="{FF2B5EF4-FFF2-40B4-BE49-F238E27FC236}">
                  <a16:creationId xmlns:a16="http://schemas.microsoft.com/office/drawing/2014/main" id="{C7D4067D-6E58-4FBF-AFB9-A17C4230EB8D}"/>
                </a:ext>
              </a:extLst>
            </p:cNvPr>
            <p:cNvSpPr txBox="1"/>
            <p:nvPr/>
          </p:nvSpPr>
          <p:spPr>
            <a:xfrm>
              <a:off x="6420992" y="1321255"/>
              <a:ext cx="512492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8000" tIns="45700" rIns="108000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200" b="1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Unit 4</a:t>
              </a:r>
              <a:endParaRPr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The management of savings and its impact on society and environment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0DE77F7-4A5A-5842-A225-270E31B5B68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3019800"/>
            <a:ext cx="8510344" cy="479485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BF9A60-5E90-DDCE-5325-72848D7B994B}"/>
              </a:ext>
            </a:extLst>
          </p:cNvPr>
          <p:cNvSpPr txBox="1"/>
          <p:nvPr/>
        </p:nvSpPr>
        <p:spPr>
          <a:xfrm>
            <a:off x="1447800" y="3909459"/>
            <a:ext cx="74349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Banks and other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intermediaries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 money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subjects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accumulated</a:t>
            </a: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savings</a:t>
            </a: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(like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households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 to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subjects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</a:t>
            </a: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financial</a:t>
            </a:r>
            <a:r>
              <a:rPr lang="it-IT" sz="32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deficit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who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spend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their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available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resources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(like companies or public </a:t>
            </a:r>
            <a:r>
              <a:rPr lang="it-IT" sz="32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administrations</a:t>
            </a:r>
            <a:r>
              <a:rPr lang="it-IT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).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The management of savings and its impact on society and environment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magine 3" descr="Immagine che contiene giocattolo, LEGO&#10;&#10;Descrizione generata automaticamente">
            <a:extLst>
              <a:ext uri="{FF2B5EF4-FFF2-40B4-BE49-F238E27FC236}">
                <a16:creationId xmlns:a16="http://schemas.microsoft.com/office/drawing/2014/main" id="{1D71C6CF-0559-5AA9-01A2-763C71D55D3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9396" y="3019800"/>
            <a:ext cx="7788349" cy="438807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DEF8A65E-484B-3E75-9524-40A6C49B14CB}"/>
              </a:ext>
            </a:extLst>
          </p:cNvPr>
          <p:cNvSpPr txBox="1"/>
          <p:nvPr/>
        </p:nvSpPr>
        <p:spPr>
          <a:xfrm>
            <a:off x="1447800" y="3550756"/>
            <a:ext cx="88718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deciding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how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invest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money, savers and banks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crucial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role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directing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capitals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subjects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activities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generate a positive impact on the society and on the </a:t>
            </a:r>
            <a:r>
              <a:rPr lang="it-IT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</a:t>
            </a:r>
            <a:r>
              <a:rPr lang="it-IT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ECFC477-74A9-71D5-64ED-54A03EC31632}"/>
              </a:ext>
            </a:extLst>
          </p:cNvPr>
          <p:cNvSpPr txBox="1"/>
          <p:nvPr/>
        </p:nvSpPr>
        <p:spPr>
          <a:xfrm>
            <a:off x="2600130" y="5867919"/>
            <a:ext cx="7184572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fontAlgn="base"/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Thus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we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can 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say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that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the management of the 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savings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has concrete 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consequences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on the reality 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that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surrounds us 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which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could be 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both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positive and negative depending on the 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type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investment </a:t>
            </a:r>
            <a:r>
              <a:rPr lang="it-IT" sz="2800" b="1" i="1" u="sng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we</a:t>
            </a:r>
            <a:r>
              <a:rPr lang="it-IT" sz="2800" b="1" i="1" u="sng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make.</a:t>
            </a:r>
            <a:endParaRPr lang="it-IT" sz="2800" b="1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pPr marL="228600" fontAlgn="base"/>
            <a:r>
              <a:rPr lang="en-US" sz="1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 </a:t>
            </a:r>
            <a:endParaRPr lang="it-IT" sz="1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  <a:p>
            <a:endParaRPr lang="it-IT" dirty="0"/>
          </a:p>
        </p:txBody>
      </p:sp>
      <p:pic>
        <p:nvPicPr>
          <p:cNvPr id="9" name="Immagine 8" descr="Immagine che contiene testo, luce&#10;&#10;Descrizione generata automaticamente">
            <a:extLst>
              <a:ext uri="{FF2B5EF4-FFF2-40B4-BE49-F238E27FC236}">
                <a16:creationId xmlns:a16="http://schemas.microsoft.com/office/drawing/2014/main" id="{460121D3-1994-8224-E741-A957A46B21D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469" y="5897595"/>
            <a:ext cx="2304661" cy="193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78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Sustainable Finance and the ESG metrics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8BF9A60-5E90-DDCE-5325-72848D7B994B}"/>
              </a:ext>
            </a:extLst>
          </p:cNvPr>
          <p:cNvSpPr txBox="1"/>
          <p:nvPr/>
        </p:nvSpPr>
        <p:spPr>
          <a:xfrm>
            <a:off x="1447800" y="3027717"/>
            <a:ext cx="704305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1" dirty="0">
                <a:latin typeface="Calibri" panose="020F0502020204030204" pitchFamily="34" charset="0"/>
                <a:ea typeface="Microsoft Sans Serif" panose="020B0604020202020204" pitchFamily="34" charset="0"/>
                <a:cs typeface="Calibri" panose="020F0502020204030204" pitchFamily="34" charset="0"/>
              </a:rPr>
              <a:t>«</a:t>
            </a:r>
            <a:r>
              <a:rPr lang="it-IT" sz="3200" b="1" i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32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ustainable</a:t>
            </a:r>
            <a:r>
              <a:rPr lang="it-IT" sz="32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</a:t>
            </a:r>
            <a:r>
              <a:rPr lang="it-IT" sz="3200" b="1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»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refers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finance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takes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account in investment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decision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-making,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directing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capital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towards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longer-term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activities and projects. Finance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defined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based on the</a:t>
            </a:r>
            <a:r>
              <a:rPr lang="it-IT" sz="3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ESG </a:t>
            </a:r>
            <a:r>
              <a:rPr lang="it-IT" sz="3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parameters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i.e.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according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(Environment), social (social) and corporate governance (Governance) </a:t>
            </a:r>
            <a:r>
              <a:rPr lang="it-IT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factors</a:t>
            </a:r>
            <a:r>
              <a:rPr lang="it-IT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it-IT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BFB0FE95-4761-21D3-C0B0-1D6E185383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857" y="3027717"/>
            <a:ext cx="9224947" cy="3970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425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Sustainable Finance and the ESG metrics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784DA6-9103-6240-2102-227930CBE5EC}"/>
              </a:ext>
            </a:extLst>
          </p:cNvPr>
          <p:cNvSpPr txBox="1"/>
          <p:nvPr/>
        </p:nvSpPr>
        <p:spPr>
          <a:xfrm>
            <a:off x="8801101" y="3359914"/>
            <a:ext cx="809934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it-IT" sz="32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ESGs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are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assessed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with scores by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specialized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agencies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(</a:t>
            </a:r>
            <a:r>
              <a:rPr lang="it-IT" sz="3200" i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ESG ratings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)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that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express a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summary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evaluation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on the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level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environmental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social and corporate governance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sustainability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issuers (companies,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states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supranational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organizations), securities and/or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collective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investment </a:t>
            </a:r>
            <a:r>
              <a:rPr lang="it-IT" sz="32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instruments</a:t>
            </a:r>
            <a:r>
              <a:rPr lang="it-IT" sz="32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32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3BF47719-36B6-298C-6FAD-9F8A656F1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486" y="2864537"/>
            <a:ext cx="5908927" cy="455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084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Sustainable Finance and the ESG metrics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F736935-3CCF-0210-4FC5-167363F898BE}"/>
              </a:ext>
            </a:extLst>
          </p:cNvPr>
          <p:cNvSpPr txBox="1"/>
          <p:nvPr/>
        </p:nvSpPr>
        <p:spPr>
          <a:xfrm>
            <a:off x="7263493" y="3027011"/>
            <a:ext cx="916849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For "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financial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products targeting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sustainable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investments", traders must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disclose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how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they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achieve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sustainable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investment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objectives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This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information must be made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available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on the website, in the </a:t>
            </a:r>
            <a:r>
              <a:rPr lang="it-IT" sz="28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pre-contractual</a:t>
            </a:r>
            <a:r>
              <a:rPr lang="it-IT" sz="28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information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and in the</a:t>
            </a:r>
            <a:r>
              <a:rPr lang="it-IT" sz="28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periodic</a:t>
            </a:r>
            <a:r>
              <a:rPr lang="it-IT" sz="28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reporting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set out by the  SFDR (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Sustainable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Finance Disclosure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Regulation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) of the EU.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4F03B7-9841-49E8-BE0C-D2096D603629}"/>
              </a:ext>
            </a:extLst>
          </p:cNvPr>
          <p:cNvSpPr txBox="1"/>
          <p:nvPr/>
        </p:nvSpPr>
        <p:spPr>
          <a:xfrm>
            <a:off x="7263493" y="6064125"/>
            <a:ext cx="91684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complexity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and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lack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transparency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methodologies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used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to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calculate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ESG scores and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different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weights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attributed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to ESG 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factors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by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different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agencies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limit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the reliability and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comparability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of ESG scores, </a:t>
            </a:r>
            <a:r>
              <a:rPr lang="it-IT" sz="2800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leaving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the door open to </a:t>
            </a:r>
            <a:r>
              <a:rPr lang="it-IT" sz="2800" b="1" dirty="0" err="1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greenwashing</a:t>
            </a:r>
            <a:r>
              <a:rPr lang="it-IT" sz="2800" b="1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 practices</a:t>
            </a:r>
            <a:r>
              <a:rPr lang="it-IT" sz="2800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.</a:t>
            </a:r>
            <a:endParaRPr lang="it-IT" sz="28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8BF717-F1FD-2209-7615-60D96B94A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015" y="2965877"/>
            <a:ext cx="4543450" cy="4644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78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"/>
          <p:cNvSpPr txBox="1"/>
          <p:nvPr/>
        </p:nvSpPr>
        <p:spPr>
          <a:xfrm>
            <a:off x="1447800" y="1573291"/>
            <a:ext cx="11631386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</a:t>
            </a:r>
            <a:r>
              <a:rPr lang="en-US" sz="4400" b="1" dirty="0">
                <a:solidFill>
                  <a:srgbClr val="343433"/>
                </a:solidFill>
                <a:latin typeface="Calibri"/>
                <a:ea typeface="Calibri"/>
                <a:cs typeface="Calibri"/>
                <a:sym typeface="Calibri"/>
              </a:rPr>
              <a:t> Sustainable Finance and the ESG metrics</a:t>
            </a:r>
            <a:endParaRPr sz="4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0065949-0644-F563-84CE-6394EFEF2097}"/>
              </a:ext>
            </a:extLst>
          </p:cNvPr>
          <p:cNvSpPr txBox="1"/>
          <p:nvPr/>
        </p:nvSpPr>
        <p:spPr>
          <a:xfrm>
            <a:off x="975631" y="2586841"/>
            <a:ext cx="15940769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fontAlgn="base"/>
            <a:r>
              <a:rPr lang="it-IT" sz="2800" b="1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Greenwashing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or marketing strategy of companies, institutions or organizations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present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eco-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sustainable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activities and products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With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greenwashing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companies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deceptively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try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increase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their sales by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exploiting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growing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sensitivity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consumers on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sustainability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28600" fontAlgn="base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28600" fontAlgn="base"/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 the most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frequent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cases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greenwashing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communication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has the following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228600" fontAlgn="base"/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it-I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there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no accurate information or data to support the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statement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information and data are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declared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certified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while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they are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recognized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by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authoritative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bodies;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single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characteristics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of what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communicated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emphasized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information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 general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create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confusion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among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consumers;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false or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counterfeit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labels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may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used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342900" lvl="0" indent="-342900" fontAlgn="base">
              <a:buFont typeface="Symbol" panose="05050102010706020507" pitchFamily="18" charset="2"/>
              <a:buChar char=""/>
            </a:pP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Untrue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environmental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claims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are </a:t>
            </a:r>
            <a:r>
              <a:rPr lang="it-IT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reported</a:t>
            </a:r>
            <a:r>
              <a:rPr lang="it-IT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1400" i="1" u="none" strike="noStrike" dirty="0">
                <a:effectLst/>
                <a:latin typeface="Calibri" panose="020F0502020204030204" pitchFamily="34" charset="0"/>
                <a:ea typeface="Microsoft Sans Serif" panose="020B0604020202020204" pitchFamily="34" charset="0"/>
              </a:rPr>
              <a:t> </a:t>
            </a:r>
            <a:endParaRPr lang="it-IT" sz="1200" dirty="0">
              <a:effectLst/>
              <a:latin typeface="Microsoft Sans Serif" panose="020B0604020202020204" pitchFamily="34" charset="0"/>
              <a:ea typeface="Microsoft Sans Serif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99665"/>
      </p:ext>
    </p:extLst>
  </p:cSld>
  <p:clrMapOvr>
    <a:masterClrMapping/>
  </p:clrMapOvr>
</p:sld>
</file>

<file path=ppt/theme/theme1.xml><?xml version="1.0" encoding="utf-8"?>
<a:theme xmlns:a="http://schemas.openxmlformats.org/drawingml/2006/main" name="Diseño personalizado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1420</Words>
  <Application>Microsoft Office PowerPoint</Application>
  <PresentationFormat>Personalizado</PresentationFormat>
  <Paragraphs>84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Arial Black</vt:lpstr>
      <vt:lpstr>Helvetica Neue</vt:lpstr>
      <vt:lpstr>Microsoft Sans Serif</vt:lpstr>
      <vt:lpstr>Symbol</vt:lpstr>
      <vt:lpstr>Calibri</vt:lpstr>
      <vt:lpstr>Wingdings</vt:lpstr>
      <vt:lpstr>Diseño personalizado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Monia Coppola</dc:creator>
  <cp:lastModifiedBy>Miriam Internet Web Solutions</cp:lastModifiedBy>
  <cp:revision>12</cp:revision>
  <dcterms:created xsi:type="dcterms:W3CDTF">2022-02-16T10:54:20Z</dcterms:created>
  <dcterms:modified xsi:type="dcterms:W3CDTF">2022-12-21T09:34:59Z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2022-02-16T00:00:00Z</vt:filetime>
  </property>
</Properties>
</file>