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1.jpg" ContentType="image/jpeg"/>
  <Override PartName="/ppt/media/image15.jpg" ContentType="image/jpeg"/>
  <Override PartName="/ppt/media/image1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7" r:id="rId7"/>
    <p:sldId id="261" r:id="rId8"/>
    <p:sldId id="268" r:id="rId9"/>
    <p:sldId id="269" r:id="rId10"/>
    <p:sldId id="280" r:id="rId11"/>
    <p:sldId id="270" r:id="rId12"/>
    <p:sldId id="271" r:id="rId13"/>
    <p:sldId id="272" r:id="rId14"/>
    <p:sldId id="273" r:id="rId15"/>
    <p:sldId id="274" r:id="rId16"/>
    <p:sldId id="275" r:id="rId17"/>
    <p:sldId id="276" r:id="rId18"/>
    <p:sldId id="277" r:id="rId19"/>
    <p:sldId id="278" r:id="rId20"/>
    <p:sldId id="279" r:id="rId21"/>
    <p:sldId id="262" r:id="rId22"/>
    <p:sldId id="260" r:id="rId2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51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print"/>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print"/>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print"/>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print"/>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print"/>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962349"/>
          </a:xfrm>
          <a:prstGeom prst="rect">
            <a:avLst/>
          </a:prstGeom>
          <a:noFill/>
        </p:spPr>
        <p:txBody>
          <a:bodyPr wrap="square">
            <a:spAutoFit/>
          </a:bodyPr>
          <a:lstStyle/>
          <a:p>
            <a:pPr marL="12700" algn="ctr">
              <a:lnSpc>
                <a:spcPct val="100000"/>
              </a:lnSpc>
              <a:spcBef>
                <a:spcPts val="100"/>
              </a:spcBef>
            </a:pPr>
            <a:r>
              <a:rPr lang="en-US" sz="4800" b="1" spc="-65">
                <a:latin typeface="Calibri" panose="020F0502020204030204" pitchFamily="34" charset="0"/>
                <a:ea typeface="Microsoft Sans Serif" panose="020B0604020202020204" pitchFamily="34" charset="0"/>
                <a:cs typeface="Calibri" panose="020F0502020204030204" pitchFamily="34" charset="0"/>
              </a:rPr>
              <a:t>Money and Means of Payment</a:t>
            </a:r>
            <a:endParaRPr lang="en-US" sz="48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a:ea typeface="Microsoft Sans Serif" panose="020B0604020202020204" pitchFamily="34" charset="0"/>
                <a:cs typeface="Microsoft Sans Serif" panose="020B0604020202020204" pitchFamily="34" charset="0"/>
              </a:rPr>
              <a:t>Partner: University of Malaga</a:t>
            </a:r>
            <a:endParaRPr lang="en-US" sz="4800" b="1" spc="-65" dirty="0">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Types of bank cards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5011400" cy="6124754"/>
          </a:xfrm>
          <a:prstGeom prst="rect">
            <a:avLst/>
          </a:prstGeom>
          <a:noFill/>
        </p:spPr>
        <p:txBody>
          <a:bodyPr wrap="square" rtlCol="0">
            <a:spAutoFit/>
          </a:bodyPr>
          <a:lstStyle/>
          <a:p>
            <a:pPr>
              <a:defRPr/>
            </a:pPr>
            <a:r>
              <a:rPr lang="es-ES" sz="2800" u="sng">
                <a:effectLst/>
                <a:latin typeface="Calibri" panose="020F0502020204030204" pitchFamily="34" charset="0"/>
                <a:ea typeface="Times New Roman" panose="02020603050405020304" pitchFamily="18" charset="0"/>
              </a:rPr>
              <a:t>Debit card</a:t>
            </a:r>
            <a:r>
              <a:rPr lang="es-ES" sz="2800" b="1" u="sng">
                <a:effectLst/>
                <a:latin typeface="Calibri" panose="020F0502020204030204" pitchFamily="34" charset="0"/>
                <a:ea typeface="Times New Roman" panose="02020603050405020304" pitchFamily="18" charset="0"/>
              </a:rPr>
              <a:t>:</a:t>
            </a:r>
            <a:r>
              <a:rPr lang="es-ES" sz="2800">
                <a:effectLst/>
                <a:latin typeface="Calibri" panose="020F0502020204030204" pitchFamily="34" charset="0"/>
                <a:ea typeface="Times New Roman" panose="02020603050405020304" pitchFamily="18" charset="0"/>
              </a:rPr>
              <a:t> </a:t>
            </a:r>
            <a:r>
              <a:rPr lang="en-GB" sz="2800">
                <a:effectLst/>
                <a:latin typeface="Calibri" panose="020F0502020204030204" pitchFamily="34" charset="0"/>
                <a:ea typeface="Times New Roman" panose="02020603050405020304" pitchFamily="18" charset="0"/>
              </a:rPr>
              <a:t>Allows ATM transactions and payments in shops.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They must be linked to an account and you can only use them to withdraw the balance of the current account to which they are associated.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In other words, the amount of the purchase or the money withdrawn from an ATM is immediately debited from the account. </a:t>
            </a:r>
            <a:r>
              <a:rPr lang="es-ES" sz="2800">
                <a:effectLst/>
                <a:latin typeface="Calibri" panose="020F0502020204030204" pitchFamily="34" charset="0"/>
                <a:ea typeface="Times New Roman" panose="02020603050405020304" pitchFamily="18" charset="0"/>
              </a:rPr>
              <a:t>It is usually used to pay daily expenses, withdraw cash from an ATM or make online payments</a:t>
            </a:r>
            <a:r>
              <a:rPr lang="es-ES" sz="2800">
                <a:latin typeface="Calibri" panose="020F0502020204030204" pitchFamily="34" charset="0"/>
              </a:rPr>
              <a:t>.</a:t>
            </a:r>
            <a:r>
              <a:rPr lang="es-ES" sz="2800" u="sng">
                <a:effectLst/>
                <a:latin typeface="Calibri" panose="020F0502020204030204" pitchFamily="34" charset="0"/>
                <a:ea typeface="Times New Roman" panose="02020603050405020304" pitchFamily="18" charset="0"/>
              </a:rPr>
              <a:t> </a:t>
            </a:r>
          </a:p>
          <a:p>
            <a:pPr>
              <a:defRPr/>
            </a:pPr>
            <a:endParaRPr lang="es-ES" sz="2800" u="sng">
              <a:latin typeface="Calibri" panose="020F0502020204030204" pitchFamily="34" charset="0"/>
              <a:ea typeface="Times New Roman" panose="02020603050405020304" pitchFamily="18" charset="0"/>
            </a:endParaRPr>
          </a:p>
          <a:p>
            <a:pPr>
              <a:defRPr/>
            </a:pPr>
            <a:r>
              <a:rPr lang="es-ES" sz="2800" u="sng">
                <a:effectLst/>
                <a:latin typeface="Calibri" panose="020F0502020204030204" pitchFamily="34" charset="0"/>
                <a:ea typeface="Times New Roman" panose="02020603050405020304" pitchFamily="18" charset="0"/>
              </a:rPr>
              <a:t>Credit card</a:t>
            </a:r>
            <a:r>
              <a:rPr lang="es-ES" sz="2800">
                <a:effectLst/>
                <a:latin typeface="Calibri" panose="020F0502020204030204" pitchFamily="34" charset="0"/>
                <a:ea typeface="Times New Roman" panose="02020603050405020304" pitchFamily="18" charset="0"/>
              </a:rPr>
              <a:t>:</a:t>
            </a:r>
            <a:r>
              <a:rPr lang="es-ES" sz="2800" b="1">
                <a:effectLst/>
                <a:latin typeface="Calibri" panose="020F0502020204030204" pitchFamily="34" charset="0"/>
                <a:ea typeface="Times New Roman" panose="02020603050405020304" pitchFamily="18" charset="0"/>
              </a:rPr>
              <a:t> </a:t>
            </a:r>
            <a:r>
              <a:rPr lang="en-GB" sz="2800">
                <a:effectLst/>
                <a:latin typeface="Calibri" panose="020F0502020204030204" pitchFamily="34" charset="0"/>
                <a:ea typeface="Times New Roman" panose="02020603050405020304" pitchFamily="18" charset="0"/>
              </a:rPr>
              <a:t>You can carry out the same transactions as with a debit card, but they also allow you to withdraw more than the balance of the current account to which they are associated, as they are in fact granting a credit that is available to the cardholder.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Payments are usually due at the end of the month and give the option of either paying the full amount (without interest) or deferring part of the payment over a longer period (which usually carries interest that can be high).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In case of late payment or non-payment of instalments, banks usually charge fees and commissions</a:t>
            </a:r>
            <a:r>
              <a:rPr lang="es-ES" sz="2800">
                <a:effectLst/>
                <a:latin typeface="Calibri" panose="020F0502020204030204" pitchFamily="34" charset="0"/>
                <a:ea typeface="Times New Roman" panose="02020603050405020304" pitchFamily="18" charset="0"/>
              </a:rPr>
              <a:t>.</a:t>
            </a:r>
          </a:p>
          <a:p>
            <a:pPr>
              <a:defRPr/>
            </a:pPr>
            <a:endParaRPr lang="es-ES" sz="2800">
              <a:latin typeface="Calibri" panose="020F0502020204030204" pitchFamily="34" charset="0"/>
            </a:endParaRPr>
          </a:p>
          <a:p>
            <a:pPr>
              <a:defRPr/>
            </a:pPr>
            <a:endParaRPr lang="es-ES" sz="28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93429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Types of bank cards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5011400" cy="4401205"/>
          </a:xfrm>
          <a:prstGeom prst="rect">
            <a:avLst/>
          </a:prstGeom>
          <a:noFill/>
        </p:spPr>
        <p:txBody>
          <a:bodyPr wrap="square" rtlCol="0">
            <a:spAutoFit/>
          </a:bodyPr>
          <a:lstStyle/>
          <a:p>
            <a:pPr>
              <a:defRPr/>
            </a:pPr>
            <a:r>
              <a:rPr lang="es-ES" sz="2800" u="sng">
                <a:effectLst/>
                <a:latin typeface="Calibri" panose="020F0502020204030204" pitchFamily="34" charset="0"/>
                <a:ea typeface="Times New Roman" panose="02020603050405020304" pitchFamily="18" charset="0"/>
              </a:rPr>
              <a:t>Revolving cards:</a:t>
            </a:r>
            <a:r>
              <a:rPr lang="es-ES" sz="2800">
                <a:effectLst/>
                <a:latin typeface="Calibri" panose="020F0502020204030204" pitchFamily="34" charset="0"/>
                <a:ea typeface="Times New Roman" panose="02020603050405020304" pitchFamily="18" charset="0"/>
              </a:rPr>
              <a:t> </a:t>
            </a:r>
            <a:r>
              <a:rPr lang="en-GB" sz="2800">
                <a:effectLst/>
                <a:latin typeface="Calibri" panose="020F0502020204030204" pitchFamily="34" charset="0"/>
                <a:ea typeface="Times New Roman" panose="02020603050405020304" pitchFamily="18" charset="0"/>
              </a:rPr>
              <a:t>They are similar to credit cards but differ in the method of payment. Purchases or cash withdrawals you make with this card </a:t>
            </a:r>
            <a:r>
              <a:rPr lang="en-GB" sz="2800" u="sng">
                <a:effectLst/>
                <a:latin typeface="Calibri" panose="020F0502020204030204" pitchFamily="34" charset="0"/>
                <a:ea typeface="Times New Roman" panose="02020603050405020304" pitchFamily="18" charset="0"/>
              </a:rPr>
              <a:t>are always automatically deferred</a:t>
            </a:r>
            <a:r>
              <a:rPr lang="en-GB" sz="2800">
                <a:effectLst/>
                <a:latin typeface="Calibri" panose="020F0502020204030204" pitchFamily="34" charset="0"/>
                <a:ea typeface="Times New Roman" panose="02020603050405020304" pitchFamily="18" charset="0"/>
              </a:rPr>
              <a:t> with generally high interest rates, while credit cards you can choose to defer payment to the end of the month or the following month and do not charge interest</a:t>
            </a:r>
            <a:r>
              <a:rPr lang="es-ES" sz="2800">
                <a:effectLst/>
                <a:latin typeface="Calibri" panose="020F0502020204030204" pitchFamily="34" charset="0"/>
                <a:ea typeface="Times New Roman" panose="02020603050405020304" pitchFamily="18" charset="0"/>
              </a:rPr>
              <a:t>.</a:t>
            </a:r>
          </a:p>
          <a:p>
            <a:pPr>
              <a:defRPr/>
            </a:pPr>
            <a:endParaRPr lang="es-ES" sz="2800">
              <a:latin typeface="Calibri" panose="020F0502020204030204" pitchFamily="34" charset="0"/>
            </a:endParaRPr>
          </a:p>
          <a:p>
            <a:pPr>
              <a:defRPr/>
            </a:pPr>
            <a:r>
              <a:rPr lang="es-ES" sz="2800" u="sng">
                <a:effectLst/>
                <a:latin typeface="Calibri" panose="020F0502020204030204" pitchFamily="34" charset="0"/>
                <a:ea typeface="Times New Roman" panose="02020603050405020304" pitchFamily="18" charset="0"/>
              </a:rPr>
              <a:t>Prepaid cards</a:t>
            </a:r>
            <a:r>
              <a:rPr lang="es-ES" sz="2800">
                <a:effectLst/>
                <a:latin typeface="Calibri" panose="020F0502020204030204" pitchFamily="34" charset="0"/>
                <a:ea typeface="Times New Roman" panose="02020603050405020304" pitchFamily="18" charset="0"/>
              </a:rPr>
              <a:t>: </a:t>
            </a:r>
            <a:r>
              <a:rPr lang="en-GB" sz="2800">
                <a:effectLst/>
                <a:latin typeface="Calibri" panose="020F0502020204030204" pitchFamily="34" charset="0"/>
                <a:ea typeface="Times New Roman" panose="02020603050405020304" pitchFamily="18" charset="0"/>
              </a:rPr>
              <a:t>You can only spend the amount of money previously deposited on the card. Once the card balance has been spent, it can be recharged as many times as necessary (normally with a minimum of €6 and a maximum of €1,000)</a:t>
            </a:r>
            <a:r>
              <a:rPr lang="es-ES" sz="2800">
                <a:effectLst/>
                <a:latin typeface="Calibri" panose="020F0502020204030204" pitchFamily="34" charset="0"/>
                <a:ea typeface="Times New Roman" panose="02020603050405020304" pitchFamily="18" charset="0"/>
              </a:rPr>
              <a:t>.</a:t>
            </a:r>
          </a:p>
          <a:p>
            <a:pPr>
              <a:defRPr/>
            </a:pPr>
            <a:endParaRPr lang="es-ES" sz="2800">
              <a:latin typeface="Calibri" panose="020F0502020204030204" pitchFamily="34" charset="0"/>
            </a:endParaRPr>
          </a:p>
          <a:p>
            <a:pPr>
              <a:defRPr/>
            </a:pPr>
            <a:endParaRPr lang="es-ES" sz="28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95442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Types of bank cards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5011400" cy="5693866"/>
          </a:xfrm>
          <a:prstGeom prst="rect">
            <a:avLst/>
          </a:prstGeom>
          <a:noFill/>
        </p:spPr>
        <p:txBody>
          <a:bodyPr wrap="square" rtlCol="0">
            <a:spAutoFit/>
          </a:bodyPr>
          <a:lstStyle/>
          <a:p>
            <a:pPr>
              <a:defRPr/>
            </a:pPr>
            <a:r>
              <a:rPr lang="es-ES" sz="2800" u="sng">
                <a:effectLst/>
                <a:latin typeface="Calibri" panose="020F0502020204030204" pitchFamily="34" charset="0"/>
                <a:ea typeface="Times New Roman" panose="02020603050405020304" pitchFamily="18" charset="0"/>
              </a:rPr>
              <a:t>Virtual card</a:t>
            </a:r>
            <a:r>
              <a:rPr lang="es-ES" sz="2800" b="1">
                <a:effectLst/>
                <a:latin typeface="Calibri" panose="020F0502020204030204" pitchFamily="34" charset="0"/>
                <a:ea typeface="Times New Roman" panose="02020603050405020304" pitchFamily="18" charset="0"/>
              </a:rPr>
              <a:t>. </a:t>
            </a:r>
            <a:r>
              <a:rPr lang="en-GB" sz="2800">
                <a:effectLst/>
                <a:latin typeface="Calibri" panose="020F0502020204030204" pitchFamily="34" charset="0"/>
                <a:ea typeface="Times New Roman" panose="02020603050405020304" pitchFamily="18" charset="0"/>
              </a:rPr>
              <a:t>This is the virtual version of the prepaid card. It is specially designed for online purchases. It does not include the card plastic, i.e. only the card number and security codes are available.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As it is a prepaid card, you only need to top it up before using it with the amount you think is convenient. From then on, any purchase made online can be charged to it, up to the limit of the balance that has been topped up</a:t>
            </a:r>
            <a:r>
              <a:rPr lang="es-ES" sz="2800">
                <a:effectLst/>
                <a:latin typeface="Calibri" panose="020F0502020204030204" pitchFamily="34" charset="0"/>
                <a:ea typeface="Times New Roman" panose="02020603050405020304" pitchFamily="18" charset="0"/>
              </a:rPr>
              <a:t>.</a:t>
            </a:r>
          </a:p>
          <a:p>
            <a:pPr>
              <a:defRPr/>
            </a:pPr>
            <a:endParaRPr lang="es-ES" sz="2800">
              <a:effectLst/>
              <a:latin typeface="Calibri" panose="020F0502020204030204" pitchFamily="34" charset="0"/>
              <a:ea typeface="Times New Roman" panose="02020603050405020304" pitchFamily="18" charset="0"/>
            </a:endParaRPr>
          </a:p>
          <a:p>
            <a:pPr>
              <a:defRPr/>
            </a:pPr>
            <a:r>
              <a:rPr lang="es-ES" sz="2800" u="sng">
                <a:effectLst/>
                <a:latin typeface="Calibri" panose="020F0502020204030204" pitchFamily="34" charset="0"/>
                <a:ea typeface="Times New Roman" panose="02020603050405020304" pitchFamily="18" charset="0"/>
              </a:rPr>
              <a:t>Contactless cards</a:t>
            </a:r>
            <a:r>
              <a:rPr lang="es-ES" sz="2800">
                <a:effectLst/>
                <a:latin typeface="Calibri" panose="020F0502020204030204" pitchFamily="34" charset="0"/>
                <a:ea typeface="Times New Roman" panose="02020603050405020304" pitchFamily="18" charset="0"/>
              </a:rPr>
              <a:t>: </a:t>
            </a:r>
            <a:r>
              <a:rPr lang="en-GB" sz="2800">
                <a:effectLst/>
                <a:latin typeface="Calibri" panose="020F0502020204030204" pitchFamily="34" charset="0"/>
                <a:ea typeface="Times New Roman" panose="02020603050405020304" pitchFamily="18" charset="0"/>
              </a:rPr>
              <a:t>are cards, both debit and credit, which can be used to make payments simply by bringing them close to the payment terminal and, in the case of transactions of more than 50 euros, by entering the pin number</a:t>
            </a:r>
            <a:r>
              <a:rPr lang="es-ES" sz="2800">
                <a:latin typeface="Calibri" panose="020F0502020204030204" pitchFamily="34" charset="0"/>
                <a:ea typeface="Times New Roman" panose="02020603050405020304" pitchFamily="18" charset="0"/>
              </a:rPr>
              <a:t>.</a:t>
            </a:r>
            <a:endParaRPr lang="es-ES" sz="2800">
              <a:latin typeface="Calibri" panose="020F0502020204030204" pitchFamily="34" charset="0"/>
            </a:endParaRPr>
          </a:p>
          <a:p>
            <a:pPr>
              <a:defRPr/>
            </a:pPr>
            <a:endParaRPr lang="es-ES" sz="2800">
              <a:latin typeface="Calibri" panose="020F0502020204030204" pitchFamily="34" charset="0"/>
            </a:endParaRPr>
          </a:p>
          <a:p>
            <a:pPr>
              <a:defRPr/>
            </a:pPr>
            <a:endParaRPr lang="es-ES" sz="2800">
              <a:latin typeface="Calibri" panose="020F0502020204030204" pitchFamily="34"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937762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electronic banking and what about online banking?</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057941"/>
            <a:ext cx="9220200" cy="6124754"/>
          </a:xfrm>
          <a:prstGeom prst="rect">
            <a:avLst/>
          </a:prstGeom>
          <a:noFill/>
        </p:spPr>
        <p:txBody>
          <a:bodyPr wrap="square" rtlCol="0">
            <a:spAutoFit/>
          </a:bodyPr>
          <a:lstStyle/>
          <a:p>
            <a:pPr>
              <a:defRPr/>
            </a:pPr>
            <a:r>
              <a:rPr lang="en-GB" sz="2800" u="sng">
                <a:effectLst/>
                <a:latin typeface="Calibri" panose="020F0502020204030204" pitchFamily="34" charset="0"/>
                <a:ea typeface="Times New Roman" panose="02020603050405020304" pitchFamily="18" charset="0"/>
              </a:rPr>
              <a:t>Electronic banking:</a:t>
            </a:r>
            <a:r>
              <a:rPr lang="en-GB" sz="2800" b="1">
                <a:effectLst/>
                <a:latin typeface="Calibri" panose="020F0502020204030204" pitchFamily="34" charset="0"/>
                <a:ea typeface="Times New Roman" panose="02020603050405020304" pitchFamily="18" charset="0"/>
              </a:rPr>
              <a:t>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Electronic banking is a system that allows most banking operations to be carried out electronically, from opening a bank account to making any transfer, however small, and includes </a:t>
            </a:r>
            <a:r>
              <a:rPr lang="en-GB" sz="2800" u="sng">
                <a:effectLst/>
                <a:latin typeface="Calibri" panose="020F0502020204030204" pitchFamily="34" charset="0"/>
                <a:ea typeface="Times New Roman" panose="02020603050405020304" pitchFamily="18" charset="0"/>
              </a:rPr>
              <a:t>Online Banking</a:t>
            </a:r>
            <a:r>
              <a:rPr lang="en-GB" sz="2800">
                <a:effectLst/>
                <a:latin typeface="Calibri" panose="020F0502020204030204" pitchFamily="34" charset="0"/>
                <a:ea typeface="Times New Roman" panose="02020603050405020304" pitchFamily="18" charset="0"/>
              </a:rPr>
              <a:t>.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Thus, for example, electronic banking is withdrawing money from an ATM, using credit cards or telephoning a bank branch, while online banking is banking from a computer or mobile device using an Internet connection</a:t>
            </a:r>
            <a:r>
              <a:rPr lang="es-ES" sz="2800">
                <a:effectLst/>
                <a:latin typeface="Calibri" panose="020F0502020204030204" pitchFamily="34" charset="0"/>
                <a:ea typeface="Times New Roman" panose="02020603050405020304" pitchFamily="18" charset="0"/>
              </a:rPr>
              <a:t>.</a:t>
            </a:r>
          </a:p>
          <a:p>
            <a:pPr>
              <a:defRPr/>
            </a:pPr>
            <a:endParaRPr lang="es-ES" sz="2800">
              <a:effectLst/>
              <a:latin typeface="Calibri" panose="020F0502020204030204" pitchFamily="34" charset="0"/>
              <a:ea typeface="Times New Roman" panose="02020603050405020304" pitchFamily="18" charset="0"/>
            </a:endParaRPr>
          </a:p>
          <a:p>
            <a:pPr>
              <a:defRPr/>
            </a:pPr>
            <a:r>
              <a:rPr lang="en-GB" sz="2800">
                <a:effectLst/>
                <a:latin typeface="Calibri" panose="020F0502020204030204" pitchFamily="34" charset="0"/>
                <a:ea typeface="Times New Roman" panose="02020603050405020304" pitchFamily="18" charset="0"/>
              </a:rPr>
              <a:t>On the other hand, a </a:t>
            </a:r>
            <a:r>
              <a:rPr lang="en-GB" sz="2800" u="sng">
                <a:effectLst/>
                <a:latin typeface="Calibri" panose="020F0502020204030204" pitchFamily="34" charset="0"/>
                <a:ea typeface="Times New Roman" panose="02020603050405020304" pitchFamily="18" charset="0"/>
              </a:rPr>
              <a:t>virtual bank</a:t>
            </a:r>
            <a:r>
              <a:rPr lang="en-GB" sz="2800">
                <a:effectLst/>
                <a:latin typeface="Calibri" panose="020F0502020204030204" pitchFamily="34" charset="0"/>
                <a:ea typeface="Times New Roman" panose="02020603050405020304" pitchFamily="18" charset="0"/>
              </a:rPr>
              <a:t> is a bank that does not have a branch.</a:t>
            </a:r>
            <a:endParaRPr lang="es-ES" sz="2800">
              <a:latin typeface="Calibri" panose="020F0502020204030204" pitchFamily="34" charset="0"/>
            </a:endParaRPr>
          </a:p>
          <a:p>
            <a:pPr>
              <a:defRPr/>
            </a:pPr>
            <a:endParaRPr lang="es-ES" sz="2800">
              <a:latin typeface="Calibri" panose="020F0502020204030204" pitchFamily="34"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cono&#10;&#10;Descripción generada automáticamente">
            <a:extLst>
              <a:ext uri="{FF2B5EF4-FFF2-40B4-BE49-F238E27FC236}">
                <a16:creationId xmlns:a16="http://schemas.microsoft.com/office/drawing/2014/main" id="{360BB90C-0953-FA74-70B6-5F00E346A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0" y="3019841"/>
            <a:ext cx="4876800" cy="4876800"/>
          </a:xfrm>
          <a:prstGeom prst="rect">
            <a:avLst/>
          </a:prstGeom>
        </p:spPr>
      </p:pic>
    </p:spTree>
    <p:extLst>
      <p:ext uri="{BB962C8B-B14F-4D97-AF65-F5344CB8AC3E}">
        <p14:creationId xmlns:p14="http://schemas.microsoft.com/office/powerpoint/2010/main" val="371360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Ways you can pay with your mobile phone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6934200" cy="4832092"/>
          </a:xfrm>
          <a:prstGeom prst="rect">
            <a:avLst/>
          </a:prstGeom>
          <a:noFill/>
        </p:spPr>
        <p:txBody>
          <a:bodyPr wrap="square" rtlCol="0">
            <a:spAutoFit/>
          </a:bodyPr>
          <a:lstStyle/>
          <a:p>
            <a:pPr>
              <a:defRPr/>
            </a:pPr>
            <a:r>
              <a:rPr lang="en-GB" sz="2800" u="sng">
                <a:effectLst/>
                <a:latin typeface="Calibri" panose="020F0502020204030204" pitchFamily="34" charset="0"/>
                <a:ea typeface="Times New Roman" panose="02020603050405020304" pitchFamily="18" charset="0"/>
              </a:rPr>
              <a:t>NFC (Near Field Communication) technology.</a:t>
            </a:r>
            <a:r>
              <a:rPr lang="en-GB" sz="2800">
                <a:effectLst/>
                <a:latin typeface="Calibri" panose="020F0502020204030204" pitchFamily="34" charset="0"/>
                <a:ea typeface="Times New Roman" panose="02020603050405020304" pitchFamily="18" charset="0"/>
              </a:rPr>
              <a:t>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It is a short-range wireless technology that allows data to be transmitted between two devices in close proximity. So, if our phone has the NFC chip, and it is linked to our bank cards, we can use it to pay in physical shops. All you need to do is bring your phone close to the shop's payment terminal to make the payment</a:t>
            </a:r>
            <a:r>
              <a:rPr lang="es-ES" sz="2800">
                <a:effectLst/>
                <a:latin typeface="Calibri" panose="020F0502020204030204" pitchFamily="34" charset="0"/>
                <a:ea typeface="Times New Roman" panose="02020603050405020304" pitchFamily="18" charset="0"/>
              </a:rPr>
              <a:t>.</a:t>
            </a:r>
          </a:p>
          <a:p>
            <a:pPr>
              <a:defRPr/>
            </a:pPr>
            <a:endParaRPr lang="es-ES" sz="2800">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6" name="Imagen 5" descr="Interfaz de usuario gráfica&#10;&#10;Descripción generada automáticamente">
            <a:extLst>
              <a:ext uri="{FF2B5EF4-FFF2-40B4-BE49-F238E27FC236}">
                <a16:creationId xmlns:a16="http://schemas.microsoft.com/office/drawing/2014/main" id="{BEF00EA4-EE21-FEB4-C726-675D4DD12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9190" y="2562880"/>
            <a:ext cx="6734810" cy="4419719"/>
          </a:xfrm>
          <a:prstGeom prst="rect">
            <a:avLst/>
          </a:prstGeom>
        </p:spPr>
      </p:pic>
    </p:spTree>
    <p:extLst>
      <p:ext uri="{BB962C8B-B14F-4D97-AF65-F5344CB8AC3E}">
        <p14:creationId xmlns:p14="http://schemas.microsoft.com/office/powerpoint/2010/main" val="2216461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Ways you can pay with your mobile phone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8763000" cy="6124754"/>
          </a:xfrm>
          <a:prstGeom prst="rect">
            <a:avLst/>
          </a:prstGeom>
          <a:noFill/>
        </p:spPr>
        <p:txBody>
          <a:bodyPr wrap="square" rtlCol="0">
            <a:spAutoFit/>
          </a:bodyPr>
          <a:lstStyle/>
          <a:p>
            <a:pPr>
              <a:defRPr/>
            </a:pPr>
            <a:r>
              <a:rPr lang="en-GB" sz="2800" u="sng">
                <a:solidFill>
                  <a:srgbClr val="000000"/>
                </a:solidFill>
                <a:effectLst/>
                <a:latin typeface="Calibri" panose="020F0502020204030204" pitchFamily="34" charset="0"/>
                <a:ea typeface="Microsoft Sans Serif" panose="020B0604020202020204" pitchFamily="34" charset="0"/>
              </a:rPr>
              <a:t>Immediate payments</a:t>
            </a:r>
            <a:r>
              <a:rPr lang="en-GB" sz="2800" b="1">
                <a:solidFill>
                  <a:srgbClr val="000000"/>
                </a:solidFill>
                <a:effectLst/>
                <a:latin typeface="Calibri" panose="020F0502020204030204" pitchFamily="34" charset="0"/>
                <a:ea typeface="Microsoft Sans Serif" panose="020B0604020202020204" pitchFamily="34" charset="0"/>
              </a:rPr>
              <a:t>: </a:t>
            </a:r>
            <a:r>
              <a:rPr lang="en-GB" sz="2800">
                <a:effectLst/>
                <a:latin typeface="Microsoft Sans Serif" panose="020B0604020202020204" pitchFamily="34" charset="0"/>
                <a:ea typeface="Microsoft Sans Serif" panose="020B0604020202020204" pitchFamily="34" charset="0"/>
              </a:rPr>
              <a:t> </a:t>
            </a:r>
            <a:r>
              <a:rPr lang="en-GB" sz="2800">
                <a:solidFill>
                  <a:srgbClr val="000000"/>
                </a:solidFill>
                <a:effectLst/>
                <a:latin typeface="Calibri" panose="020F0502020204030204" pitchFamily="34" charset="0"/>
                <a:ea typeface="Microsoft Sans Serif" panose="020B0604020202020204" pitchFamily="34" charset="0"/>
              </a:rPr>
              <a:t>are those in which the money is available in a few seconds, almost in real time, in the beneficiary's account, at any time of the day and every day of the year. </a:t>
            </a:r>
            <a:r>
              <a:rPr lang="en-GB" sz="2800">
                <a:effectLst/>
                <a:latin typeface="Microsoft Sans Serif" panose="020B0604020202020204" pitchFamily="34" charset="0"/>
                <a:ea typeface="Microsoft Sans Serif" panose="020B0604020202020204" pitchFamily="34" charset="0"/>
              </a:rPr>
              <a:t> </a:t>
            </a:r>
            <a:r>
              <a:rPr lang="en-GB" sz="2800">
                <a:solidFill>
                  <a:srgbClr val="000000"/>
                </a:solidFill>
                <a:effectLst/>
                <a:latin typeface="Calibri" panose="020F0502020204030204" pitchFamily="34" charset="0"/>
                <a:ea typeface="Microsoft Sans Serif" panose="020B0604020202020204" pitchFamily="34" charset="0"/>
              </a:rPr>
              <a:t>They work after downloading the APP offered by banks (or any other payment service) and associating a mobile phone number or email address. With this, the operation can be carried out simply by indicating the mobile phone number of the person to whom you want to send the payment, which will be settled in a matter of seconds. Both parties must be signed up to the system for it to work. </a:t>
            </a:r>
            <a:r>
              <a:rPr lang="es-ES" sz="2800">
                <a:solidFill>
                  <a:srgbClr val="000000"/>
                </a:solidFill>
                <a:effectLst/>
                <a:latin typeface="Calibri" panose="020F0502020204030204" pitchFamily="34" charset="0"/>
                <a:ea typeface="Microsoft Sans Serif" panose="020B0604020202020204" pitchFamily="34" charset="0"/>
              </a:rPr>
              <a:t>An example of this service is </a:t>
            </a:r>
            <a:r>
              <a:rPr lang="es-ES" sz="2800" b="1">
                <a:solidFill>
                  <a:srgbClr val="000000"/>
                </a:solidFill>
                <a:effectLst/>
                <a:latin typeface="Calibri" panose="020F0502020204030204" pitchFamily="34" charset="0"/>
                <a:ea typeface="Microsoft Sans Serif" panose="020B0604020202020204" pitchFamily="34" charset="0"/>
              </a:rPr>
              <a:t>Bizum</a:t>
            </a:r>
            <a:r>
              <a:rPr lang="es-ES" sz="2800">
                <a:solidFill>
                  <a:srgbClr val="000000"/>
                </a:solidFill>
                <a:effectLst/>
                <a:latin typeface="Calibri" panose="020F0502020204030204" pitchFamily="34" charset="0"/>
                <a:ea typeface="Microsoft Sans Serif" panose="020B0604020202020204" pitchFamily="34" charset="0"/>
              </a:rPr>
              <a:t>.</a:t>
            </a: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Texto&#10;&#10;Descripción generada automáticamente con confianza media">
            <a:extLst>
              <a:ext uri="{FF2B5EF4-FFF2-40B4-BE49-F238E27FC236}">
                <a16:creationId xmlns:a16="http://schemas.microsoft.com/office/drawing/2014/main" id="{1A679807-E75C-725B-184B-AB3A5FE4F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0" y="3952875"/>
            <a:ext cx="4876800" cy="2381250"/>
          </a:xfrm>
          <a:prstGeom prst="rect">
            <a:avLst/>
          </a:prstGeom>
        </p:spPr>
      </p:pic>
    </p:spTree>
    <p:extLst>
      <p:ext uri="{BB962C8B-B14F-4D97-AF65-F5344CB8AC3E}">
        <p14:creationId xmlns:p14="http://schemas.microsoft.com/office/powerpoint/2010/main" val="74972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Ways you can pay with your mobile phone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5087600" cy="2246769"/>
          </a:xfrm>
          <a:prstGeom prst="rect">
            <a:avLst/>
          </a:prstGeom>
          <a:noFill/>
        </p:spPr>
        <p:txBody>
          <a:bodyPr wrap="square" rtlCol="0">
            <a:spAutoFit/>
          </a:bodyPr>
          <a:lstStyle/>
          <a:p>
            <a:pPr>
              <a:defRPr/>
            </a:pPr>
            <a:r>
              <a:rPr lang="es-ES" sz="2800" u="sng">
                <a:effectLst/>
                <a:latin typeface="Calibri" panose="020F0502020204030204" pitchFamily="34" charset="0"/>
                <a:ea typeface="Times New Roman" panose="02020603050405020304" pitchFamily="18" charset="0"/>
              </a:rPr>
              <a:t>PayPal</a:t>
            </a:r>
            <a:r>
              <a:rPr lang="es-ES" sz="2800" b="1" u="sng">
                <a:effectLst/>
                <a:latin typeface="Calibri" panose="020F0502020204030204" pitchFamily="34" charset="0"/>
                <a:ea typeface="Times New Roman" panose="02020603050405020304" pitchFamily="18" charset="0"/>
              </a:rPr>
              <a:t>:</a:t>
            </a:r>
            <a:r>
              <a:rPr lang="es-ES" sz="2800">
                <a:effectLst/>
                <a:latin typeface="Calibri" panose="020F0502020204030204" pitchFamily="34" charset="0"/>
                <a:ea typeface="Times New Roman" panose="02020603050405020304" pitchFamily="18" charset="0"/>
              </a:rPr>
              <a:t> </a:t>
            </a:r>
            <a:r>
              <a:rPr lang="en-GB" sz="2800">
                <a:effectLst/>
                <a:latin typeface="Calibri" panose="020F0502020204030204" pitchFamily="34" charset="0"/>
                <a:ea typeface="Times New Roman" panose="02020603050405020304" pitchFamily="18" charset="0"/>
              </a:rPr>
              <a:t>Based on a system of email accounts. For this you have to associate a credit card to your PayPal account, when you want to pay, simply log in with your email and password, this way you don't have to enter your financial data</a:t>
            </a:r>
            <a:r>
              <a:rPr lang="es-ES" sz="2800">
                <a:effectLst/>
                <a:latin typeface="Calibri" panose="020F0502020204030204" pitchFamily="34" charset="0"/>
                <a:ea typeface="Times New Roman" panose="02020603050405020304" pitchFamily="18" charset="0"/>
              </a:rPr>
              <a:t>.</a:t>
            </a:r>
            <a:endParaRPr lang="es-ES" sz="2800">
              <a:latin typeface="Calibri" panose="020F0502020204030204" pitchFamily="34"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Logotipo&#10;&#10;Descripción generada automáticamente">
            <a:extLst>
              <a:ext uri="{FF2B5EF4-FFF2-40B4-BE49-F238E27FC236}">
                <a16:creationId xmlns:a16="http://schemas.microsoft.com/office/drawing/2014/main" id="{B6BA4D00-7251-0425-643B-08EE8ED58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809649"/>
            <a:ext cx="6705600" cy="1752600"/>
          </a:xfrm>
          <a:prstGeom prst="rect">
            <a:avLst/>
          </a:prstGeom>
        </p:spPr>
      </p:pic>
    </p:spTree>
    <p:extLst>
      <p:ext uri="{BB962C8B-B14F-4D97-AF65-F5344CB8AC3E}">
        <p14:creationId xmlns:p14="http://schemas.microsoft.com/office/powerpoint/2010/main" val="325655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an ATM?</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9296400" cy="5262979"/>
          </a:xfrm>
          <a:prstGeom prst="rect">
            <a:avLst/>
          </a:prstGeom>
          <a:noFill/>
        </p:spPr>
        <p:txBody>
          <a:bodyPr wrap="square" rtlCol="0">
            <a:spAutoFit/>
          </a:bodyPr>
          <a:lstStyle/>
          <a:p>
            <a:pPr>
              <a:defRPr/>
            </a:pPr>
            <a:r>
              <a:rPr lang="en-GB" sz="2800">
                <a:effectLst/>
                <a:latin typeface="Calibri" panose="020F0502020204030204" pitchFamily="34" charset="0"/>
                <a:ea typeface="Times New Roman" panose="02020603050405020304" pitchFamily="18" charset="0"/>
              </a:rPr>
              <a:t>The main function of the ATM is to provide immediate access to cash 24 hours a day and it is used by savings book, debit or credit card. </a:t>
            </a:r>
            <a:r>
              <a:rPr lang="es-ES" sz="2800">
                <a:effectLst/>
                <a:latin typeface="Calibri" panose="020F0502020204030204" pitchFamily="34" charset="0"/>
                <a:ea typeface="Times New Roman" panose="02020603050405020304" pitchFamily="18" charset="0"/>
              </a:rPr>
              <a:t>You can also use the ATM to consult accounts and balances, make deposits, make transfers, buy tickets for events, top up telephone and transport payment cards, etc.</a:t>
            </a:r>
          </a:p>
          <a:p>
            <a:pPr>
              <a:defRPr/>
            </a:pPr>
            <a:endParaRPr lang="es-ES" sz="2800">
              <a:effectLst/>
              <a:latin typeface="Calibri" panose="020F0502020204030204" pitchFamily="34" charset="0"/>
              <a:ea typeface="Times New Roman" panose="02020603050405020304" pitchFamily="18" charset="0"/>
            </a:endParaRPr>
          </a:p>
          <a:p>
            <a:pPr>
              <a:defRPr/>
            </a:pPr>
            <a:r>
              <a:rPr lang="en-GB" sz="2800">
                <a:effectLst/>
                <a:latin typeface="Calibri" panose="020F0502020204030204" pitchFamily="34" charset="0"/>
                <a:ea typeface="Times New Roman" panose="02020603050405020304" pitchFamily="18" charset="0"/>
              </a:rPr>
              <a:t>It is important that you take into account the fees that you may be charged for operating with an ATM of another bank or belonging to another ATM network, or for withdrawing money on credit instead of debiting it from your current account</a:t>
            </a:r>
            <a:r>
              <a:rPr lang="es-ES" sz="2800">
                <a:latin typeface="Calibri" panose="020F0502020204030204" pitchFamily="34" charset="0"/>
                <a:ea typeface="Times New Roman" panose="02020603050405020304" pitchFamily="18" charset="0"/>
              </a:rPr>
              <a:t>.</a:t>
            </a:r>
            <a:endParaRPr lang="es-ES" sz="2800">
              <a:latin typeface="Calibri" panose="020F0502020204030204" pitchFamily="34"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nterfaz de usuario gráfica&#10;&#10;Descripción generada automáticamente">
            <a:extLst>
              <a:ext uri="{FF2B5EF4-FFF2-40B4-BE49-F238E27FC236}">
                <a16:creationId xmlns:a16="http://schemas.microsoft.com/office/drawing/2014/main" id="{7CB31ABD-B33D-28D1-6BC7-6C6AC804E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3400" y="2564537"/>
            <a:ext cx="5467131" cy="4104620"/>
          </a:xfrm>
          <a:prstGeom prst="rect">
            <a:avLst/>
          </a:prstGeom>
        </p:spPr>
      </p:pic>
    </p:spTree>
    <p:extLst>
      <p:ext uri="{BB962C8B-B14F-4D97-AF65-F5344CB8AC3E}">
        <p14:creationId xmlns:p14="http://schemas.microsoft.com/office/powerpoint/2010/main" val="37484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725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7.</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a direct debit used for and when is it used?</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7086600" cy="4401205"/>
          </a:xfrm>
          <a:prstGeom prst="rect">
            <a:avLst/>
          </a:prstGeom>
          <a:noFill/>
        </p:spPr>
        <p:txBody>
          <a:bodyPr wrap="square" rtlCol="0">
            <a:spAutoFit/>
          </a:bodyPr>
          <a:lstStyle/>
          <a:p>
            <a:pPr>
              <a:defRPr/>
            </a:pPr>
            <a:r>
              <a:rPr lang="en-GB" sz="2800">
                <a:effectLst/>
                <a:latin typeface="Calibri" panose="020F0502020204030204" pitchFamily="34" charset="0"/>
                <a:ea typeface="Times New Roman" panose="02020603050405020304" pitchFamily="18" charset="0"/>
              </a:rPr>
              <a:t>Direct debit is a form of payment, with which the bank is instructed to take care of the invoices that we are going to receive periodically. It is usually used for the payment of recurring services, such as school fees, electricity, water, telephone, entertainment, etc</a:t>
            </a:r>
            <a:r>
              <a:rPr lang="es-ES" sz="2800">
                <a:effectLst/>
                <a:latin typeface="Calibri" panose="020F0502020204030204" pitchFamily="34" charset="0"/>
                <a:ea typeface="Times New Roman" panose="02020603050405020304" pitchFamily="18" charset="0"/>
              </a:rPr>
              <a:t>.</a:t>
            </a: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magen que contiene Gráfico&#10;&#10;Descripción generada automáticamente">
            <a:extLst>
              <a:ext uri="{FF2B5EF4-FFF2-40B4-BE49-F238E27FC236}">
                <a16:creationId xmlns:a16="http://schemas.microsoft.com/office/drawing/2014/main" id="{B4C3CF39-BDB0-2142-8D8F-1EFEBFC12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2554597"/>
            <a:ext cx="6706599" cy="4401205"/>
          </a:xfrm>
          <a:prstGeom prst="rect">
            <a:avLst/>
          </a:prstGeom>
        </p:spPr>
      </p:pic>
    </p:spTree>
    <p:extLst>
      <p:ext uri="{BB962C8B-B14F-4D97-AF65-F5344CB8AC3E}">
        <p14:creationId xmlns:p14="http://schemas.microsoft.com/office/powerpoint/2010/main" val="416774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725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8.</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a bank transfer?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7315200" cy="6124754"/>
          </a:xfrm>
          <a:prstGeom prst="rect">
            <a:avLst/>
          </a:prstGeom>
          <a:noFill/>
        </p:spPr>
        <p:txBody>
          <a:bodyPr wrap="square" rtlCol="0">
            <a:spAutoFit/>
          </a:bodyPr>
          <a:lstStyle/>
          <a:p>
            <a:pPr>
              <a:defRPr/>
            </a:pPr>
            <a:r>
              <a:rPr lang="en-GB" sz="2800">
                <a:effectLst/>
                <a:latin typeface="Calibri" panose="020F0502020204030204" pitchFamily="34" charset="0"/>
                <a:ea typeface="Times New Roman" panose="02020603050405020304" pitchFamily="18" charset="0"/>
              </a:rPr>
              <a:t>These are transactions that occur when a person instructs his or her bank to withdraw money from his or her account and deposit it into another person's account at the same or a different bank.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The big difference with a direct debit is that transfers are one-off payments and not regular payments. You can make a transfer, for example, to pay for a course enrolment fee. Or you can receive a transfer as a wedding present. </a:t>
            </a:r>
            <a:r>
              <a:rPr lang="es-ES" sz="2800">
                <a:effectLst/>
                <a:latin typeface="Calibri" panose="020F0502020204030204" pitchFamily="34" charset="0"/>
                <a:ea typeface="Times New Roman" panose="02020603050405020304" pitchFamily="18" charset="0"/>
              </a:rPr>
              <a:t>Each bank charges different fees for making a transfer.</a:t>
            </a: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nterfaz de usuario gráfica&#10;&#10;Descripción generada automáticamente con confianza media">
            <a:extLst>
              <a:ext uri="{FF2B5EF4-FFF2-40B4-BE49-F238E27FC236}">
                <a16:creationId xmlns:a16="http://schemas.microsoft.com/office/drawing/2014/main" id="{6BEB783E-1AEB-A914-AC2E-BDD68047C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2562880"/>
            <a:ext cx="7315200" cy="4800600"/>
          </a:xfrm>
          <a:prstGeom prst="rect">
            <a:avLst/>
          </a:prstGeom>
        </p:spPr>
      </p:pic>
    </p:spTree>
    <p:extLst>
      <p:ext uri="{BB962C8B-B14F-4D97-AF65-F5344CB8AC3E}">
        <p14:creationId xmlns:p14="http://schemas.microsoft.com/office/powerpoint/2010/main" val="35292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a:latin typeface="Calibri" panose="020F0502020204030204" pitchFamily="34" charset="0"/>
                <a:ea typeface="Microsoft Sans Serif" panose="020B0604020202020204" pitchFamily="34" charset="0"/>
                <a:cs typeface="Calibri" panose="020F0502020204030204" pitchFamily="34" charset="0"/>
              </a:rPr>
              <a:t>Objectives &amp; Goals</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en-GB" sz="2800">
                <a:effectLst/>
                <a:latin typeface="Calibri" panose="020F0502020204030204" pitchFamily="34" charset="0"/>
                <a:ea typeface="Microsoft Sans Serif" panose="020B0604020202020204" pitchFamily="34" charset="0"/>
                <a:cs typeface="Calibri" panose="020F0502020204030204" pitchFamily="34" charset="0"/>
              </a:rPr>
              <a:t>At the end of this module you will be able to:</a:t>
            </a: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6" t="9824" r="3271" b="9271"/>
          <a:stretch/>
        </p:blipFill>
        <p:spPr>
          <a:xfrm>
            <a:off x="10668000" y="4639192"/>
            <a:ext cx="7353671" cy="4058318"/>
          </a:xfrm>
          <a:prstGeom prst="rect">
            <a:avLst/>
          </a:prstGeom>
        </p:spPr>
      </p:pic>
      <p:pic>
        <p:nvPicPr>
          <p:cNvPr id="4"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803952" y="3408525"/>
            <a:ext cx="370416" cy="280000"/>
          </a:xfrm>
          <a:prstGeom prst="rect">
            <a:avLst/>
          </a:prstGeom>
        </p:spPr>
      </p:pic>
      <p:pic>
        <p:nvPicPr>
          <p:cNvPr id="5"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808152" y="5522622"/>
            <a:ext cx="381000" cy="326225"/>
          </a:xfrm>
          <a:prstGeom prst="rect">
            <a:avLst/>
          </a:prstGeom>
        </p:spPr>
      </p:pic>
      <p:grpSp>
        <p:nvGrpSpPr>
          <p:cNvPr id="7" name="Grupo 6">
            <a:extLst>
              <a:ext uri="{FF2B5EF4-FFF2-40B4-BE49-F238E27FC236}">
                <a16:creationId xmlns:a16="http://schemas.microsoft.com/office/drawing/2014/main" id="{6AD18D4C-B589-44B7-8EFF-3DEBF5C41E8D}"/>
              </a:ext>
            </a:extLst>
          </p:cNvPr>
          <p:cNvGrpSpPr/>
          <p:nvPr/>
        </p:nvGrpSpPr>
        <p:grpSpPr>
          <a:xfrm>
            <a:off x="1803952" y="4227222"/>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8" name="TextBox 8">
            <a:extLst>
              <a:ext uri="{FF2B5EF4-FFF2-40B4-BE49-F238E27FC236}">
                <a16:creationId xmlns:a16="http://schemas.microsoft.com/office/drawing/2014/main" id="{18538967-CA04-70D1-9C5C-75434C8C7BC3}"/>
              </a:ext>
            </a:extLst>
          </p:cNvPr>
          <p:cNvSpPr txBox="1"/>
          <p:nvPr/>
        </p:nvSpPr>
        <p:spPr>
          <a:xfrm>
            <a:off x="2687320" y="3264538"/>
            <a:ext cx="8077199"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Understanding the importance of electronic banking.</a:t>
            </a:r>
            <a:endParaRPr lang="ko-KR" altLang="en-US" sz="2800" b="1" dirty="0">
              <a:latin typeface="Calibri" panose="020F0502020204030204" pitchFamily="34" charset="0"/>
              <a:cs typeface="Calibri" panose="020F0502020204030204" pitchFamily="34" charset="0"/>
            </a:endParaRPr>
          </a:p>
        </p:txBody>
      </p:sp>
      <p:sp>
        <p:nvSpPr>
          <p:cNvPr id="16" name="TextBox 8">
            <a:extLst>
              <a:ext uri="{FF2B5EF4-FFF2-40B4-BE49-F238E27FC236}">
                <a16:creationId xmlns:a16="http://schemas.microsoft.com/office/drawing/2014/main" id="{C36C1177-DB5A-C233-5BDB-C26E2B34FEA0}"/>
              </a:ext>
            </a:extLst>
          </p:cNvPr>
          <p:cNvSpPr txBox="1"/>
          <p:nvPr/>
        </p:nvSpPr>
        <p:spPr>
          <a:xfrm>
            <a:off x="2667000" y="4189393"/>
            <a:ext cx="9448800"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Identify the different types of bank cards that exist and how they work.</a:t>
            </a:r>
            <a:endParaRPr lang="ko-KR" altLang="en-US" sz="2800" b="1" dirty="0">
              <a:latin typeface="Calibri" panose="020F0502020204030204" pitchFamily="34" charset="0"/>
              <a:cs typeface="Calibri" panose="020F0502020204030204" pitchFamily="34" charset="0"/>
            </a:endParaRPr>
          </a:p>
        </p:txBody>
      </p:sp>
      <p:pic>
        <p:nvPicPr>
          <p:cNvPr id="11" name="object 2">
            <a:extLst>
              <a:ext uri="{FF2B5EF4-FFF2-40B4-BE49-F238E27FC236}">
                <a16:creationId xmlns:a16="http://schemas.microsoft.com/office/drawing/2014/main" id="{20B221D2-CE0D-2B80-D2CB-2822AE198FB5}"/>
              </a:ext>
            </a:extLst>
          </p:cNvPr>
          <p:cNvPicPr/>
          <p:nvPr/>
        </p:nvPicPr>
        <p:blipFill rotWithShape="1">
          <a:blip r:embed="rId3" cstate="print"/>
          <a:srcRect b="68891"/>
          <a:stretch/>
        </p:blipFill>
        <p:spPr>
          <a:xfrm>
            <a:off x="1817204" y="6406289"/>
            <a:ext cx="370416" cy="280000"/>
          </a:xfrm>
          <a:prstGeom prst="rect">
            <a:avLst/>
          </a:prstGeom>
        </p:spPr>
      </p:pic>
      <p:sp>
        <p:nvSpPr>
          <p:cNvPr id="12" name="TextBox 8">
            <a:extLst>
              <a:ext uri="{FF2B5EF4-FFF2-40B4-BE49-F238E27FC236}">
                <a16:creationId xmlns:a16="http://schemas.microsoft.com/office/drawing/2014/main" id="{45B61FB6-FE72-AACC-2B94-7FE38A0864FF}"/>
              </a:ext>
            </a:extLst>
          </p:cNvPr>
          <p:cNvSpPr txBox="1"/>
          <p:nvPr/>
        </p:nvSpPr>
        <p:spPr>
          <a:xfrm>
            <a:off x="2687320" y="6227968"/>
            <a:ext cx="8077199"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Distinguishing between a bank transfer and direct debit.</a:t>
            </a:r>
            <a:endParaRPr lang="ko-KR" altLang="en-US" sz="2800" b="1" dirty="0">
              <a:latin typeface="Calibri" panose="020F0502020204030204" pitchFamily="34" charset="0"/>
              <a:cs typeface="Calibri" panose="020F0502020204030204" pitchFamily="34" charset="0"/>
            </a:endParaRPr>
          </a:p>
        </p:txBody>
      </p:sp>
      <p:sp>
        <p:nvSpPr>
          <p:cNvPr id="33" name="TextBox 8">
            <a:extLst>
              <a:ext uri="{FF2B5EF4-FFF2-40B4-BE49-F238E27FC236}">
                <a16:creationId xmlns:a16="http://schemas.microsoft.com/office/drawing/2014/main" id="{98E298AB-B041-3D3D-EFD7-49591702A1FE}"/>
              </a:ext>
            </a:extLst>
          </p:cNvPr>
          <p:cNvSpPr txBox="1"/>
          <p:nvPr/>
        </p:nvSpPr>
        <p:spPr>
          <a:xfrm>
            <a:off x="2674068" y="5424124"/>
            <a:ext cx="9448800"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Knowing how to pay with your mobile phone.</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7" t="6201" r="4629" b="8257"/>
          <a:stretch/>
        </p:blipFill>
        <p:spPr>
          <a:xfrm>
            <a:off x="5674287" y="2804058"/>
            <a:ext cx="5938994" cy="3753884"/>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Summing up</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C357393-DEA7-C6A2-387E-C00C2B8E46C7}"/>
              </a:ext>
            </a:extLst>
          </p:cNvPr>
          <p:cNvSpPr txBox="1"/>
          <p:nvPr/>
        </p:nvSpPr>
        <p:spPr>
          <a:xfrm>
            <a:off x="2214257" y="2931140"/>
            <a:ext cx="3460029"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Functions of money</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2214256" y="3362029"/>
            <a:ext cx="3729344" cy="138499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800">
                <a:latin typeface="Calibri" panose="020F0502020204030204" pitchFamily="34" charset="0"/>
                <a:ea typeface="Microsoft Sans Serif" panose="020B0604020202020204" pitchFamily="34" charset="0"/>
                <a:cs typeface="Calibri" panose="020F0502020204030204" pitchFamily="34" charset="0"/>
              </a:rPr>
              <a:t>Means of payment/ exchange, store of value and unit of measure.</a:t>
            </a:r>
          </a:p>
        </p:txBody>
      </p:sp>
      <p:pic>
        <p:nvPicPr>
          <p:cNvPr id="6" name="object 2">
            <a:extLst>
              <a:ext uri="{FF2B5EF4-FFF2-40B4-BE49-F238E27FC236}">
                <a16:creationId xmlns:a16="http://schemas.microsoft.com/office/drawing/2014/main" id="{018F48C9-FC4D-84C8-1331-4B2E7E9EE33D}"/>
              </a:ext>
            </a:extLst>
          </p:cNvPr>
          <p:cNvPicPr/>
          <p:nvPr/>
        </p:nvPicPr>
        <p:blipFill>
          <a:blip r:embed="rId3" cstate="print"/>
          <a:stretch>
            <a:fillRect/>
          </a:stretch>
        </p:blipFill>
        <p:spPr>
          <a:xfrm>
            <a:off x="1437968" y="2931140"/>
            <a:ext cx="638173" cy="1486244"/>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2214256" y="5621977"/>
            <a:ext cx="3321915" cy="954107"/>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How to pay with your phone</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2195406" y="6576084"/>
            <a:ext cx="3338480" cy="138499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800">
                <a:latin typeface="Calibri" panose="020F0502020204030204" pitchFamily="34" charset="0"/>
                <a:ea typeface="Microsoft Sans Serif" panose="020B0604020202020204" pitchFamily="34" charset="0"/>
                <a:cs typeface="Calibri" panose="020F0502020204030204" pitchFamily="34" charset="0"/>
              </a:rPr>
              <a:t>NFC, instant payment (such as Bizum) and PayPal.</a:t>
            </a:r>
            <a:endParaRPr lang="ko-KR" altLang="en-US" sz="24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3" cstate="print"/>
          <a:stretch>
            <a:fillRect/>
          </a:stretch>
        </p:blipFill>
        <p:spPr>
          <a:xfrm>
            <a:off x="1437968" y="5621977"/>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106400" y="2957451"/>
            <a:ext cx="4038600"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Types of bank cards</a:t>
            </a:r>
            <a:endParaRPr lang="ko-KR" altLang="en-US" sz="28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106399" y="3388340"/>
            <a:ext cx="4038600" cy="138499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a:latin typeface="Calibri" panose="020F0502020204030204" pitchFamily="34" charset="0"/>
                <a:ea typeface="Microsoft Sans Serif" panose="020B0604020202020204" pitchFamily="34" charset="0"/>
                <a:cs typeface="Calibri" panose="020F0502020204030204" pitchFamily="34" charset="0"/>
              </a:rPr>
              <a:t>Debit, credit, revolving, prepaid, virtual and contactless.</a:t>
            </a:r>
            <a:endParaRPr lang="ko-KR" altLang="en-US" sz="2400" dirty="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3" cstate="print"/>
          <a:stretch>
            <a:fillRect/>
          </a:stretch>
        </p:blipFill>
        <p:spPr>
          <a:xfrm>
            <a:off x="12330111" y="2957451"/>
            <a:ext cx="638173" cy="1486244"/>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106400" y="5621977"/>
            <a:ext cx="3743632"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The ATM</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106399" y="6140571"/>
            <a:ext cx="4267201" cy="138499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effectLst/>
                <a:latin typeface="Calibri" panose="020F0502020204030204" pitchFamily="34" charset="0"/>
                <a:ea typeface="Times New Roman" panose="02020603050405020304" pitchFamily="18" charset="0"/>
              </a:rPr>
              <a:t>Allows immediate access to cash 24/7 via savings book, debit or credit card.</a:t>
            </a:r>
          </a:p>
        </p:txBody>
      </p:sp>
      <p:pic>
        <p:nvPicPr>
          <p:cNvPr id="15" name="object 2">
            <a:extLst>
              <a:ext uri="{FF2B5EF4-FFF2-40B4-BE49-F238E27FC236}">
                <a16:creationId xmlns:a16="http://schemas.microsoft.com/office/drawing/2014/main" id="{0DD2F338-E360-3DE7-6475-1B05002A8749}"/>
              </a:ext>
            </a:extLst>
          </p:cNvPr>
          <p:cNvPicPr/>
          <p:nvPr/>
        </p:nvPicPr>
        <p:blipFill>
          <a:blip r:embed="rId3" cstate="print"/>
          <a:stretch>
            <a:fillRect/>
          </a:stretch>
        </p:blipFill>
        <p:spPr>
          <a:xfrm>
            <a:off x="12330111" y="5621977"/>
            <a:ext cx="638173" cy="1486244"/>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a:solidFill>
                  <a:srgbClr val="FAC709"/>
                </a:solidFill>
                <a:latin typeface="Calibri" panose="020F0502020204030204" pitchFamily="34" charset="0"/>
                <a:ea typeface="Microsoft Sans Serif" panose="020B0604020202020204" pitchFamily="34" charset="0"/>
                <a:cs typeface="Calibri" panose="020F0502020204030204" pitchFamily="34" charset="0"/>
              </a:rPr>
              <a:t>Thank you!</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a:latin typeface="Calibri" panose="020F0502020204030204" pitchFamily="34" charset="0"/>
                <a:ea typeface="Microsoft Sans Serif" panose="020B0604020202020204" pitchFamily="34" charset="0"/>
                <a:cs typeface="Calibri" panose="020F0502020204030204" pitchFamily="34" charset="0"/>
              </a:rPr>
              <a:t>Partner: University of Malaga</a:t>
            </a:r>
            <a:endParaRPr lang="en-US" sz="44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24000" y="778642"/>
            <a:ext cx="9462656"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Index</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8278" y="4229100"/>
            <a:ext cx="6749722" cy="4499814"/>
          </a:xfrm>
          <a:prstGeom prst="rect">
            <a:avLst/>
          </a:prstGeom>
        </p:spPr>
      </p:pic>
      <p:pic>
        <p:nvPicPr>
          <p:cNvPr id="3"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416415" y="2049973"/>
            <a:ext cx="370416" cy="280000"/>
          </a:xfrm>
          <a:prstGeom prst="rect">
            <a:avLst/>
          </a:prstGeom>
        </p:spPr>
      </p:pic>
      <p:pic>
        <p:nvPicPr>
          <p:cNvPr id="4"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392686" y="3702458"/>
            <a:ext cx="381000" cy="326225"/>
          </a:xfrm>
          <a:prstGeom prst="rect">
            <a:avLst/>
          </a:prstGeom>
        </p:spPr>
      </p:pic>
      <p:grpSp>
        <p:nvGrpSpPr>
          <p:cNvPr id="5" name="Grupo 4">
            <a:extLst>
              <a:ext uri="{FF2B5EF4-FFF2-40B4-BE49-F238E27FC236}">
                <a16:creationId xmlns:a16="http://schemas.microsoft.com/office/drawing/2014/main" id="{6AD18D4C-B589-44B7-8EFF-3DEBF5C41E8D}"/>
              </a:ext>
            </a:extLst>
          </p:cNvPr>
          <p:cNvGrpSpPr/>
          <p:nvPr/>
        </p:nvGrpSpPr>
        <p:grpSpPr>
          <a:xfrm>
            <a:off x="1397412" y="2697650"/>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6" name="TextBox 8">
            <a:extLst>
              <a:ext uri="{FF2B5EF4-FFF2-40B4-BE49-F238E27FC236}">
                <a16:creationId xmlns:a16="http://schemas.microsoft.com/office/drawing/2014/main" id="{18538967-CA04-70D1-9C5C-75434C8C7BC3}"/>
              </a:ext>
            </a:extLst>
          </p:cNvPr>
          <p:cNvSpPr txBox="1"/>
          <p:nvPr/>
        </p:nvSpPr>
        <p:spPr>
          <a:xfrm>
            <a:off x="2286000" y="1888371"/>
            <a:ext cx="6553200"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1.- Functions and use of money.</a:t>
            </a:r>
            <a:endParaRPr lang="ko-KR" altLang="en-US" sz="2800" b="1" dirty="0">
              <a:latin typeface="Calibri" panose="020F0502020204030204" pitchFamily="34" charset="0"/>
              <a:cs typeface="Calibri" panose="020F0502020204030204" pitchFamily="34" charset="0"/>
            </a:endParaRPr>
          </a:p>
        </p:txBody>
      </p:sp>
      <p:sp>
        <p:nvSpPr>
          <p:cNvPr id="7" name="TextBox 8">
            <a:extLst>
              <a:ext uri="{FF2B5EF4-FFF2-40B4-BE49-F238E27FC236}">
                <a16:creationId xmlns:a16="http://schemas.microsoft.com/office/drawing/2014/main" id="{C36C1177-DB5A-C233-5BDB-C26E2B34FEA0}"/>
              </a:ext>
            </a:extLst>
          </p:cNvPr>
          <p:cNvSpPr txBox="1"/>
          <p:nvPr/>
        </p:nvSpPr>
        <p:spPr>
          <a:xfrm>
            <a:off x="2286000" y="2700793"/>
            <a:ext cx="8077200"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2.- Alternative means of payment: The bank card.</a:t>
            </a:r>
            <a:endParaRPr lang="ko-KR" altLang="en-US" sz="2800" b="1" dirty="0">
              <a:latin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726ABA70-2A00-5E18-8F67-4291A0157C19}"/>
              </a:ext>
            </a:extLst>
          </p:cNvPr>
          <p:cNvSpPr txBox="1"/>
          <p:nvPr/>
        </p:nvSpPr>
        <p:spPr>
          <a:xfrm>
            <a:off x="2286000" y="3543300"/>
            <a:ext cx="10896600"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3.- Types of bank cards: debit cards, credit cards, revolving cards, prepaid or waller cards, contactless cards</a:t>
            </a:r>
            <a:endParaRPr lang="ko-KR" altLang="en-US" sz="2800" b="1" dirty="0">
              <a:latin typeface="Calibri" panose="020F0502020204030204" pitchFamily="34" charset="0"/>
              <a:cs typeface="Calibri" panose="020F0502020204030204" pitchFamily="34" charset="0"/>
            </a:endParaRPr>
          </a:p>
        </p:txBody>
      </p:sp>
      <p:pic>
        <p:nvPicPr>
          <p:cNvPr id="9" name="object 2">
            <a:extLst>
              <a:ext uri="{FF2B5EF4-FFF2-40B4-BE49-F238E27FC236}">
                <a16:creationId xmlns:a16="http://schemas.microsoft.com/office/drawing/2014/main" id="{1198203E-F30C-C231-7F97-00A10E77FEFB}"/>
              </a:ext>
            </a:extLst>
          </p:cNvPr>
          <p:cNvPicPr/>
          <p:nvPr/>
        </p:nvPicPr>
        <p:blipFill rotWithShape="1">
          <a:blip r:embed="rId3" cstate="print"/>
          <a:srcRect b="68891"/>
          <a:stretch/>
        </p:blipFill>
        <p:spPr>
          <a:xfrm>
            <a:off x="1409789" y="4865678"/>
            <a:ext cx="370416" cy="280000"/>
          </a:xfrm>
          <a:prstGeom prst="rect">
            <a:avLst/>
          </a:prstGeom>
        </p:spPr>
      </p:pic>
      <p:pic>
        <p:nvPicPr>
          <p:cNvPr id="10" name="object 2">
            <a:extLst>
              <a:ext uri="{FF2B5EF4-FFF2-40B4-BE49-F238E27FC236}">
                <a16:creationId xmlns:a16="http://schemas.microsoft.com/office/drawing/2014/main" id="{2F420885-1A27-CE62-1690-0D69FEAF702A}"/>
              </a:ext>
            </a:extLst>
          </p:cNvPr>
          <p:cNvPicPr/>
          <p:nvPr/>
        </p:nvPicPr>
        <p:blipFill rotWithShape="1">
          <a:blip r:embed="rId3" cstate="print"/>
          <a:srcRect t="63119" r="-2857" b="2657"/>
          <a:stretch/>
        </p:blipFill>
        <p:spPr>
          <a:xfrm>
            <a:off x="1396895" y="6675389"/>
            <a:ext cx="381000" cy="326225"/>
          </a:xfrm>
          <a:prstGeom prst="rect">
            <a:avLst/>
          </a:prstGeom>
        </p:spPr>
      </p:pic>
      <p:grpSp>
        <p:nvGrpSpPr>
          <p:cNvPr id="11" name="Grupo 10">
            <a:extLst>
              <a:ext uri="{FF2B5EF4-FFF2-40B4-BE49-F238E27FC236}">
                <a16:creationId xmlns:a16="http://schemas.microsoft.com/office/drawing/2014/main" id="{7DD910AB-9927-D2E6-88D9-3E6DBBE0CCA6}"/>
              </a:ext>
            </a:extLst>
          </p:cNvPr>
          <p:cNvGrpSpPr/>
          <p:nvPr/>
        </p:nvGrpSpPr>
        <p:grpSpPr>
          <a:xfrm>
            <a:off x="1392686" y="5475278"/>
            <a:ext cx="389419" cy="357695"/>
            <a:chOff x="10576646" y="4322694"/>
            <a:chExt cx="700954" cy="668406"/>
          </a:xfrm>
        </p:grpSpPr>
        <p:pic>
          <p:nvPicPr>
            <p:cNvPr id="15" name="object 2">
              <a:extLst>
                <a:ext uri="{FF2B5EF4-FFF2-40B4-BE49-F238E27FC236}">
                  <a16:creationId xmlns:a16="http://schemas.microsoft.com/office/drawing/2014/main" id="{4CC50331-7844-5597-9990-20FCCB80DE97}"/>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16" name="Rectángulo 15">
              <a:extLst>
                <a:ext uri="{FF2B5EF4-FFF2-40B4-BE49-F238E27FC236}">
                  <a16:creationId xmlns:a16="http://schemas.microsoft.com/office/drawing/2014/main" id="{050AC60A-AA9F-2D27-A648-D9E40B3CC4FC}"/>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12" name="TextBox 8">
            <a:extLst>
              <a:ext uri="{FF2B5EF4-FFF2-40B4-BE49-F238E27FC236}">
                <a16:creationId xmlns:a16="http://schemas.microsoft.com/office/drawing/2014/main" id="{70E3023D-73C2-41CE-30BA-F721A1527644}"/>
              </a:ext>
            </a:extLst>
          </p:cNvPr>
          <p:cNvSpPr txBox="1"/>
          <p:nvPr/>
        </p:nvSpPr>
        <p:spPr>
          <a:xfrm>
            <a:off x="2279374" y="4707771"/>
            <a:ext cx="9462656"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4.- What is electronic banking and what about online banking?</a:t>
            </a:r>
            <a:endParaRPr lang="ko-KR" altLang="en-US" sz="2800" b="1" dirty="0">
              <a:latin typeface="Calibri" panose="020F0502020204030204" pitchFamily="34" charset="0"/>
              <a:cs typeface="Calibri" panose="020F0502020204030204" pitchFamily="34" charset="0"/>
            </a:endParaRPr>
          </a:p>
        </p:txBody>
      </p:sp>
      <p:sp>
        <p:nvSpPr>
          <p:cNvPr id="13" name="TextBox 8">
            <a:extLst>
              <a:ext uri="{FF2B5EF4-FFF2-40B4-BE49-F238E27FC236}">
                <a16:creationId xmlns:a16="http://schemas.microsoft.com/office/drawing/2014/main" id="{CF26D0A3-CD98-14A2-32ED-2AEB490335BA}"/>
              </a:ext>
            </a:extLst>
          </p:cNvPr>
          <p:cNvSpPr txBox="1"/>
          <p:nvPr/>
        </p:nvSpPr>
        <p:spPr>
          <a:xfrm>
            <a:off x="2286000" y="5412674"/>
            <a:ext cx="10744200"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5.- Ways you can pay with your mobile phone: NFC technology, immediate payments (Bizum), PayPal.</a:t>
            </a:r>
            <a:endParaRPr lang="ko-KR" altLang="en-US" sz="2800" b="1" dirty="0">
              <a:latin typeface="Calibri" panose="020F0502020204030204" pitchFamily="34" charset="0"/>
              <a:cs typeface="Calibri" panose="020F0502020204030204" pitchFamily="34" charset="0"/>
            </a:endParaRPr>
          </a:p>
        </p:txBody>
      </p:sp>
      <p:sp>
        <p:nvSpPr>
          <p:cNvPr id="14" name="TextBox 8">
            <a:extLst>
              <a:ext uri="{FF2B5EF4-FFF2-40B4-BE49-F238E27FC236}">
                <a16:creationId xmlns:a16="http://schemas.microsoft.com/office/drawing/2014/main" id="{20ECC024-787B-E50C-D72A-7638816BEEB1}"/>
              </a:ext>
            </a:extLst>
          </p:cNvPr>
          <p:cNvSpPr txBox="1"/>
          <p:nvPr/>
        </p:nvSpPr>
        <p:spPr>
          <a:xfrm>
            <a:off x="2279374" y="6576892"/>
            <a:ext cx="7179139"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6.- What is an ATM?</a:t>
            </a:r>
            <a:endParaRPr lang="ko-KR" altLang="en-US" sz="2800" b="1" dirty="0">
              <a:latin typeface="Calibri" panose="020F0502020204030204" pitchFamily="34" charset="0"/>
              <a:cs typeface="Calibri" panose="020F0502020204030204" pitchFamily="34" charset="0"/>
            </a:endParaRPr>
          </a:p>
        </p:txBody>
      </p:sp>
      <p:pic>
        <p:nvPicPr>
          <p:cNvPr id="33" name="object 2">
            <a:extLst>
              <a:ext uri="{FF2B5EF4-FFF2-40B4-BE49-F238E27FC236}">
                <a16:creationId xmlns:a16="http://schemas.microsoft.com/office/drawing/2014/main" id="{914DAD42-DF0F-6279-1BBE-0E92791A5EBC}"/>
              </a:ext>
            </a:extLst>
          </p:cNvPr>
          <p:cNvPicPr/>
          <p:nvPr/>
        </p:nvPicPr>
        <p:blipFill rotWithShape="1">
          <a:blip r:embed="rId3" cstate="print"/>
          <a:srcRect t="63119" r="-2857" b="2657"/>
          <a:stretch/>
        </p:blipFill>
        <p:spPr>
          <a:xfrm>
            <a:off x="1389373" y="7391470"/>
            <a:ext cx="381000" cy="326225"/>
          </a:xfrm>
          <a:prstGeom prst="rect">
            <a:avLst/>
          </a:prstGeom>
        </p:spPr>
      </p:pic>
      <p:sp>
        <p:nvSpPr>
          <p:cNvPr id="34" name="TextBox 8">
            <a:extLst>
              <a:ext uri="{FF2B5EF4-FFF2-40B4-BE49-F238E27FC236}">
                <a16:creationId xmlns:a16="http://schemas.microsoft.com/office/drawing/2014/main" id="{97E75A05-0E25-63C0-CA4E-32CB133F7FDF}"/>
              </a:ext>
            </a:extLst>
          </p:cNvPr>
          <p:cNvSpPr txBox="1"/>
          <p:nvPr/>
        </p:nvSpPr>
        <p:spPr>
          <a:xfrm>
            <a:off x="2271852" y="7292973"/>
            <a:ext cx="8714804"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7.- What is a direct debit used for and when it is used?</a:t>
            </a:r>
            <a:endParaRPr lang="ko-KR" altLang="en-US" sz="2800" b="1" dirty="0">
              <a:latin typeface="Calibri" panose="020F0502020204030204" pitchFamily="34" charset="0"/>
              <a:cs typeface="Calibri" panose="020F0502020204030204" pitchFamily="34" charset="0"/>
            </a:endParaRPr>
          </a:p>
        </p:txBody>
      </p:sp>
      <p:pic>
        <p:nvPicPr>
          <p:cNvPr id="38" name="object 2">
            <a:extLst>
              <a:ext uri="{FF2B5EF4-FFF2-40B4-BE49-F238E27FC236}">
                <a16:creationId xmlns:a16="http://schemas.microsoft.com/office/drawing/2014/main" id="{5DBD173E-505D-990D-1E7F-C5068FAE7429}"/>
              </a:ext>
            </a:extLst>
          </p:cNvPr>
          <p:cNvPicPr/>
          <p:nvPr/>
        </p:nvPicPr>
        <p:blipFill rotWithShape="1">
          <a:blip r:embed="rId3" cstate="print"/>
          <a:srcRect t="63119" r="-2857" b="2657"/>
          <a:stretch/>
        </p:blipFill>
        <p:spPr>
          <a:xfrm>
            <a:off x="1389373" y="8169055"/>
            <a:ext cx="381000" cy="326225"/>
          </a:xfrm>
          <a:prstGeom prst="rect">
            <a:avLst/>
          </a:prstGeom>
        </p:spPr>
      </p:pic>
      <p:sp>
        <p:nvSpPr>
          <p:cNvPr id="39" name="TextBox 8">
            <a:extLst>
              <a:ext uri="{FF2B5EF4-FFF2-40B4-BE49-F238E27FC236}">
                <a16:creationId xmlns:a16="http://schemas.microsoft.com/office/drawing/2014/main" id="{2650E981-C553-6D4F-7197-FDEFFB882AD2}"/>
              </a:ext>
            </a:extLst>
          </p:cNvPr>
          <p:cNvSpPr txBox="1"/>
          <p:nvPr/>
        </p:nvSpPr>
        <p:spPr>
          <a:xfrm>
            <a:off x="2271852" y="8070558"/>
            <a:ext cx="8714804"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8.- What is a bank transfer?</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Functions and use of money</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8305800" cy="3970318"/>
          </a:xfrm>
          <a:prstGeom prst="rect">
            <a:avLst/>
          </a:prstGeom>
          <a:noFill/>
        </p:spPr>
        <p:txBody>
          <a:bodyPr wrap="square" rtlCol="0">
            <a:spAutoFit/>
          </a:bodyPr>
          <a:lstStyle/>
          <a:p>
            <a:pPr>
              <a:defRPr/>
            </a:pPr>
            <a:r>
              <a:rPr lang="en-GB" sz="2800">
                <a:effectLst/>
                <a:latin typeface="Calibri" panose="020F0502020204030204" pitchFamily="34" charset="0"/>
                <a:ea typeface="Times New Roman" panose="02020603050405020304" pitchFamily="18" charset="0"/>
              </a:rPr>
              <a:t>Money is the legal means we use to buy goods and services or to pay obligations.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It is hard to think that there was a time when money did not exist.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The truth is that thousands of years ago nobody used it. In order to obtain the goods they needed, people in ancient times used barter, i.e. they exchanged one thing for another. Later, money took many different forms: from metals such as gold and silver to today's coins and banknotes</a:t>
            </a:r>
            <a:r>
              <a:rPr lang="es-ES" sz="2800">
                <a:effectLst/>
                <a:latin typeface="Calibri" panose="020F0502020204030204" pitchFamily="34" charset="0"/>
                <a:ea typeface="Times New Roman" panose="02020603050405020304" pitchFamily="18" charset="0"/>
              </a:rPr>
              <a:t>.</a:t>
            </a:r>
            <a:r>
              <a:rPr lang="en-GB" altLang="es-ES" sz="2800">
                <a:latin typeface="Calibri" panose="020F0502020204030204" pitchFamily="34" charset="0"/>
                <a:ea typeface="Microsoft Sans Serif" panose="020B0604020202020204" pitchFamily="34" charset="0"/>
                <a:cs typeface="Calibri" panose="020F0502020204030204" pitchFamily="34" charset="0"/>
              </a:rPr>
              <a:t> </a:t>
            </a:r>
          </a:p>
        </p:txBody>
      </p:sp>
      <p:pic>
        <p:nvPicPr>
          <p:cNvPr id="13" name="Imagen 12" descr="Dibujo de una persona&#10;&#10;Descripción generada automáticamente con confianza baja">
            <a:extLst>
              <a:ext uri="{FF2B5EF4-FFF2-40B4-BE49-F238E27FC236}">
                <a16:creationId xmlns:a16="http://schemas.microsoft.com/office/drawing/2014/main" id="{14051244-4DF9-1A09-60E9-CBD4A191B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2705100"/>
            <a:ext cx="5461106" cy="4100096"/>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Functions and use of money</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5468600" cy="4832092"/>
          </a:xfrm>
          <a:prstGeom prst="rect">
            <a:avLst/>
          </a:prstGeom>
          <a:noFill/>
        </p:spPr>
        <p:txBody>
          <a:bodyPr wrap="square" rtlCol="0">
            <a:spAutoFit/>
          </a:bodyPr>
          <a:lstStyle/>
          <a:p>
            <a:pPr>
              <a:defRPr/>
            </a:pPr>
            <a:r>
              <a:rPr lang="en-GB" sz="2800">
                <a:effectLst/>
                <a:latin typeface="Calibri" panose="020F0502020204030204" pitchFamily="34" charset="0"/>
                <a:ea typeface="Times New Roman" panose="02020603050405020304" pitchFamily="18" charset="0"/>
              </a:rPr>
              <a:t>Money has three functions</a:t>
            </a:r>
            <a:r>
              <a:rPr lang="en-GB" sz="2800">
                <a:effectLst/>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effectLst/>
              <a:latin typeface="Calibri" panose="020F0502020204030204" pitchFamily="34" charset="0"/>
              <a:ea typeface="Microsoft Sans Serif" panose="020B0604020202020204" pitchFamily="34" charset="0"/>
              <a:cs typeface="Calibri" panose="020F0502020204030204" pitchFamily="34" charset="0"/>
            </a:endParaRPr>
          </a:p>
          <a:p>
            <a:pPr marL="514350" indent="-514350">
              <a:buFont typeface="+mj-lt"/>
              <a:buAutoNum type="arabicPeriod"/>
              <a:defRPr/>
            </a:pPr>
            <a:r>
              <a:rPr lang="es-ES" sz="2800" u="sng">
                <a:effectLst/>
                <a:latin typeface="Calibri" panose="020F0502020204030204" pitchFamily="34" charset="0"/>
                <a:ea typeface="Times New Roman" panose="02020603050405020304" pitchFamily="18" charset="0"/>
              </a:rPr>
              <a:t>Means of payment or exchange</a:t>
            </a:r>
            <a:r>
              <a:rPr lang="es-ES" sz="2800">
                <a:effectLst/>
                <a:latin typeface="Calibri" panose="020F0502020204030204" pitchFamily="34" charset="0"/>
                <a:ea typeface="Times New Roman" panose="02020603050405020304" pitchFamily="18" charset="0"/>
              </a:rPr>
              <a:t>. </a:t>
            </a:r>
            <a:r>
              <a:rPr lang="en-GB" sz="2800">
                <a:effectLst/>
                <a:latin typeface="Calibri" panose="020F0502020204030204" pitchFamily="34" charset="0"/>
                <a:ea typeface="Times New Roman" panose="02020603050405020304" pitchFamily="18" charset="0"/>
              </a:rPr>
              <a:t>For example, when you go to a shop and buy a shirt, the shop assistant hands you the shirt you have chosen and you hand over the money it costs</a:t>
            </a:r>
            <a:r>
              <a:rPr lang="es-ES" sz="2800">
                <a:effectLst/>
                <a:latin typeface="Calibri" panose="020F0502020204030204" pitchFamily="34" charset="0"/>
                <a:ea typeface="Times New Roman" panose="02020603050405020304" pitchFamily="18" charset="0"/>
              </a:rPr>
              <a:t>.</a:t>
            </a:r>
          </a:p>
          <a:p>
            <a:pPr marL="514350" indent="-514350">
              <a:buFont typeface="+mj-lt"/>
              <a:buAutoNum type="arabicPeriod"/>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marL="514350" indent="-514350">
              <a:buFont typeface="+mj-lt"/>
              <a:buAutoNum type="arabicPeriod"/>
              <a:defRPr/>
            </a:pPr>
            <a:r>
              <a:rPr lang="es-ES" sz="2800" u="sng">
                <a:effectLst/>
                <a:latin typeface="Calibri" panose="020F0502020204030204" pitchFamily="34" charset="0"/>
                <a:ea typeface="Times New Roman" panose="02020603050405020304" pitchFamily="18" charset="0"/>
              </a:rPr>
              <a:t>Store of value</a:t>
            </a:r>
            <a:r>
              <a:rPr lang="es-ES" sz="2800">
                <a:effectLst/>
                <a:latin typeface="Calibri" panose="020F0502020204030204" pitchFamily="34" charset="0"/>
                <a:ea typeface="Times New Roman" panose="02020603050405020304" pitchFamily="18" charset="0"/>
              </a:rPr>
              <a:t>: </a:t>
            </a:r>
            <a:r>
              <a:rPr lang="en-GB" sz="2800">
                <a:effectLst/>
                <a:latin typeface="Calibri" panose="020F0502020204030204" pitchFamily="34" charset="0"/>
                <a:ea typeface="Times New Roman" panose="02020603050405020304" pitchFamily="18" charset="0"/>
              </a:rPr>
              <a:t>money allows it to be accumulated for future payments. The part of money that is not spent today, but saved for future spending, is called savings</a:t>
            </a:r>
            <a:r>
              <a:rPr lang="es-ES" sz="2800">
                <a:effectLst/>
                <a:latin typeface="Calibri" panose="020F0502020204030204" pitchFamily="34" charset="0"/>
                <a:ea typeface="Times New Roman" panose="02020603050405020304" pitchFamily="18" charset="0"/>
              </a:rPr>
              <a:t>.</a:t>
            </a:r>
          </a:p>
          <a:p>
            <a:pPr marL="514350" indent="-514350">
              <a:buFont typeface="+mj-lt"/>
              <a:buAutoNum type="arabicPeriod"/>
              <a:defRPr/>
            </a:pPr>
            <a:endParaRPr lang="en-GB" sz="2800">
              <a:effectLst/>
              <a:latin typeface="Calibri" panose="020F0502020204030204" pitchFamily="34" charset="0"/>
              <a:ea typeface="Microsoft Sans Serif" panose="020B0604020202020204" pitchFamily="34" charset="0"/>
              <a:cs typeface="Calibri" panose="020F0502020204030204" pitchFamily="34" charset="0"/>
            </a:endParaRPr>
          </a:p>
          <a:p>
            <a:pPr marL="514350" indent="-514350">
              <a:buFont typeface="+mj-lt"/>
              <a:buAutoNum type="arabicPeriod"/>
              <a:defRPr/>
            </a:pPr>
            <a:r>
              <a:rPr lang="es-ES" sz="2800" u="sng">
                <a:effectLst/>
                <a:latin typeface="Calibri" panose="020F0502020204030204" pitchFamily="34" charset="0"/>
                <a:ea typeface="Times New Roman" panose="02020603050405020304" pitchFamily="18" charset="0"/>
              </a:rPr>
              <a:t>Unit of account or measure:</a:t>
            </a:r>
            <a:r>
              <a:rPr lang="es-ES" sz="2800" b="1">
                <a:effectLst/>
                <a:latin typeface="Calibri" panose="020F0502020204030204" pitchFamily="34" charset="0"/>
                <a:ea typeface="Times New Roman" panose="02020603050405020304" pitchFamily="18" charset="0"/>
              </a:rPr>
              <a:t> </a:t>
            </a:r>
            <a:r>
              <a:rPr lang="en-GB" sz="2800">
                <a:effectLst/>
                <a:latin typeface="Calibri" panose="020F0502020204030204" pitchFamily="34" charset="0"/>
                <a:ea typeface="Times New Roman" panose="02020603050405020304" pitchFamily="18" charset="0"/>
              </a:rPr>
              <a:t>just as we use the metre to measure the length of objects, money allows us to determine the price of any good in terms of an amount of money. Everything is valued in money, which allows us to compare the value of different goods</a:t>
            </a:r>
            <a:r>
              <a:rPr lang="en-GB" sz="2800">
                <a:latin typeface="Calibri" panose="020F0502020204030204" pitchFamily="34" charset="0"/>
                <a:ea typeface="Microsoft Sans Serif" panose="020B0604020202020204" pitchFamily="34" charset="0"/>
                <a:cs typeface="Calibri" panose="020F0502020204030204" pitchFamily="34" charset="0"/>
              </a:rPr>
              <a:t>.</a:t>
            </a: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281093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Alternative means of payment: The bank card</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7848600" cy="4832092"/>
          </a:xfrm>
          <a:prstGeom prst="rect">
            <a:avLst/>
          </a:prstGeom>
          <a:noFill/>
        </p:spPr>
        <p:txBody>
          <a:bodyPr wrap="square" rtlCol="0">
            <a:spAutoFit/>
          </a:bodyPr>
          <a:lstStyle/>
          <a:p>
            <a:pPr>
              <a:defRPr/>
            </a:pPr>
            <a:r>
              <a:rPr lang="en-GB" sz="2800">
                <a:effectLst/>
                <a:latin typeface="Calibri" panose="020F0502020204030204" pitchFamily="34" charset="0"/>
                <a:ea typeface="Times New Roman" panose="02020603050405020304" pitchFamily="18" charset="0"/>
              </a:rPr>
              <a:t>It is a payment instrument issued by a financial institution. With the card, you can pay instantly, as if you were carrying physical cash on you, withdraw money from ATMs (Automated Teller Machines) and even finance the purchase of goods and services in the short term. </a:t>
            </a:r>
            <a:r>
              <a:rPr lang="en-GB" sz="2800">
                <a:effectLst/>
                <a:latin typeface="Microsoft Sans Serif" panose="020B0604020202020204" pitchFamily="34" charset="0"/>
                <a:ea typeface="Microsoft Sans Serif" panose="020B0604020202020204" pitchFamily="34" charset="0"/>
              </a:rPr>
              <a:t> </a:t>
            </a:r>
            <a:r>
              <a:rPr lang="en-GB" sz="2800">
                <a:effectLst/>
                <a:latin typeface="Calibri" panose="020F0502020204030204" pitchFamily="34" charset="0"/>
                <a:ea typeface="Times New Roman" panose="02020603050405020304" pitchFamily="18" charset="0"/>
              </a:rPr>
              <a:t>It is also the most widely accepted means of payment for online purchases</a:t>
            </a:r>
            <a:r>
              <a:rPr lang="es-ES" sz="2800">
                <a:effectLst/>
                <a:latin typeface="Calibri" panose="020F0502020204030204" pitchFamily="34" charset="0"/>
                <a:ea typeface="Times New Roman" panose="02020603050405020304" pitchFamily="18" charset="0"/>
              </a:rPr>
              <a:t>.</a:t>
            </a:r>
          </a:p>
          <a:p>
            <a:pPr>
              <a:defRPr/>
            </a:pPr>
            <a:endParaRPr lang="es-ES" sz="2800">
              <a:latin typeface="Calibri" panose="020F0502020204030204" pitchFamily="34" charset="0"/>
              <a:ea typeface="Times New Roman" panose="02020603050405020304" pitchFamily="18" charset="0"/>
            </a:endParaRPr>
          </a:p>
          <a:p>
            <a:pPr>
              <a:defRPr/>
            </a:pPr>
            <a:r>
              <a:rPr lang="en-GB" sz="2800">
                <a:effectLst/>
                <a:latin typeface="Calibri" panose="020F0502020204030204" pitchFamily="34" charset="0"/>
                <a:ea typeface="Times New Roman" panose="02020603050405020304" pitchFamily="18" charset="0"/>
              </a:rPr>
              <a:t>The bank card is made of plastic and is rectangular in shape. They can come in many different designs and colours, but they must meet certain standards</a:t>
            </a:r>
            <a:r>
              <a:rPr lang="es-ES" sz="2800">
                <a:latin typeface="Calibri" panose="020F0502020204030204" pitchFamily="34" charset="0"/>
                <a:ea typeface="Times New Roman" panose="02020603050405020304" pitchFamily="18" charset="0"/>
              </a:rPr>
              <a:t>:</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descr="Imagen que contiene Interfaz de usuario gráfica&#10;&#10;Descripción generada automáticamente">
            <a:extLst>
              <a:ext uri="{FF2B5EF4-FFF2-40B4-BE49-F238E27FC236}">
                <a16:creationId xmlns:a16="http://schemas.microsoft.com/office/drawing/2014/main" id="{5E0FF090-3C76-D674-B15E-49475FA12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3214687"/>
            <a:ext cx="5715000" cy="3857625"/>
          </a:xfrm>
          <a:prstGeom prst="rect">
            <a:avLst/>
          </a:prstGeom>
        </p:spPr>
      </p:pic>
    </p:spTree>
    <p:extLst>
      <p:ext uri="{BB962C8B-B14F-4D97-AF65-F5344CB8AC3E}">
        <p14:creationId xmlns:p14="http://schemas.microsoft.com/office/powerpoint/2010/main" val="308342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Alternative means of payment: The bank card</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602974" y="2781300"/>
            <a:ext cx="8458200" cy="5693866"/>
          </a:xfrm>
          <a:prstGeom prst="rect">
            <a:avLst/>
          </a:prstGeom>
          <a:noFill/>
        </p:spPr>
        <p:txBody>
          <a:bodyPr wrap="square" rtlCol="0">
            <a:spAutoFit/>
          </a:bodyPr>
          <a:lstStyle/>
          <a:p>
            <a:pPr algn="ctr">
              <a:defRPr/>
            </a:pPr>
            <a:r>
              <a:rPr lang="en-GB" sz="2800" b="1">
                <a:latin typeface="Calibri" panose="020F0502020204030204" pitchFamily="34" charset="0"/>
                <a:ea typeface="Microsoft Sans Serif" panose="020B0604020202020204" pitchFamily="34" charset="0"/>
                <a:cs typeface="Calibri" panose="020F0502020204030204" pitchFamily="34" charset="0"/>
              </a:rPr>
              <a:t>FRONT</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The name of the financial institution at the top.</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Branding and acceptance logos on the right hand side (Visa, Mastercard).</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Chip.</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The personal account number (PAN) or card number. It is in the middle and has 16 numbers.</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Card expiry date. This consists of the month and year and is usually requested when making online purchases. It is located below the card number.</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Name of the Holder.</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s-ES" sz="2800">
              <a:latin typeface="Calibri" panose="020F0502020204030204" pitchFamily="34" charset="0"/>
              <a:ea typeface="Times New Roman" panose="02020603050405020304" pitchFamily="18" charset="0"/>
            </a:endParaRPr>
          </a:p>
        </p:txBody>
      </p:sp>
      <p:sp>
        <p:nvSpPr>
          <p:cNvPr id="9" name="CuadroTexto 8">
            <a:extLst>
              <a:ext uri="{FF2B5EF4-FFF2-40B4-BE49-F238E27FC236}">
                <a16:creationId xmlns:a16="http://schemas.microsoft.com/office/drawing/2014/main" id="{1E32C435-0043-5FEF-1C10-B37B4B0F1DA2}"/>
              </a:ext>
            </a:extLst>
          </p:cNvPr>
          <p:cNvSpPr txBox="1"/>
          <p:nvPr/>
        </p:nvSpPr>
        <p:spPr>
          <a:xfrm>
            <a:off x="9578009" y="2781300"/>
            <a:ext cx="8077200" cy="5262979"/>
          </a:xfrm>
          <a:prstGeom prst="rect">
            <a:avLst/>
          </a:prstGeom>
          <a:noFill/>
        </p:spPr>
        <p:txBody>
          <a:bodyPr wrap="square" rtlCol="0">
            <a:spAutoFit/>
          </a:bodyPr>
          <a:lstStyle/>
          <a:p>
            <a:pPr algn="ctr">
              <a:defRPr/>
            </a:pPr>
            <a:r>
              <a:rPr lang="en-GB" sz="2800" b="1">
                <a:latin typeface="Calibri" panose="020F0502020204030204" pitchFamily="34" charset="0"/>
                <a:ea typeface="Microsoft Sans Serif" panose="020B0604020202020204" pitchFamily="34" charset="0"/>
                <a:cs typeface="Calibri" panose="020F0502020204030204" pitchFamily="34" charset="0"/>
              </a:rPr>
              <a:t>REVERSE</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The magnetic stripe: it occupies the entire width of the card, although its use has now been replaced by the chip.</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Signature panel. This is where the holder signs.</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CCV or CVV number, or security number. These are three digits to the right of the signature panel and are usually requested from the holder when making online purchases.</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s-ES" sz="28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7937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Alternative means of payment: The bank card</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7" name="Imagen 6" descr="Texto&#10;&#10;Descripción generada automáticamente con confianza media">
            <a:extLst>
              <a:ext uri="{FF2B5EF4-FFF2-40B4-BE49-F238E27FC236}">
                <a16:creationId xmlns:a16="http://schemas.microsoft.com/office/drawing/2014/main" id="{374E0DF5-8377-5F6F-2A35-53A3BAA68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42" y="2991181"/>
            <a:ext cx="6810797" cy="4304636"/>
          </a:xfrm>
          <a:prstGeom prst="rect">
            <a:avLst/>
          </a:prstGeom>
        </p:spPr>
      </p:pic>
      <p:sp>
        <p:nvSpPr>
          <p:cNvPr id="8" name="CuadroTexto 7">
            <a:extLst>
              <a:ext uri="{FF2B5EF4-FFF2-40B4-BE49-F238E27FC236}">
                <a16:creationId xmlns:a16="http://schemas.microsoft.com/office/drawing/2014/main" id="{32CE047E-F7D1-8663-1A1E-650BA78EB933}"/>
              </a:ext>
            </a:extLst>
          </p:cNvPr>
          <p:cNvSpPr txBox="1"/>
          <p:nvPr/>
        </p:nvSpPr>
        <p:spPr>
          <a:xfrm>
            <a:off x="9144000" y="3589227"/>
            <a:ext cx="7848600" cy="3108543"/>
          </a:xfrm>
          <a:prstGeom prst="rect">
            <a:avLst/>
          </a:prstGeom>
          <a:noFill/>
        </p:spPr>
        <p:txBody>
          <a:bodyPr wrap="square" rtlCol="0">
            <a:spAutoFit/>
          </a:bodyPr>
          <a:lstStyle/>
          <a:p>
            <a:pPr>
              <a:defRPr/>
            </a:pPr>
            <a:r>
              <a:rPr lang="es-ES" sz="2800" b="1">
                <a:effectLst/>
                <a:latin typeface="Calibri" panose="020F0502020204030204" pitchFamily="34" charset="0"/>
                <a:ea typeface="Times New Roman" panose="02020603050405020304" pitchFamily="18" charset="0"/>
              </a:rPr>
              <a:t>1</a:t>
            </a:r>
            <a:r>
              <a:rPr lang="es-ES" sz="2800">
                <a:effectLst/>
                <a:latin typeface="Calibri" panose="020F0502020204030204" pitchFamily="34" charset="0"/>
                <a:ea typeface="Times New Roman" panose="02020603050405020304" pitchFamily="18" charset="0"/>
              </a:rPr>
              <a:t>- Logo issuing entity</a:t>
            </a:r>
          </a:p>
          <a:p>
            <a:pPr>
              <a:defRPr/>
            </a:pPr>
            <a:r>
              <a:rPr lang="es-ES" sz="2800" b="1">
                <a:latin typeface="Calibri" panose="020F0502020204030204" pitchFamily="34" charset="0"/>
                <a:ea typeface="Times New Roman" panose="02020603050405020304" pitchFamily="18" charset="0"/>
              </a:rPr>
              <a:t>2</a:t>
            </a:r>
            <a:r>
              <a:rPr lang="es-ES" sz="2800">
                <a:latin typeface="Calibri" panose="020F0502020204030204" pitchFamily="34" charset="0"/>
                <a:ea typeface="Times New Roman" panose="02020603050405020304" pitchFamily="18" charset="0"/>
              </a:rPr>
              <a:t>- Security chip</a:t>
            </a:r>
          </a:p>
          <a:p>
            <a:pPr>
              <a:defRPr/>
            </a:pPr>
            <a:r>
              <a:rPr lang="es-ES" sz="2800" b="1">
                <a:effectLst/>
                <a:latin typeface="Calibri" panose="020F0502020204030204" pitchFamily="34" charset="0"/>
                <a:ea typeface="Times New Roman" panose="02020603050405020304" pitchFamily="18" charset="0"/>
              </a:rPr>
              <a:t>3</a:t>
            </a:r>
            <a:r>
              <a:rPr lang="es-ES" sz="2800">
                <a:effectLst/>
                <a:latin typeface="Calibri" panose="020F0502020204030204" pitchFamily="34" charset="0"/>
                <a:ea typeface="Times New Roman" panose="02020603050405020304" pitchFamily="18" charset="0"/>
              </a:rPr>
              <a:t>- Contactless</a:t>
            </a:r>
          </a:p>
          <a:p>
            <a:pPr>
              <a:defRPr/>
            </a:pPr>
            <a:r>
              <a:rPr lang="es-ES" sz="2800" b="1">
                <a:latin typeface="Calibri" panose="020F0502020204030204" pitchFamily="34" charset="0"/>
                <a:ea typeface="Times New Roman" panose="02020603050405020304" pitchFamily="18" charset="0"/>
              </a:rPr>
              <a:t>4</a:t>
            </a:r>
            <a:r>
              <a:rPr lang="es-ES" sz="2800">
                <a:latin typeface="Calibri" panose="020F0502020204030204" pitchFamily="34" charset="0"/>
                <a:ea typeface="Times New Roman" panose="02020603050405020304" pitchFamily="18" charset="0"/>
              </a:rPr>
              <a:t>- PAN 16 digits (unique)</a:t>
            </a:r>
          </a:p>
          <a:p>
            <a:pPr>
              <a:defRPr/>
            </a:pPr>
            <a:r>
              <a:rPr lang="es-ES" sz="2800" b="1">
                <a:effectLst/>
                <a:latin typeface="Calibri" panose="020F0502020204030204" pitchFamily="34" charset="0"/>
                <a:ea typeface="Times New Roman" panose="02020603050405020304" pitchFamily="18" charset="0"/>
              </a:rPr>
              <a:t>5</a:t>
            </a:r>
            <a:r>
              <a:rPr lang="es-ES" sz="2800">
                <a:effectLst/>
                <a:latin typeface="Calibri" panose="020F0502020204030204" pitchFamily="34" charset="0"/>
                <a:ea typeface="Times New Roman" panose="02020603050405020304" pitchFamily="18" charset="0"/>
              </a:rPr>
              <a:t>- Expiry date</a:t>
            </a:r>
          </a:p>
          <a:p>
            <a:pPr>
              <a:defRPr/>
            </a:pPr>
            <a:r>
              <a:rPr lang="es-ES" sz="2800" b="1">
                <a:latin typeface="Calibri" panose="020F0502020204030204" pitchFamily="34" charset="0"/>
                <a:ea typeface="Times New Roman" panose="02020603050405020304" pitchFamily="18" charset="0"/>
              </a:rPr>
              <a:t>6</a:t>
            </a:r>
            <a:r>
              <a:rPr lang="es-ES" sz="2800">
                <a:latin typeface="Calibri" panose="020F0502020204030204" pitchFamily="34" charset="0"/>
                <a:ea typeface="Times New Roman" panose="02020603050405020304" pitchFamily="18" charset="0"/>
              </a:rPr>
              <a:t>- Name of card holder</a:t>
            </a:r>
          </a:p>
          <a:p>
            <a:pPr>
              <a:defRPr/>
            </a:pPr>
            <a:r>
              <a:rPr lang="es-ES" sz="2800" b="1">
                <a:effectLst/>
                <a:latin typeface="Calibri" panose="020F0502020204030204" pitchFamily="34" charset="0"/>
                <a:ea typeface="Times New Roman" panose="02020603050405020304" pitchFamily="18" charset="0"/>
              </a:rPr>
              <a:t>7</a:t>
            </a:r>
            <a:r>
              <a:rPr lang="es-ES" sz="2800">
                <a:effectLst/>
                <a:latin typeface="Calibri" panose="020F0502020204030204" pitchFamily="34" charset="0"/>
                <a:ea typeface="Times New Roman" panose="02020603050405020304" pitchFamily="18" charset="0"/>
              </a:rPr>
              <a:t>- International brand (Visa, Mastercard)</a:t>
            </a:r>
          </a:p>
        </p:txBody>
      </p:sp>
    </p:spTree>
    <p:extLst>
      <p:ext uri="{BB962C8B-B14F-4D97-AF65-F5344CB8AC3E}">
        <p14:creationId xmlns:p14="http://schemas.microsoft.com/office/powerpoint/2010/main" val="181720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Alternative means of payment: The bank card</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Captura de pantalla de un celular&#10;&#10;Descripción generada automáticamente">
            <a:extLst>
              <a:ext uri="{FF2B5EF4-FFF2-40B4-BE49-F238E27FC236}">
                <a16:creationId xmlns:a16="http://schemas.microsoft.com/office/drawing/2014/main" id="{5627A0A1-E46D-B3B1-20BB-F676B36F1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024775"/>
            <a:ext cx="6700241" cy="4234761"/>
          </a:xfrm>
          <a:prstGeom prst="rect">
            <a:avLst/>
          </a:prstGeom>
        </p:spPr>
      </p:pic>
      <p:sp>
        <p:nvSpPr>
          <p:cNvPr id="9" name="CuadroTexto 8">
            <a:extLst>
              <a:ext uri="{FF2B5EF4-FFF2-40B4-BE49-F238E27FC236}">
                <a16:creationId xmlns:a16="http://schemas.microsoft.com/office/drawing/2014/main" id="{121467A7-D976-602D-1BB6-4C5D34DB255D}"/>
              </a:ext>
            </a:extLst>
          </p:cNvPr>
          <p:cNvSpPr txBox="1"/>
          <p:nvPr/>
        </p:nvSpPr>
        <p:spPr>
          <a:xfrm>
            <a:off x="9144000" y="4234214"/>
            <a:ext cx="7848600" cy="1815882"/>
          </a:xfrm>
          <a:prstGeom prst="rect">
            <a:avLst/>
          </a:prstGeom>
          <a:noFill/>
        </p:spPr>
        <p:txBody>
          <a:bodyPr wrap="square" rtlCol="0">
            <a:spAutoFit/>
          </a:bodyPr>
          <a:lstStyle/>
          <a:p>
            <a:pPr>
              <a:defRPr/>
            </a:pPr>
            <a:r>
              <a:rPr lang="es-ES" sz="2800" b="1">
                <a:effectLst/>
                <a:latin typeface="Calibri" panose="020F0502020204030204" pitchFamily="34" charset="0"/>
                <a:ea typeface="Times New Roman" panose="02020603050405020304" pitchFamily="18" charset="0"/>
              </a:rPr>
              <a:t>8</a:t>
            </a:r>
            <a:r>
              <a:rPr lang="es-ES" sz="2800">
                <a:effectLst/>
                <a:latin typeface="Calibri" panose="020F0502020204030204" pitchFamily="34" charset="0"/>
                <a:ea typeface="Times New Roman" panose="02020603050405020304" pitchFamily="18" charset="0"/>
              </a:rPr>
              <a:t>- Magnetic stripe</a:t>
            </a:r>
          </a:p>
          <a:p>
            <a:pPr>
              <a:defRPr/>
            </a:pPr>
            <a:r>
              <a:rPr lang="es-ES" sz="2800" b="1">
                <a:latin typeface="Calibri" panose="020F0502020204030204" pitchFamily="34" charset="0"/>
                <a:ea typeface="Times New Roman" panose="02020603050405020304" pitchFamily="18" charset="0"/>
              </a:rPr>
              <a:t>9</a:t>
            </a:r>
            <a:r>
              <a:rPr lang="es-ES" sz="2800">
                <a:latin typeface="Calibri" panose="020F0502020204030204" pitchFamily="34" charset="0"/>
                <a:ea typeface="Times New Roman" panose="02020603050405020304" pitchFamily="18" charset="0"/>
              </a:rPr>
              <a:t>- Signature panel</a:t>
            </a:r>
          </a:p>
          <a:p>
            <a:pPr>
              <a:defRPr/>
            </a:pPr>
            <a:r>
              <a:rPr lang="es-ES" sz="2800" b="1">
                <a:latin typeface="Calibri" panose="020F0502020204030204" pitchFamily="34" charset="0"/>
                <a:ea typeface="Times New Roman" panose="02020603050405020304" pitchFamily="18" charset="0"/>
              </a:rPr>
              <a:t>10</a:t>
            </a:r>
            <a:r>
              <a:rPr lang="es-ES" sz="2800">
                <a:effectLst/>
                <a:latin typeface="Calibri" panose="020F0502020204030204" pitchFamily="34" charset="0"/>
                <a:ea typeface="Times New Roman" panose="02020603050405020304" pitchFamily="18" charset="0"/>
              </a:rPr>
              <a:t>- Code for e-commerce transactions (3 digits)</a:t>
            </a:r>
          </a:p>
          <a:p>
            <a:pPr>
              <a:defRPr/>
            </a:pPr>
            <a:r>
              <a:rPr lang="es-ES" sz="2800" b="1">
                <a:latin typeface="Calibri" panose="020F0502020204030204" pitchFamily="34" charset="0"/>
                <a:ea typeface="Times New Roman" panose="02020603050405020304" pitchFamily="18" charset="0"/>
              </a:rPr>
              <a:t>11</a:t>
            </a:r>
            <a:r>
              <a:rPr lang="es-ES" sz="2800">
                <a:effectLst/>
                <a:latin typeface="Calibri" panose="020F0502020204030204" pitchFamily="34" charset="0"/>
                <a:ea typeface="Times New Roman" panose="02020603050405020304" pitchFamily="18" charset="0"/>
              </a:rPr>
              <a:t>-</a:t>
            </a:r>
            <a:r>
              <a:rPr lang="es-ES" sz="2800">
                <a:latin typeface="Calibri" panose="020F0502020204030204" pitchFamily="34" charset="0"/>
                <a:ea typeface="Times New Roman" panose="02020603050405020304" pitchFamily="18" charset="0"/>
              </a:rPr>
              <a:t> Contact details of the issuing entity</a:t>
            </a:r>
          </a:p>
        </p:txBody>
      </p:sp>
    </p:spTree>
    <p:extLst>
      <p:ext uri="{BB962C8B-B14F-4D97-AF65-F5344CB8AC3E}">
        <p14:creationId xmlns:p14="http://schemas.microsoft.com/office/powerpoint/2010/main" val="2709850331"/>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1960</Words>
  <Application>Microsoft Office PowerPoint</Application>
  <PresentationFormat>Personalizado</PresentationFormat>
  <Paragraphs>105</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21</vt:i4>
      </vt:variant>
    </vt:vector>
  </HeadingPairs>
  <TitlesOfParts>
    <vt:vector size="27" baseType="lpstr">
      <vt:lpstr>Arial</vt:lpstr>
      <vt:lpstr>Calibri</vt:lpstr>
      <vt:lpstr>Calibri Light</vt:lpstr>
      <vt:lpstr>Microsoft Sans Serif</vt:lpstr>
      <vt:lpstr>Diseño personalizado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Miriam Internet Web Solutions</cp:lastModifiedBy>
  <cp:revision>58</cp:revision>
  <dcterms:created xsi:type="dcterms:W3CDTF">2022-02-16T10:54:20Z</dcterms:created>
  <dcterms:modified xsi:type="dcterms:W3CDTF">2022-10-11T08:36:00Z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