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18288000" cy="10287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7tgRUtZJrT91fzPoq+D94mkzQ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pn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379" y="8907009"/>
            <a:ext cx="18287365" cy="1381125"/>
          </a:xfrm>
          <a:custGeom>
            <a:rect b="b" l="l" r="r" t="t"/>
            <a:pathLst>
              <a:path extrusionOk="0" h="1381125" w="1828736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4932" y="6698528"/>
            <a:ext cx="666749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/>
          <p:nvPr/>
        </p:nvSpPr>
        <p:spPr>
          <a:xfrm>
            <a:off x="0" y="8907781"/>
            <a:ext cx="18287744" cy="45719"/>
          </a:xfrm>
          <a:custGeom>
            <a:rect b="b" l="l" r="r" t="t"/>
            <a:pathLst>
              <a:path extrusionOk="0" h="120000"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cap="flat" cmpd="sng" w="85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8773" y="1660699"/>
            <a:ext cx="7150197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just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indent="0" lvl="0" marL="12700" marR="8890" rtl="0" algn="just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  <p:sp>
        <p:nvSpPr>
          <p:cNvPr id="12" name="Google Shape;12;p14"/>
          <p:cNvSpPr txBox="1"/>
          <p:nvPr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273425" marR="23177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fly-project.eu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379" y="8907009"/>
            <a:ext cx="18287365" cy="1381125"/>
          </a:xfrm>
          <a:custGeom>
            <a:rect b="b" l="l" r="r" t="t"/>
            <a:pathLst>
              <a:path extrusionOk="0" h="1381125" w="1828736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0" y="8856528"/>
            <a:ext cx="18288000" cy="45719"/>
          </a:xfrm>
          <a:custGeom>
            <a:rect b="b" l="l" r="r" t="t"/>
            <a:pathLst>
              <a:path extrusionOk="0" h="120000"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cap="flat" cmpd="sng" w="85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43394" y="1028700"/>
            <a:ext cx="2606058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/>
          <p:nvPr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just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indent="0" lvl="0" marL="12700" marR="8890" rtl="0" algn="just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3238500" y="5448300"/>
            <a:ext cx="11811000" cy="2962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9: Financial advising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: Solution: Solidarité &amp; Inclusion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/>
        </p:nvSpPr>
        <p:spPr>
          <a:xfrm>
            <a:off x="1447800" y="1028700"/>
            <a:ext cx="12725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choose the right financial advisor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1295400" y="2324100"/>
            <a:ext cx="81534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he/she a registered advisor qualified to provide financial advice?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is the price for his/her service? Is there an hourly fee? Or does he/she take a percentage of your total assets? Does he/she receive additional commission on your investments? Or is he/she a fee-only advisor?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9448800" y="4533900"/>
            <a:ext cx="71628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services does he/she include? Only investments management or also more advices on your finances?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often will he/she be in touch and how?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his/her typical client?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his/her investment approach? Does he/she take risks to get a bigger gain? Or is he/she rather prudent?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b="8256" l="5146" r="4629" t="6201"/>
          <a:stretch/>
        </p:blipFill>
        <p:spPr>
          <a:xfrm>
            <a:off x="3108759" y="5676900"/>
            <a:ext cx="4526681" cy="286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1447800" y="1028700"/>
            <a:ext cx="12725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 for the first meeting with an advisor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1295400" y="2324100"/>
            <a:ext cx="8153400" cy="7417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that the advisor you contacted carries the necessary certifications.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notes so that you have a clear record of what was said at the meeting.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your meeting by writing down your questions.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time to think about any decisions or to compare products with another advisor before signing any document.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all the questions honestly.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that your personal information is kept confidential.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people around you (friends and family) if they have an advisor to recommend. </a:t>
            </a:r>
            <a:endParaRPr/>
          </a:p>
          <a:p>
            <a:pPr indent="-31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4200" y="2247867"/>
            <a:ext cx="6248400" cy="563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1447800" y="1573291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Summing up</a:t>
            </a:r>
            <a:endParaRPr/>
          </a:p>
        </p:txBody>
      </p:sp>
      <p:sp>
        <p:nvSpPr>
          <p:cNvPr id="140" name="Google Shape;140;p12"/>
          <p:cNvSpPr txBox="1"/>
          <p:nvPr/>
        </p:nvSpPr>
        <p:spPr>
          <a:xfrm>
            <a:off x="2214257" y="2931140"/>
            <a:ext cx="41865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advising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2214256" y="3465374"/>
            <a:ext cx="43389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number of financial services provided by qualified professionals.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968" y="30099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"/>
          <p:cNvSpPr txBox="1"/>
          <p:nvPr/>
        </p:nvSpPr>
        <p:spPr>
          <a:xfrm>
            <a:off x="2214257" y="6210300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advisor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2214256" y="6743700"/>
            <a:ext cx="609154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qualified professional providing guidance about financial products,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advantages, and insurance options.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968" y="6248056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13106400" y="1943100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advisors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13106400" y="2424886"/>
            <a:ext cx="4343400" cy="2185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different advisors with different specializations. You should choose one that matches your needs.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111" y="20193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/>
        </p:nvSpPr>
        <p:spPr>
          <a:xfrm>
            <a:off x="13106400" y="4457700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choose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13106399" y="4914900"/>
            <a:ext cx="434340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choosing an advisor you should ask yourself a range of questions.</a:t>
            </a:r>
            <a:endParaRPr/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111" y="4533900"/>
            <a:ext cx="638173" cy="14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b="8256" l="5146" r="4629" t="6201"/>
          <a:stretch/>
        </p:blipFill>
        <p:spPr>
          <a:xfrm>
            <a:off x="5674287" y="2804058"/>
            <a:ext cx="5938994" cy="375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111" y="70485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/>
        </p:nvSpPr>
        <p:spPr>
          <a:xfrm>
            <a:off x="13106400" y="6972300"/>
            <a:ext cx="38861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your advisor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13106399" y="7386590"/>
            <a:ext cx="434340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important to carefully prepare the first meeting with the financial advisor.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709"/>
              </a:buClr>
              <a:buSzPts val="8000"/>
              <a:buFont typeface="Calibri"/>
              <a:buNone/>
            </a:pPr>
            <a:r>
              <a:rPr b="1" lang="en-US" sz="8000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8000" u="none" cap="none" strike="noStrike">
              <a:solidFill>
                <a:srgbClr val="FAC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4343400" y="6853084"/>
            <a:ext cx="9166122" cy="2149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Partner: Solution: Solidarité &amp; Inclusion</a:t>
            </a:r>
            <a:endParaRPr/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 &amp; Goals </a:t>
            </a:r>
            <a:endParaRPr/>
          </a:p>
        </p:txBody>
      </p:sp>
      <p:sp>
        <p:nvSpPr>
          <p:cNvPr id="31" name="Google Shape;31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this module you will be able to:</a:t>
            </a:r>
            <a:endParaRPr/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797413" y="3861959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797413" y="6775899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2"/>
          <p:cNvGrpSpPr/>
          <p:nvPr/>
        </p:nvGrpSpPr>
        <p:grpSpPr>
          <a:xfrm>
            <a:off x="1780310" y="5295900"/>
            <a:ext cx="389419" cy="357695"/>
            <a:chOff x="10576646" y="4322694"/>
            <a:chExt cx="700954" cy="668406"/>
          </a:xfrm>
        </p:grpSpPr>
        <p:pic>
          <p:nvPicPr>
            <p:cNvPr id="35" name="Google Shape;35;p2"/>
            <p:cNvPicPr preferRelativeResize="0"/>
            <p:nvPr/>
          </p:nvPicPr>
          <p:blipFill rotWithShape="1">
            <a:blip r:embed="rId3">
              <a:alphaModFix/>
            </a:blip>
            <a:srcRect b="35829" l="-2272" r="-2858" t="29946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2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2666998" y="3574561"/>
            <a:ext cx="6934202" cy="1035539"/>
            <a:chOff x="6420992" y="1321255"/>
            <a:chExt cx="6934202" cy="1035539"/>
          </a:xfrm>
        </p:grpSpPr>
        <p:sp>
          <p:nvSpPr>
            <p:cNvPr id="38" name="Google Shape;38;p2"/>
            <p:cNvSpPr txBox="1"/>
            <p:nvPr/>
          </p:nvSpPr>
          <p:spPr>
            <a:xfrm>
              <a:off x="6420994" y="1402687"/>
              <a:ext cx="69342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the concept of financial advisory and the role of financial advisor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 txBox="1"/>
          <p:nvPr/>
        </p:nvSpPr>
        <p:spPr>
          <a:xfrm>
            <a:off x="2666999" y="5067300"/>
            <a:ext cx="644881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financial advisor who best suits your interests and personal situation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2666999" y="6362700"/>
            <a:ext cx="644881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a meeting with a financial advisor by keeping into account your own needs, financial objectives and possibilities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 b="9271" l="5145" r="3271" t="9824"/>
          <a:stretch/>
        </p:blipFill>
        <p:spPr>
          <a:xfrm>
            <a:off x="9612604" y="3189388"/>
            <a:ext cx="8534403" cy="470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812836" y="8151937"/>
            <a:ext cx="370416" cy="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2644475" y="8049280"/>
            <a:ext cx="89060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concepts of licence, financial risk and investment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/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552476" y="32385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552476" y="6438900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3"/>
          <p:cNvGrpSpPr/>
          <p:nvPr/>
        </p:nvGrpSpPr>
        <p:grpSpPr>
          <a:xfrm>
            <a:off x="1535373" y="4672441"/>
            <a:ext cx="389419" cy="357695"/>
            <a:chOff x="10576646" y="4322694"/>
            <a:chExt cx="700954" cy="668406"/>
          </a:xfrm>
        </p:grpSpPr>
        <p:pic>
          <p:nvPicPr>
            <p:cNvPr id="53" name="Google Shape;53;p3"/>
            <p:cNvPicPr preferRelativeResize="0"/>
            <p:nvPr/>
          </p:nvPicPr>
          <p:blipFill rotWithShape="1">
            <a:blip r:embed="rId3">
              <a:alphaModFix/>
            </a:blip>
            <a:srcRect b="35829" l="-2272" r="-2858" t="29946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3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2422061" y="2951102"/>
            <a:ext cx="5124927" cy="952445"/>
            <a:chOff x="6420992" y="1321255"/>
            <a:chExt cx="5124927" cy="952445"/>
          </a:xfrm>
        </p:grpSpPr>
        <p:sp>
          <p:nvSpPr>
            <p:cNvPr id="56" name="Google Shape;56;p3"/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financial advising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1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2422061" y="4429137"/>
            <a:ext cx="5124926" cy="1799101"/>
            <a:chOff x="6420993" y="1336374"/>
            <a:chExt cx="5124926" cy="1799101"/>
          </a:xfrm>
        </p:grpSpPr>
        <p:sp>
          <p:nvSpPr>
            <p:cNvPr id="59" name="Google Shape;59;p3"/>
            <p:cNvSpPr txBox="1"/>
            <p:nvPr/>
          </p:nvSpPr>
          <p:spPr>
            <a:xfrm>
              <a:off x="6420994" y="1750480"/>
              <a:ext cx="512492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the role of a financial advisor and why you need one?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2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2422061" y="6306212"/>
            <a:ext cx="5883739" cy="970888"/>
            <a:chOff x="6420993" y="1302812"/>
            <a:chExt cx="5883739" cy="970888"/>
          </a:xfrm>
        </p:grpSpPr>
        <p:sp>
          <p:nvSpPr>
            <p:cNvPr id="62" name="Google Shape;62;p3"/>
            <p:cNvSpPr txBox="1"/>
            <p:nvPr/>
          </p:nvSpPr>
          <p:spPr>
            <a:xfrm>
              <a:off x="6420994" y="1750480"/>
              <a:ext cx="58837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advisors vs. financial planner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6420993" y="1302812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3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9350" y="2607702"/>
            <a:ext cx="8807676" cy="587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552476" y="31109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552476" y="6036475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4"/>
          <p:cNvGrpSpPr/>
          <p:nvPr/>
        </p:nvGrpSpPr>
        <p:grpSpPr>
          <a:xfrm>
            <a:off x="1535373" y="4481005"/>
            <a:ext cx="389419" cy="357695"/>
            <a:chOff x="10576646" y="4322694"/>
            <a:chExt cx="700954" cy="668406"/>
          </a:xfrm>
        </p:grpSpPr>
        <p:pic>
          <p:nvPicPr>
            <p:cNvPr id="73" name="Google Shape;73;p4"/>
            <p:cNvPicPr preferRelativeResize="0"/>
            <p:nvPr/>
          </p:nvPicPr>
          <p:blipFill rotWithShape="1">
            <a:blip r:embed="rId3">
              <a:alphaModFix/>
            </a:blip>
            <a:srcRect b="35829" l="-2272" r="-2858" t="29946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4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2422061" y="2951102"/>
            <a:ext cx="5124927" cy="952445"/>
            <a:chOff x="6420992" y="1321255"/>
            <a:chExt cx="5124927" cy="952445"/>
          </a:xfrm>
        </p:grpSpPr>
        <p:sp>
          <p:nvSpPr>
            <p:cNvPr id="76" name="Google Shape;76;p4"/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financial advisers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4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2422060" y="4429137"/>
            <a:ext cx="7636340" cy="3726910"/>
            <a:chOff x="6420992" y="1336374"/>
            <a:chExt cx="7636340" cy="3726910"/>
          </a:xfrm>
        </p:grpSpPr>
        <p:sp>
          <p:nvSpPr>
            <p:cNvPr id="79" name="Google Shape;79;p4"/>
            <p:cNvSpPr txBox="1"/>
            <p:nvPr/>
          </p:nvSpPr>
          <p:spPr>
            <a:xfrm>
              <a:off x="6420992" y="1954741"/>
              <a:ext cx="7636340" cy="3108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Getting the right advice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6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Questions to choose the right financial advisor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7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Checklist for the first meeting with an adviser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5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3038" y="3380327"/>
            <a:ext cx="8163837" cy="544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600200" y="7353300"/>
            <a:ext cx="381000" cy="3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1447800" y="1573291"/>
            <a:ext cx="8305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What is financial advisory?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1524000" y="2562880"/>
            <a:ext cx="145542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advisory services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are provided by a team of qualified professionals that provide advice on how to manage money and assets efficiently. Financial advisory services can include a whole range of individuals such as certified financial planners, wealth managers, investment advisors, and certified public accountants.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0" y="4209379"/>
            <a:ext cx="6096000" cy="428692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/>
          <p:nvPr/>
        </p:nvSpPr>
        <p:spPr>
          <a:xfrm>
            <a:off x="1524000" y="4762500"/>
            <a:ext cx="723900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Specialised companies usually offer different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advisory services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 management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management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Retirement planning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Estate planning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planning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/>
        </p:nvSpPr>
        <p:spPr>
          <a:xfrm>
            <a:off x="1447800" y="1028700"/>
            <a:ext cx="127254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role of a financial advisor and why you need one?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295400" y="2933700"/>
            <a:ext cx="10405672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financial advisor provides financial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advice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customers for compensation.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financial advisor can be a useful profile to contact in case you need advice about how to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your financial goals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simply need support to manage your finances.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advisor can also inform about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products, tax advantages, and insurance options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looking for an advisor, it is important to make sure that he/she carries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certified licences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conduct business with the public. Check for information about licences and certifications in your country!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7829" r="5590" t="-200"/>
          <a:stretch/>
        </p:blipFill>
        <p:spPr>
          <a:xfrm>
            <a:off x="12344400" y="2970551"/>
            <a:ext cx="533316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/>
        </p:nvSpPr>
        <p:spPr>
          <a:xfrm>
            <a:off x="1447800" y="1028700"/>
            <a:ext cx="12725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advisors vs Financial planners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1295400" y="2933700"/>
            <a:ext cx="148590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a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planner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slightly different from the one of the financial advisor.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financial planner is one particular type of financial advisor who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specializes in helping companies and individuals create a program to meet long-term financial goals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(Investopedia).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9296400" y="5753100"/>
            <a:ext cx="71628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areas of expertise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 financial planner are: retirement, allocations, investments, estate planning and taxes. Also in this case, you should check that the planner has the right certifications.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7987" y="4838700"/>
            <a:ext cx="5585951" cy="372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/>
        </p:nvSpPr>
        <p:spPr>
          <a:xfrm>
            <a:off x="1447800" y="1028700"/>
            <a:ext cx="12725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Financial advisors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1295400" y="2933700"/>
            <a:ext cx="8991600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2 main kinds of financial advisors: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financial advisors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give unbiased advice about the whole range of financial products from all the different companies available;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restricted advisors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give advice on a limited range of products. They may specialise in one area, for example pensions, or they may only offer advice on products offered by a limited number of companies (Citizens Advice).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7974" l="2645" r="2455" t="10855"/>
          <a:stretch/>
        </p:blipFill>
        <p:spPr>
          <a:xfrm>
            <a:off x="10820400" y="3314700"/>
            <a:ext cx="6364418" cy="362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/>
        </p:nvSpPr>
        <p:spPr>
          <a:xfrm>
            <a:off x="1447800" y="1028700"/>
            <a:ext cx="12725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the right advice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1219200" y="2475250"/>
            <a:ext cx="10668000" cy="6309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 to understand if the services that the advisor recommends you are suitable for you: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think about your resources and then choose the product that is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affordable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you.</a:t>
            </a:r>
            <a:endParaRPr/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account of whether you want to save for the long or short term;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advance helps you to have realistic objectives.</a:t>
            </a:r>
            <a:endParaRPr/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think about the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linked to the financial operation you are going to choose, if you will be able to overcome them. 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account of whether you pay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0" y="3162300"/>
            <a:ext cx="5585951" cy="372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2022-02-16T10:54:20Z</dcterms:created>
  <dc:creator>Monia Coppola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