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 id="2147483648" r:id="rId2"/>
  </p:sldMasterIdLst>
  <p:sldIdLst>
    <p:sldId id="258" r:id="rId3"/>
    <p:sldId id="264" r:id="rId4"/>
    <p:sldId id="257" r:id="rId5"/>
    <p:sldId id="259"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9" r:id="rId20"/>
    <p:sldId id="262"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C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51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CADF5-49D1-41BA-8631-7B52D3F3BB30}" type="doc">
      <dgm:prSet loTypeId="urn:microsoft.com/office/officeart/2005/8/layout/equation1" loCatId="process" qsTypeId="urn:microsoft.com/office/officeart/2005/8/quickstyle/simple1" qsCatId="simple" csTypeId="urn:microsoft.com/office/officeart/2005/8/colors/accent1_2" csCatId="accent1" phldr="1"/>
      <dgm:spPr/>
    </dgm:pt>
    <dgm:pt modelId="{E15F7F70-40BD-4B3F-84F2-E40F8FAE7320}">
      <dgm:prSet phldrT="[Texto]" custT="1"/>
      <dgm:spPr>
        <a:solidFill>
          <a:srgbClr val="FAC709"/>
        </a:solidFill>
      </dgm:spPr>
      <dgm:t>
        <a:bodyPr/>
        <a:lstStyle/>
        <a:p>
          <a:r>
            <a:rPr lang="es-ES" sz="2800">
              <a:solidFill>
                <a:srgbClr val="000000"/>
              </a:solidFill>
            </a:rPr>
            <a:t>10%</a:t>
          </a:r>
          <a:endParaRPr lang="en-GB" sz="2800">
            <a:solidFill>
              <a:srgbClr val="000000"/>
            </a:solidFill>
          </a:endParaRPr>
        </a:p>
      </dgm:t>
    </dgm:pt>
    <dgm:pt modelId="{1B0698F3-5362-490C-B5F9-0EF1A7EB8FA0}" type="parTrans" cxnId="{B57E0475-517C-4173-83A1-5435ECC4CF10}">
      <dgm:prSet/>
      <dgm:spPr/>
      <dgm:t>
        <a:bodyPr/>
        <a:lstStyle/>
        <a:p>
          <a:endParaRPr lang="en-GB"/>
        </a:p>
      </dgm:t>
    </dgm:pt>
    <dgm:pt modelId="{715F8D64-005E-4C2C-B9F6-7A7D8BA778FB}" type="sibTrans" cxnId="{B57E0475-517C-4173-83A1-5435ECC4CF10}">
      <dgm:prSet/>
      <dgm:spPr>
        <a:solidFill>
          <a:srgbClr val="000000"/>
        </a:solidFill>
      </dgm:spPr>
      <dgm:t>
        <a:bodyPr/>
        <a:lstStyle/>
        <a:p>
          <a:endParaRPr lang="en-GB"/>
        </a:p>
      </dgm:t>
    </dgm:pt>
    <dgm:pt modelId="{CAA01BC8-193E-4F9E-8C37-0A2C7D6CD6F4}">
      <dgm:prSet phldrT="[Texto]" custT="1"/>
      <dgm:spPr>
        <a:solidFill>
          <a:srgbClr val="FAC709"/>
        </a:solidFill>
      </dgm:spPr>
      <dgm:t>
        <a:bodyPr/>
        <a:lstStyle/>
        <a:p>
          <a:r>
            <a:rPr lang="es-ES" sz="2800">
              <a:solidFill>
                <a:srgbClr val="000000"/>
              </a:solidFill>
            </a:rPr>
            <a:t>10.000 €</a:t>
          </a:r>
          <a:endParaRPr lang="en-GB" sz="2800">
            <a:solidFill>
              <a:srgbClr val="000000"/>
            </a:solidFill>
          </a:endParaRPr>
        </a:p>
      </dgm:t>
    </dgm:pt>
    <dgm:pt modelId="{1EEAF21F-442B-4E4F-A4FD-C0175ECF2B9D}" type="parTrans" cxnId="{D843ACA1-AB24-4DA0-B36F-67950C6DFA77}">
      <dgm:prSet/>
      <dgm:spPr/>
      <dgm:t>
        <a:bodyPr/>
        <a:lstStyle/>
        <a:p>
          <a:endParaRPr lang="en-GB"/>
        </a:p>
      </dgm:t>
    </dgm:pt>
    <dgm:pt modelId="{14BF4AE4-E3E3-4123-A1A4-CB3519AC6769}" type="sibTrans" cxnId="{D843ACA1-AB24-4DA0-B36F-67950C6DFA77}">
      <dgm:prSet/>
      <dgm:spPr>
        <a:solidFill>
          <a:srgbClr val="000000"/>
        </a:solidFill>
      </dgm:spPr>
      <dgm:t>
        <a:bodyPr/>
        <a:lstStyle/>
        <a:p>
          <a:endParaRPr lang="en-GB"/>
        </a:p>
      </dgm:t>
    </dgm:pt>
    <dgm:pt modelId="{C7567A8D-9D0C-46E9-84AC-6EDCFAA17DCE}">
      <dgm:prSet phldrT="[Texto]" custT="1"/>
      <dgm:spPr>
        <a:solidFill>
          <a:srgbClr val="FAC709"/>
        </a:solidFill>
      </dgm:spPr>
      <dgm:t>
        <a:bodyPr/>
        <a:lstStyle/>
        <a:p>
          <a:r>
            <a:rPr lang="es-ES" sz="2800">
              <a:solidFill>
                <a:srgbClr val="000000"/>
              </a:solidFill>
            </a:rPr>
            <a:t>1.000 €</a:t>
          </a:r>
          <a:endParaRPr lang="en-GB" sz="2800">
            <a:solidFill>
              <a:srgbClr val="000000"/>
            </a:solidFill>
          </a:endParaRPr>
        </a:p>
      </dgm:t>
    </dgm:pt>
    <dgm:pt modelId="{D512B7E5-1DA8-41E9-859E-7D7AB1EBEB58}" type="parTrans" cxnId="{3C8B448B-584E-4386-9702-8DCB4AD869F7}">
      <dgm:prSet/>
      <dgm:spPr/>
      <dgm:t>
        <a:bodyPr/>
        <a:lstStyle/>
        <a:p>
          <a:endParaRPr lang="en-GB"/>
        </a:p>
      </dgm:t>
    </dgm:pt>
    <dgm:pt modelId="{A7F20FE6-3C4D-4864-9E34-2858819ECEA8}" type="sibTrans" cxnId="{3C8B448B-584E-4386-9702-8DCB4AD869F7}">
      <dgm:prSet/>
      <dgm:spPr/>
      <dgm:t>
        <a:bodyPr/>
        <a:lstStyle/>
        <a:p>
          <a:endParaRPr lang="en-GB"/>
        </a:p>
      </dgm:t>
    </dgm:pt>
    <dgm:pt modelId="{95AB3910-1CA9-4B17-B0E1-942E2B04080E}" type="pres">
      <dgm:prSet presAssocID="{3A7CADF5-49D1-41BA-8631-7B52D3F3BB30}" presName="linearFlow" presStyleCnt="0">
        <dgm:presLayoutVars>
          <dgm:dir/>
          <dgm:resizeHandles val="exact"/>
        </dgm:presLayoutVars>
      </dgm:prSet>
      <dgm:spPr/>
    </dgm:pt>
    <dgm:pt modelId="{D84B7089-3DC0-4155-900D-F0D4FE4EE2CC}" type="pres">
      <dgm:prSet presAssocID="{E15F7F70-40BD-4B3F-84F2-E40F8FAE7320}" presName="node" presStyleLbl="node1" presStyleIdx="0" presStyleCnt="3" custScaleX="141790" custScaleY="138499">
        <dgm:presLayoutVars>
          <dgm:bulletEnabled val="1"/>
        </dgm:presLayoutVars>
      </dgm:prSet>
      <dgm:spPr/>
    </dgm:pt>
    <dgm:pt modelId="{AA31376A-EFD3-498A-8770-557D5F866918}" type="pres">
      <dgm:prSet presAssocID="{715F8D64-005E-4C2C-B9F6-7A7D8BA778FB}" presName="spacerL" presStyleCnt="0"/>
      <dgm:spPr/>
    </dgm:pt>
    <dgm:pt modelId="{25AD6E66-82F0-4F55-8EB2-4E05B9DA0E98}" type="pres">
      <dgm:prSet presAssocID="{715F8D64-005E-4C2C-B9F6-7A7D8BA778FB}" presName="sibTrans" presStyleLbl="sibTrans2D1" presStyleIdx="0" presStyleCnt="2"/>
      <dgm:spPr>
        <a:prstGeom prst="mathMultiply">
          <a:avLst/>
        </a:prstGeom>
      </dgm:spPr>
    </dgm:pt>
    <dgm:pt modelId="{EB0F4F24-DE8F-4809-8BD3-303EE3C45434}" type="pres">
      <dgm:prSet presAssocID="{715F8D64-005E-4C2C-B9F6-7A7D8BA778FB}" presName="spacerR" presStyleCnt="0"/>
      <dgm:spPr/>
    </dgm:pt>
    <dgm:pt modelId="{7FBF23AC-6F0D-4E6E-B641-0AB161BCC7F0}" type="pres">
      <dgm:prSet presAssocID="{CAA01BC8-193E-4F9E-8C37-0A2C7D6CD6F4}" presName="node" presStyleLbl="node1" presStyleIdx="1" presStyleCnt="3" custScaleX="162485" custScaleY="162467">
        <dgm:presLayoutVars>
          <dgm:bulletEnabled val="1"/>
        </dgm:presLayoutVars>
      </dgm:prSet>
      <dgm:spPr/>
    </dgm:pt>
    <dgm:pt modelId="{483D302C-B3AF-4096-9061-0D3C6EFAEA50}" type="pres">
      <dgm:prSet presAssocID="{14BF4AE4-E3E3-4123-A1A4-CB3519AC6769}" presName="spacerL" presStyleCnt="0"/>
      <dgm:spPr/>
    </dgm:pt>
    <dgm:pt modelId="{CC9C2552-3EFD-47A3-916A-4F842B496806}" type="pres">
      <dgm:prSet presAssocID="{14BF4AE4-E3E3-4123-A1A4-CB3519AC6769}" presName="sibTrans" presStyleLbl="sibTrans2D1" presStyleIdx="1" presStyleCnt="2" custScaleX="82458" custScaleY="79336"/>
      <dgm:spPr/>
    </dgm:pt>
    <dgm:pt modelId="{8DD31F76-9DF7-402C-BE10-5D10BCF48CAF}" type="pres">
      <dgm:prSet presAssocID="{14BF4AE4-E3E3-4123-A1A4-CB3519AC6769}" presName="spacerR" presStyleCnt="0"/>
      <dgm:spPr/>
    </dgm:pt>
    <dgm:pt modelId="{C9347712-A25F-45B7-92B3-E5AFD26446B8}" type="pres">
      <dgm:prSet presAssocID="{C7567A8D-9D0C-46E9-84AC-6EDCFAA17DCE}" presName="node" presStyleLbl="node1" presStyleIdx="2" presStyleCnt="3" custScaleX="170197" custScaleY="157012">
        <dgm:presLayoutVars>
          <dgm:bulletEnabled val="1"/>
        </dgm:presLayoutVars>
      </dgm:prSet>
      <dgm:spPr/>
    </dgm:pt>
  </dgm:ptLst>
  <dgm:cxnLst>
    <dgm:cxn modelId="{FF33181D-71BF-4EBE-B6EE-C2F09BA942D5}" type="presOf" srcId="{CAA01BC8-193E-4F9E-8C37-0A2C7D6CD6F4}" destId="{7FBF23AC-6F0D-4E6E-B641-0AB161BCC7F0}" srcOrd="0" destOrd="0" presId="urn:microsoft.com/office/officeart/2005/8/layout/equation1"/>
    <dgm:cxn modelId="{E394685F-8C8B-48BD-A9E8-4043AD50C6FC}" type="presOf" srcId="{E15F7F70-40BD-4B3F-84F2-E40F8FAE7320}" destId="{D84B7089-3DC0-4155-900D-F0D4FE4EE2CC}" srcOrd="0" destOrd="0" presId="urn:microsoft.com/office/officeart/2005/8/layout/equation1"/>
    <dgm:cxn modelId="{B57E0475-517C-4173-83A1-5435ECC4CF10}" srcId="{3A7CADF5-49D1-41BA-8631-7B52D3F3BB30}" destId="{E15F7F70-40BD-4B3F-84F2-E40F8FAE7320}" srcOrd="0" destOrd="0" parTransId="{1B0698F3-5362-490C-B5F9-0EF1A7EB8FA0}" sibTransId="{715F8D64-005E-4C2C-B9F6-7A7D8BA778FB}"/>
    <dgm:cxn modelId="{3C8B448B-584E-4386-9702-8DCB4AD869F7}" srcId="{3A7CADF5-49D1-41BA-8631-7B52D3F3BB30}" destId="{C7567A8D-9D0C-46E9-84AC-6EDCFAA17DCE}" srcOrd="2" destOrd="0" parTransId="{D512B7E5-1DA8-41E9-859E-7D7AB1EBEB58}" sibTransId="{A7F20FE6-3C4D-4864-9E34-2858819ECEA8}"/>
    <dgm:cxn modelId="{F576068E-3EEB-4385-9661-87C0E6B54BAD}" type="presOf" srcId="{C7567A8D-9D0C-46E9-84AC-6EDCFAA17DCE}" destId="{C9347712-A25F-45B7-92B3-E5AFD26446B8}" srcOrd="0" destOrd="0" presId="urn:microsoft.com/office/officeart/2005/8/layout/equation1"/>
    <dgm:cxn modelId="{D843ACA1-AB24-4DA0-B36F-67950C6DFA77}" srcId="{3A7CADF5-49D1-41BA-8631-7B52D3F3BB30}" destId="{CAA01BC8-193E-4F9E-8C37-0A2C7D6CD6F4}" srcOrd="1" destOrd="0" parTransId="{1EEAF21F-442B-4E4F-A4FD-C0175ECF2B9D}" sibTransId="{14BF4AE4-E3E3-4123-A1A4-CB3519AC6769}"/>
    <dgm:cxn modelId="{192996AD-6FA6-4309-802F-13F06611F0B2}" type="presOf" srcId="{3A7CADF5-49D1-41BA-8631-7B52D3F3BB30}" destId="{95AB3910-1CA9-4B17-B0E1-942E2B04080E}" srcOrd="0" destOrd="0" presId="urn:microsoft.com/office/officeart/2005/8/layout/equation1"/>
    <dgm:cxn modelId="{DCEB57BB-B9BF-477A-A161-A091F2C20C52}" type="presOf" srcId="{715F8D64-005E-4C2C-B9F6-7A7D8BA778FB}" destId="{25AD6E66-82F0-4F55-8EB2-4E05B9DA0E98}" srcOrd="0" destOrd="0" presId="urn:microsoft.com/office/officeart/2005/8/layout/equation1"/>
    <dgm:cxn modelId="{26E924F6-1D12-4AF6-85A8-F2E1BA0B63DF}" type="presOf" srcId="{14BF4AE4-E3E3-4123-A1A4-CB3519AC6769}" destId="{CC9C2552-3EFD-47A3-916A-4F842B496806}" srcOrd="0" destOrd="0" presId="urn:microsoft.com/office/officeart/2005/8/layout/equation1"/>
    <dgm:cxn modelId="{60100B81-4213-4169-870C-71A9838244DB}" type="presParOf" srcId="{95AB3910-1CA9-4B17-B0E1-942E2B04080E}" destId="{D84B7089-3DC0-4155-900D-F0D4FE4EE2CC}" srcOrd="0" destOrd="0" presId="urn:microsoft.com/office/officeart/2005/8/layout/equation1"/>
    <dgm:cxn modelId="{F186F4E9-408F-4815-A4E0-DD8D83EA4818}" type="presParOf" srcId="{95AB3910-1CA9-4B17-B0E1-942E2B04080E}" destId="{AA31376A-EFD3-498A-8770-557D5F866918}" srcOrd="1" destOrd="0" presId="urn:microsoft.com/office/officeart/2005/8/layout/equation1"/>
    <dgm:cxn modelId="{DDB5130D-0C74-479E-9366-A0BBA8B2E609}" type="presParOf" srcId="{95AB3910-1CA9-4B17-B0E1-942E2B04080E}" destId="{25AD6E66-82F0-4F55-8EB2-4E05B9DA0E98}" srcOrd="2" destOrd="0" presId="urn:microsoft.com/office/officeart/2005/8/layout/equation1"/>
    <dgm:cxn modelId="{88FDEBC0-379B-4051-8006-40D3C1A05C46}" type="presParOf" srcId="{95AB3910-1CA9-4B17-B0E1-942E2B04080E}" destId="{EB0F4F24-DE8F-4809-8BD3-303EE3C45434}" srcOrd="3" destOrd="0" presId="urn:microsoft.com/office/officeart/2005/8/layout/equation1"/>
    <dgm:cxn modelId="{29FA98E2-3432-4EE9-B514-12078DE9ABAB}" type="presParOf" srcId="{95AB3910-1CA9-4B17-B0E1-942E2B04080E}" destId="{7FBF23AC-6F0D-4E6E-B641-0AB161BCC7F0}" srcOrd="4" destOrd="0" presId="urn:microsoft.com/office/officeart/2005/8/layout/equation1"/>
    <dgm:cxn modelId="{53378009-68F7-43D7-BDB7-8D0A42C98F2C}" type="presParOf" srcId="{95AB3910-1CA9-4B17-B0E1-942E2B04080E}" destId="{483D302C-B3AF-4096-9061-0D3C6EFAEA50}" srcOrd="5" destOrd="0" presId="urn:microsoft.com/office/officeart/2005/8/layout/equation1"/>
    <dgm:cxn modelId="{13C1D449-963A-424C-919E-31D9C8C8C2D0}" type="presParOf" srcId="{95AB3910-1CA9-4B17-B0E1-942E2B04080E}" destId="{CC9C2552-3EFD-47A3-916A-4F842B496806}" srcOrd="6" destOrd="0" presId="urn:microsoft.com/office/officeart/2005/8/layout/equation1"/>
    <dgm:cxn modelId="{ADC91899-E3E3-43C4-9E02-F967353A27D3}" type="presParOf" srcId="{95AB3910-1CA9-4B17-B0E1-942E2B04080E}" destId="{8DD31F76-9DF7-402C-BE10-5D10BCF48CAF}" srcOrd="7" destOrd="0" presId="urn:microsoft.com/office/officeart/2005/8/layout/equation1"/>
    <dgm:cxn modelId="{EC7533EC-40DD-4E19-A9E4-68844FF8D89E}" type="presParOf" srcId="{95AB3910-1CA9-4B17-B0E1-942E2B04080E}" destId="{C9347712-A25F-45B7-92B3-E5AFD26446B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7CADF5-49D1-41BA-8631-7B52D3F3BB30}" type="doc">
      <dgm:prSet loTypeId="urn:microsoft.com/office/officeart/2005/8/layout/equation1" loCatId="process" qsTypeId="urn:microsoft.com/office/officeart/2005/8/quickstyle/simple1" qsCatId="simple" csTypeId="urn:microsoft.com/office/officeart/2005/8/colors/accent1_2" csCatId="accent1" phldr="1"/>
      <dgm:spPr/>
    </dgm:pt>
    <dgm:pt modelId="{E15F7F70-40BD-4B3F-84F2-E40F8FAE7320}">
      <dgm:prSet phldrT="[Texto]" custT="1"/>
      <dgm:spPr>
        <a:solidFill>
          <a:srgbClr val="FAC709"/>
        </a:solidFill>
      </dgm:spPr>
      <dgm:t>
        <a:bodyPr/>
        <a:lstStyle/>
        <a:p>
          <a:pPr algn="ctr"/>
          <a:r>
            <a:rPr lang="es-ES" sz="2800">
              <a:solidFill>
                <a:srgbClr val="000000"/>
              </a:solidFill>
            </a:rPr>
            <a:t>1.000 €</a:t>
          </a:r>
          <a:endParaRPr lang="en-GB" sz="2800">
            <a:solidFill>
              <a:srgbClr val="000000"/>
            </a:solidFill>
          </a:endParaRPr>
        </a:p>
      </dgm:t>
    </dgm:pt>
    <dgm:pt modelId="{1B0698F3-5362-490C-B5F9-0EF1A7EB8FA0}" type="parTrans" cxnId="{B57E0475-517C-4173-83A1-5435ECC4CF10}">
      <dgm:prSet/>
      <dgm:spPr/>
      <dgm:t>
        <a:bodyPr/>
        <a:lstStyle/>
        <a:p>
          <a:endParaRPr lang="en-GB"/>
        </a:p>
      </dgm:t>
    </dgm:pt>
    <dgm:pt modelId="{715F8D64-005E-4C2C-B9F6-7A7D8BA778FB}" type="sibTrans" cxnId="{B57E0475-517C-4173-83A1-5435ECC4CF10}">
      <dgm:prSet/>
      <dgm:spPr>
        <a:solidFill>
          <a:srgbClr val="000000"/>
        </a:solidFill>
      </dgm:spPr>
      <dgm:t>
        <a:bodyPr/>
        <a:lstStyle/>
        <a:p>
          <a:endParaRPr lang="en-GB"/>
        </a:p>
      </dgm:t>
    </dgm:pt>
    <dgm:pt modelId="{CAA01BC8-193E-4F9E-8C37-0A2C7D6CD6F4}">
      <dgm:prSet phldrT="[Texto]" custT="1"/>
      <dgm:spPr>
        <a:solidFill>
          <a:srgbClr val="FAC709"/>
        </a:solidFill>
      </dgm:spPr>
      <dgm:t>
        <a:bodyPr/>
        <a:lstStyle/>
        <a:p>
          <a:pPr algn="ctr"/>
          <a:r>
            <a:rPr lang="es-ES" sz="2800">
              <a:solidFill>
                <a:srgbClr val="000000"/>
              </a:solidFill>
            </a:rPr>
            <a:t>10.000 €</a:t>
          </a:r>
          <a:endParaRPr lang="en-GB" sz="2800">
            <a:solidFill>
              <a:srgbClr val="000000"/>
            </a:solidFill>
          </a:endParaRPr>
        </a:p>
      </dgm:t>
    </dgm:pt>
    <dgm:pt modelId="{1EEAF21F-442B-4E4F-A4FD-C0175ECF2B9D}" type="parTrans" cxnId="{D843ACA1-AB24-4DA0-B36F-67950C6DFA77}">
      <dgm:prSet/>
      <dgm:spPr/>
      <dgm:t>
        <a:bodyPr/>
        <a:lstStyle/>
        <a:p>
          <a:endParaRPr lang="en-GB"/>
        </a:p>
      </dgm:t>
    </dgm:pt>
    <dgm:pt modelId="{14BF4AE4-E3E3-4123-A1A4-CB3519AC6769}" type="sibTrans" cxnId="{D843ACA1-AB24-4DA0-B36F-67950C6DFA77}">
      <dgm:prSet/>
      <dgm:spPr>
        <a:solidFill>
          <a:srgbClr val="000000"/>
        </a:solidFill>
      </dgm:spPr>
      <dgm:t>
        <a:bodyPr/>
        <a:lstStyle/>
        <a:p>
          <a:endParaRPr lang="en-GB"/>
        </a:p>
      </dgm:t>
    </dgm:pt>
    <dgm:pt modelId="{C7567A8D-9D0C-46E9-84AC-6EDCFAA17DCE}">
      <dgm:prSet phldrT="[Texto]" custT="1"/>
      <dgm:spPr>
        <a:solidFill>
          <a:srgbClr val="FAC709"/>
        </a:solidFill>
      </dgm:spPr>
      <dgm:t>
        <a:bodyPr/>
        <a:lstStyle/>
        <a:p>
          <a:r>
            <a:rPr lang="es-ES" sz="2800" b="1">
              <a:solidFill>
                <a:srgbClr val="000000"/>
              </a:solidFill>
            </a:rPr>
            <a:t>11.000 €</a:t>
          </a:r>
          <a:endParaRPr lang="en-GB" sz="2800" b="1">
            <a:solidFill>
              <a:srgbClr val="000000"/>
            </a:solidFill>
          </a:endParaRPr>
        </a:p>
      </dgm:t>
    </dgm:pt>
    <dgm:pt modelId="{D512B7E5-1DA8-41E9-859E-7D7AB1EBEB58}" type="parTrans" cxnId="{3C8B448B-584E-4386-9702-8DCB4AD869F7}">
      <dgm:prSet/>
      <dgm:spPr/>
      <dgm:t>
        <a:bodyPr/>
        <a:lstStyle/>
        <a:p>
          <a:endParaRPr lang="en-GB"/>
        </a:p>
      </dgm:t>
    </dgm:pt>
    <dgm:pt modelId="{A7F20FE6-3C4D-4864-9E34-2858819ECEA8}" type="sibTrans" cxnId="{3C8B448B-584E-4386-9702-8DCB4AD869F7}">
      <dgm:prSet/>
      <dgm:spPr/>
      <dgm:t>
        <a:bodyPr/>
        <a:lstStyle/>
        <a:p>
          <a:endParaRPr lang="en-GB"/>
        </a:p>
      </dgm:t>
    </dgm:pt>
    <dgm:pt modelId="{95AB3910-1CA9-4B17-B0E1-942E2B04080E}" type="pres">
      <dgm:prSet presAssocID="{3A7CADF5-49D1-41BA-8631-7B52D3F3BB30}" presName="linearFlow" presStyleCnt="0">
        <dgm:presLayoutVars>
          <dgm:dir/>
          <dgm:resizeHandles val="exact"/>
        </dgm:presLayoutVars>
      </dgm:prSet>
      <dgm:spPr/>
    </dgm:pt>
    <dgm:pt modelId="{D84B7089-3DC0-4155-900D-F0D4FE4EE2CC}" type="pres">
      <dgm:prSet presAssocID="{E15F7F70-40BD-4B3F-84F2-E40F8FAE7320}" presName="node" presStyleLbl="node1" presStyleIdx="0" presStyleCnt="3" custScaleX="245963" custScaleY="243631">
        <dgm:presLayoutVars>
          <dgm:bulletEnabled val="1"/>
        </dgm:presLayoutVars>
      </dgm:prSet>
      <dgm:spPr/>
    </dgm:pt>
    <dgm:pt modelId="{AA31376A-EFD3-498A-8770-557D5F866918}" type="pres">
      <dgm:prSet presAssocID="{715F8D64-005E-4C2C-B9F6-7A7D8BA778FB}" presName="spacerL" presStyleCnt="0"/>
      <dgm:spPr/>
    </dgm:pt>
    <dgm:pt modelId="{25AD6E66-82F0-4F55-8EB2-4E05B9DA0E98}" type="pres">
      <dgm:prSet presAssocID="{715F8D64-005E-4C2C-B9F6-7A7D8BA778FB}" presName="sibTrans" presStyleLbl="sibTrans2D1" presStyleIdx="0" presStyleCnt="2" custScaleX="192192" custScaleY="168990"/>
      <dgm:spPr>
        <a:prstGeom prst="mathPlus">
          <a:avLst/>
        </a:prstGeom>
      </dgm:spPr>
    </dgm:pt>
    <dgm:pt modelId="{EB0F4F24-DE8F-4809-8BD3-303EE3C45434}" type="pres">
      <dgm:prSet presAssocID="{715F8D64-005E-4C2C-B9F6-7A7D8BA778FB}" presName="spacerR" presStyleCnt="0"/>
      <dgm:spPr/>
    </dgm:pt>
    <dgm:pt modelId="{7FBF23AC-6F0D-4E6E-B641-0AB161BCC7F0}" type="pres">
      <dgm:prSet presAssocID="{CAA01BC8-193E-4F9E-8C37-0A2C7D6CD6F4}" presName="node" presStyleLbl="node1" presStyleIdx="1" presStyleCnt="3" custScaleX="266655" custScaleY="261911">
        <dgm:presLayoutVars>
          <dgm:bulletEnabled val="1"/>
        </dgm:presLayoutVars>
      </dgm:prSet>
      <dgm:spPr/>
    </dgm:pt>
    <dgm:pt modelId="{483D302C-B3AF-4096-9061-0D3C6EFAEA50}" type="pres">
      <dgm:prSet presAssocID="{14BF4AE4-E3E3-4123-A1A4-CB3519AC6769}" presName="spacerL" presStyleCnt="0"/>
      <dgm:spPr/>
    </dgm:pt>
    <dgm:pt modelId="{CC9C2552-3EFD-47A3-916A-4F842B496806}" type="pres">
      <dgm:prSet presAssocID="{14BF4AE4-E3E3-4123-A1A4-CB3519AC6769}" presName="sibTrans" presStyleLbl="sibTrans2D1" presStyleIdx="1" presStyleCnt="2" custScaleX="151448" custScaleY="132859"/>
      <dgm:spPr/>
    </dgm:pt>
    <dgm:pt modelId="{8DD31F76-9DF7-402C-BE10-5D10BCF48CAF}" type="pres">
      <dgm:prSet presAssocID="{14BF4AE4-E3E3-4123-A1A4-CB3519AC6769}" presName="spacerR" presStyleCnt="0"/>
      <dgm:spPr/>
    </dgm:pt>
    <dgm:pt modelId="{C9347712-A25F-45B7-92B3-E5AFD26446B8}" type="pres">
      <dgm:prSet presAssocID="{C7567A8D-9D0C-46E9-84AC-6EDCFAA17DCE}" presName="node" presStyleLbl="node1" presStyleIdx="2" presStyleCnt="3" custScaleX="306278" custScaleY="289258">
        <dgm:presLayoutVars>
          <dgm:bulletEnabled val="1"/>
        </dgm:presLayoutVars>
      </dgm:prSet>
      <dgm:spPr/>
    </dgm:pt>
  </dgm:ptLst>
  <dgm:cxnLst>
    <dgm:cxn modelId="{FF33181D-71BF-4EBE-B6EE-C2F09BA942D5}" type="presOf" srcId="{CAA01BC8-193E-4F9E-8C37-0A2C7D6CD6F4}" destId="{7FBF23AC-6F0D-4E6E-B641-0AB161BCC7F0}" srcOrd="0" destOrd="0" presId="urn:microsoft.com/office/officeart/2005/8/layout/equation1"/>
    <dgm:cxn modelId="{E394685F-8C8B-48BD-A9E8-4043AD50C6FC}" type="presOf" srcId="{E15F7F70-40BD-4B3F-84F2-E40F8FAE7320}" destId="{D84B7089-3DC0-4155-900D-F0D4FE4EE2CC}" srcOrd="0" destOrd="0" presId="urn:microsoft.com/office/officeart/2005/8/layout/equation1"/>
    <dgm:cxn modelId="{B57E0475-517C-4173-83A1-5435ECC4CF10}" srcId="{3A7CADF5-49D1-41BA-8631-7B52D3F3BB30}" destId="{E15F7F70-40BD-4B3F-84F2-E40F8FAE7320}" srcOrd="0" destOrd="0" parTransId="{1B0698F3-5362-490C-B5F9-0EF1A7EB8FA0}" sibTransId="{715F8D64-005E-4C2C-B9F6-7A7D8BA778FB}"/>
    <dgm:cxn modelId="{3C8B448B-584E-4386-9702-8DCB4AD869F7}" srcId="{3A7CADF5-49D1-41BA-8631-7B52D3F3BB30}" destId="{C7567A8D-9D0C-46E9-84AC-6EDCFAA17DCE}" srcOrd="2" destOrd="0" parTransId="{D512B7E5-1DA8-41E9-859E-7D7AB1EBEB58}" sibTransId="{A7F20FE6-3C4D-4864-9E34-2858819ECEA8}"/>
    <dgm:cxn modelId="{F576068E-3EEB-4385-9661-87C0E6B54BAD}" type="presOf" srcId="{C7567A8D-9D0C-46E9-84AC-6EDCFAA17DCE}" destId="{C9347712-A25F-45B7-92B3-E5AFD26446B8}" srcOrd="0" destOrd="0" presId="urn:microsoft.com/office/officeart/2005/8/layout/equation1"/>
    <dgm:cxn modelId="{D843ACA1-AB24-4DA0-B36F-67950C6DFA77}" srcId="{3A7CADF5-49D1-41BA-8631-7B52D3F3BB30}" destId="{CAA01BC8-193E-4F9E-8C37-0A2C7D6CD6F4}" srcOrd="1" destOrd="0" parTransId="{1EEAF21F-442B-4E4F-A4FD-C0175ECF2B9D}" sibTransId="{14BF4AE4-E3E3-4123-A1A4-CB3519AC6769}"/>
    <dgm:cxn modelId="{192996AD-6FA6-4309-802F-13F06611F0B2}" type="presOf" srcId="{3A7CADF5-49D1-41BA-8631-7B52D3F3BB30}" destId="{95AB3910-1CA9-4B17-B0E1-942E2B04080E}" srcOrd="0" destOrd="0" presId="urn:microsoft.com/office/officeart/2005/8/layout/equation1"/>
    <dgm:cxn modelId="{DCEB57BB-B9BF-477A-A161-A091F2C20C52}" type="presOf" srcId="{715F8D64-005E-4C2C-B9F6-7A7D8BA778FB}" destId="{25AD6E66-82F0-4F55-8EB2-4E05B9DA0E98}" srcOrd="0" destOrd="0" presId="urn:microsoft.com/office/officeart/2005/8/layout/equation1"/>
    <dgm:cxn modelId="{26E924F6-1D12-4AF6-85A8-F2E1BA0B63DF}" type="presOf" srcId="{14BF4AE4-E3E3-4123-A1A4-CB3519AC6769}" destId="{CC9C2552-3EFD-47A3-916A-4F842B496806}" srcOrd="0" destOrd="0" presId="urn:microsoft.com/office/officeart/2005/8/layout/equation1"/>
    <dgm:cxn modelId="{60100B81-4213-4169-870C-71A9838244DB}" type="presParOf" srcId="{95AB3910-1CA9-4B17-B0E1-942E2B04080E}" destId="{D84B7089-3DC0-4155-900D-F0D4FE4EE2CC}" srcOrd="0" destOrd="0" presId="urn:microsoft.com/office/officeart/2005/8/layout/equation1"/>
    <dgm:cxn modelId="{F186F4E9-408F-4815-A4E0-DD8D83EA4818}" type="presParOf" srcId="{95AB3910-1CA9-4B17-B0E1-942E2B04080E}" destId="{AA31376A-EFD3-498A-8770-557D5F866918}" srcOrd="1" destOrd="0" presId="urn:microsoft.com/office/officeart/2005/8/layout/equation1"/>
    <dgm:cxn modelId="{DDB5130D-0C74-479E-9366-A0BBA8B2E609}" type="presParOf" srcId="{95AB3910-1CA9-4B17-B0E1-942E2B04080E}" destId="{25AD6E66-82F0-4F55-8EB2-4E05B9DA0E98}" srcOrd="2" destOrd="0" presId="urn:microsoft.com/office/officeart/2005/8/layout/equation1"/>
    <dgm:cxn modelId="{88FDEBC0-379B-4051-8006-40D3C1A05C46}" type="presParOf" srcId="{95AB3910-1CA9-4B17-B0E1-942E2B04080E}" destId="{EB0F4F24-DE8F-4809-8BD3-303EE3C45434}" srcOrd="3" destOrd="0" presId="urn:microsoft.com/office/officeart/2005/8/layout/equation1"/>
    <dgm:cxn modelId="{29FA98E2-3432-4EE9-B514-12078DE9ABAB}" type="presParOf" srcId="{95AB3910-1CA9-4B17-B0E1-942E2B04080E}" destId="{7FBF23AC-6F0D-4E6E-B641-0AB161BCC7F0}" srcOrd="4" destOrd="0" presId="urn:microsoft.com/office/officeart/2005/8/layout/equation1"/>
    <dgm:cxn modelId="{53378009-68F7-43D7-BDB7-8D0A42C98F2C}" type="presParOf" srcId="{95AB3910-1CA9-4B17-B0E1-942E2B04080E}" destId="{483D302C-B3AF-4096-9061-0D3C6EFAEA50}" srcOrd="5" destOrd="0" presId="urn:microsoft.com/office/officeart/2005/8/layout/equation1"/>
    <dgm:cxn modelId="{13C1D449-963A-424C-919E-31D9C8C8C2D0}" type="presParOf" srcId="{95AB3910-1CA9-4B17-B0E1-942E2B04080E}" destId="{CC9C2552-3EFD-47A3-916A-4F842B496806}" srcOrd="6" destOrd="0" presId="urn:microsoft.com/office/officeart/2005/8/layout/equation1"/>
    <dgm:cxn modelId="{ADC91899-E3E3-43C4-9E02-F967353A27D3}" type="presParOf" srcId="{95AB3910-1CA9-4B17-B0E1-942E2B04080E}" destId="{8DD31F76-9DF7-402C-BE10-5D10BCF48CAF}" srcOrd="7" destOrd="0" presId="urn:microsoft.com/office/officeart/2005/8/layout/equation1"/>
    <dgm:cxn modelId="{EC7533EC-40DD-4E19-A9E4-68844FF8D89E}" type="presParOf" srcId="{95AB3910-1CA9-4B17-B0E1-942E2B04080E}" destId="{C9347712-A25F-45B7-92B3-E5AFD26446B8}"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B7089-3DC0-4155-900D-F0D4FE4EE2CC}">
      <dsp:nvSpPr>
        <dsp:cNvPr id="0" name=""/>
        <dsp:cNvSpPr/>
      </dsp:nvSpPr>
      <dsp:spPr>
        <a:xfrm>
          <a:off x="2706" y="814424"/>
          <a:ext cx="1938249" cy="1893262"/>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a:t>
          </a:r>
          <a:endParaRPr lang="en-GB" sz="2800" kern="1200">
            <a:solidFill>
              <a:srgbClr val="000000"/>
            </a:solidFill>
          </a:endParaRPr>
        </a:p>
      </dsp:txBody>
      <dsp:txXfrm>
        <a:off x="286556" y="1091686"/>
        <a:ext cx="1370549" cy="1338738"/>
      </dsp:txXfrm>
    </dsp:sp>
    <dsp:sp modelId="{25AD6E66-82F0-4F55-8EB2-4E05B9DA0E98}">
      <dsp:nvSpPr>
        <dsp:cNvPr id="0" name=""/>
        <dsp:cNvSpPr/>
      </dsp:nvSpPr>
      <dsp:spPr>
        <a:xfrm>
          <a:off x="2051955" y="1364629"/>
          <a:ext cx="792852" cy="792852"/>
        </a:xfrm>
        <a:prstGeom prst="mathMultiply">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en-GB" sz="3800" kern="1200"/>
        </a:p>
      </dsp:txBody>
      <dsp:txXfrm>
        <a:off x="2176448" y="1489122"/>
        <a:ext cx="543866" cy="543866"/>
      </dsp:txXfrm>
    </dsp:sp>
    <dsp:sp modelId="{7FBF23AC-6F0D-4E6E-B641-0AB161BCC7F0}">
      <dsp:nvSpPr>
        <dsp:cNvPr id="0" name=""/>
        <dsp:cNvSpPr/>
      </dsp:nvSpPr>
      <dsp:spPr>
        <a:xfrm>
          <a:off x="2955807" y="650605"/>
          <a:ext cx="2221147" cy="2220901"/>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10.000 €</a:t>
          </a:r>
          <a:endParaRPr lang="en-GB" sz="2800" kern="1200">
            <a:solidFill>
              <a:srgbClr val="000000"/>
            </a:solidFill>
          </a:endParaRPr>
        </a:p>
      </dsp:txBody>
      <dsp:txXfrm>
        <a:off x="3281086" y="975848"/>
        <a:ext cx="1570589" cy="1570415"/>
      </dsp:txXfrm>
    </dsp:sp>
    <dsp:sp modelId="{CC9C2552-3EFD-47A3-916A-4F842B496806}">
      <dsp:nvSpPr>
        <dsp:cNvPr id="0" name=""/>
        <dsp:cNvSpPr/>
      </dsp:nvSpPr>
      <dsp:spPr>
        <a:xfrm>
          <a:off x="5287954" y="1446547"/>
          <a:ext cx="653769" cy="629017"/>
        </a:xfrm>
        <a:prstGeom prst="mathEqual">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5374611" y="1576125"/>
        <a:ext cx="480455" cy="369861"/>
      </dsp:txXfrm>
    </dsp:sp>
    <dsp:sp modelId="{C9347712-A25F-45B7-92B3-E5AFD26446B8}">
      <dsp:nvSpPr>
        <dsp:cNvPr id="0" name=""/>
        <dsp:cNvSpPr/>
      </dsp:nvSpPr>
      <dsp:spPr>
        <a:xfrm>
          <a:off x="6052723" y="687889"/>
          <a:ext cx="2326569" cy="2146332"/>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1.000 €</a:t>
          </a:r>
          <a:endParaRPr lang="en-GB" sz="2800" kern="1200">
            <a:solidFill>
              <a:srgbClr val="000000"/>
            </a:solidFill>
          </a:endParaRPr>
        </a:p>
      </dsp:txBody>
      <dsp:txXfrm>
        <a:off x="6393441" y="1002212"/>
        <a:ext cx="1645133" cy="1517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B7089-3DC0-4155-900D-F0D4FE4EE2CC}">
      <dsp:nvSpPr>
        <dsp:cNvPr id="0" name=""/>
        <dsp:cNvSpPr/>
      </dsp:nvSpPr>
      <dsp:spPr>
        <a:xfrm>
          <a:off x="3656" y="713904"/>
          <a:ext cx="1960491" cy="1941903"/>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1.000 €</a:t>
          </a:r>
          <a:endParaRPr lang="en-GB" sz="2800" kern="1200">
            <a:solidFill>
              <a:srgbClr val="000000"/>
            </a:solidFill>
          </a:endParaRPr>
        </a:p>
      </dsp:txBody>
      <dsp:txXfrm>
        <a:off x="290763" y="998289"/>
        <a:ext cx="1386277" cy="1373133"/>
      </dsp:txXfrm>
    </dsp:sp>
    <dsp:sp modelId="{25AD6E66-82F0-4F55-8EB2-4E05B9DA0E98}">
      <dsp:nvSpPr>
        <dsp:cNvPr id="0" name=""/>
        <dsp:cNvSpPr/>
      </dsp:nvSpPr>
      <dsp:spPr>
        <a:xfrm>
          <a:off x="2028869" y="1294236"/>
          <a:ext cx="888502" cy="781239"/>
        </a:xfrm>
        <a:prstGeom prst="mathPlus">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2146640" y="1592982"/>
        <a:ext cx="652960" cy="183747"/>
      </dsp:txXfrm>
    </dsp:sp>
    <dsp:sp modelId="{7FBF23AC-6F0D-4E6E-B641-0AB161BCC7F0}">
      <dsp:nvSpPr>
        <dsp:cNvPr id="0" name=""/>
        <dsp:cNvSpPr/>
      </dsp:nvSpPr>
      <dsp:spPr>
        <a:xfrm>
          <a:off x="2982093" y="641052"/>
          <a:ext cx="2125420" cy="2087607"/>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kern="1200">
              <a:solidFill>
                <a:srgbClr val="000000"/>
              </a:solidFill>
            </a:rPr>
            <a:t>10.000 €</a:t>
          </a:r>
          <a:endParaRPr lang="en-GB" sz="2800" kern="1200">
            <a:solidFill>
              <a:srgbClr val="000000"/>
            </a:solidFill>
          </a:endParaRPr>
        </a:p>
      </dsp:txBody>
      <dsp:txXfrm>
        <a:off x="3293354" y="946775"/>
        <a:ext cx="1502898" cy="1476161"/>
      </dsp:txXfrm>
    </dsp:sp>
    <dsp:sp modelId="{CC9C2552-3EFD-47A3-916A-4F842B496806}">
      <dsp:nvSpPr>
        <dsp:cNvPr id="0" name=""/>
        <dsp:cNvSpPr/>
      </dsp:nvSpPr>
      <dsp:spPr>
        <a:xfrm>
          <a:off x="5172236" y="1377753"/>
          <a:ext cx="700142" cy="614206"/>
        </a:xfrm>
        <a:prstGeom prst="mathEqual">
          <a:avLst/>
        </a:prstGeom>
        <a:solidFill>
          <a:srgbClr val="0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GB" sz="2500" kern="1200"/>
        </a:p>
      </dsp:txBody>
      <dsp:txXfrm>
        <a:off x="5265040" y="1504279"/>
        <a:ext cx="514534" cy="361154"/>
      </dsp:txXfrm>
    </dsp:sp>
    <dsp:sp modelId="{C9347712-A25F-45B7-92B3-E5AFD26446B8}">
      <dsp:nvSpPr>
        <dsp:cNvPr id="0" name=""/>
        <dsp:cNvSpPr/>
      </dsp:nvSpPr>
      <dsp:spPr>
        <a:xfrm>
          <a:off x="5937100" y="532065"/>
          <a:ext cx="2441242" cy="2305581"/>
        </a:xfrm>
        <a:prstGeom prst="ellipse">
          <a:avLst/>
        </a:prstGeom>
        <a:solidFill>
          <a:srgbClr val="FAC70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b="1" kern="1200">
              <a:solidFill>
                <a:srgbClr val="000000"/>
              </a:solidFill>
            </a:rPr>
            <a:t>11.000 €</a:t>
          </a:r>
          <a:endParaRPr lang="en-GB" sz="2800" b="1" kern="1200">
            <a:solidFill>
              <a:srgbClr val="000000"/>
            </a:solidFill>
          </a:endParaRPr>
        </a:p>
      </dsp:txBody>
      <dsp:txXfrm>
        <a:off x="6294612" y="869710"/>
        <a:ext cx="1726218" cy="163029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2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bg object 16">
            <a:extLst>
              <a:ext uri="{FF2B5EF4-FFF2-40B4-BE49-F238E27FC236}">
                <a16:creationId xmlns:a16="http://schemas.microsoft.com/office/drawing/2014/main" id="{9C931315-6F3A-4555-8DA9-1CD6886E1D7B}"/>
              </a:ext>
            </a:extLst>
          </p:cNvPr>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16" name="object 2">
            <a:extLst>
              <a:ext uri="{FF2B5EF4-FFF2-40B4-BE49-F238E27FC236}">
                <a16:creationId xmlns:a16="http://schemas.microsoft.com/office/drawing/2014/main" id="{A2C18ABD-2E09-4D12-B8DC-A4F3284BFFB0}"/>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394932" y="6698528"/>
            <a:ext cx="666749" cy="1781174"/>
          </a:xfrm>
          <a:prstGeom prst="rect">
            <a:avLst/>
          </a:prstGeom>
        </p:spPr>
      </p:pic>
      <p:sp>
        <p:nvSpPr>
          <p:cNvPr id="17" name="object 4">
            <a:extLst>
              <a:ext uri="{FF2B5EF4-FFF2-40B4-BE49-F238E27FC236}">
                <a16:creationId xmlns:a16="http://schemas.microsoft.com/office/drawing/2014/main" id="{4C920FE4-3EED-4939-B5CD-5FA8B1ACC3AD}"/>
              </a:ext>
            </a:extLst>
          </p:cNvPr>
          <p:cNvSpPr/>
          <p:nvPr userDrawn="1"/>
        </p:nvSpPr>
        <p:spPr>
          <a:xfrm>
            <a:off x="0" y="8907781"/>
            <a:ext cx="18287744"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19" name="object 3">
            <a:extLst>
              <a:ext uri="{FF2B5EF4-FFF2-40B4-BE49-F238E27FC236}">
                <a16:creationId xmlns:a16="http://schemas.microsoft.com/office/drawing/2014/main" id="{7C016A53-3E7D-4C94-AB33-53AD819974A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pic>
        <p:nvPicPr>
          <p:cNvPr id="21" name="object 5">
            <a:extLst>
              <a:ext uri="{FF2B5EF4-FFF2-40B4-BE49-F238E27FC236}">
                <a16:creationId xmlns:a16="http://schemas.microsoft.com/office/drawing/2014/main" id="{2B99F3D4-91AE-4145-9CE9-E7FC00CE701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5568773" y="1660699"/>
            <a:ext cx="7150197" cy="2095499"/>
          </a:xfrm>
          <a:prstGeom prst="rect">
            <a:avLst/>
          </a:prstGeom>
        </p:spPr>
      </p:pic>
      <p:sp>
        <p:nvSpPr>
          <p:cNvPr id="27" name="CuadroTexto 26">
            <a:extLst>
              <a:ext uri="{FF2B5EF4-FFF2-40B4-BE49-F238E27FC236}">
                <a16:creationId xmlns:a16="http://schemas.microsoft.com/office/drawing/2014/main" id="{BF551322-F550-4579-A7FC-CD3FF2A964D1}"/>
              </a:ext>
            </a:extLst>
          </p:cNvPr>
          <p:cNvSpPr txBox="1"/>
          <p:nvPr userDrawn="1"/>
        </p:nvSpPr>
        <p:spPr>
          <a:xfrm>
            <a:off x="4450459" y="9179041"/>
            <a:ext cx="114753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
        <p:nvSpPr>
          <p:cNvPr id="11" name="CuadroTexto 10">
            <a:extLst>
              <a:ext uri="{FF2B5EF4-FFF2-40B4-BE49-F238E27FC236}">
                <a16:creationId xmlns:a16="http://schemas.microsoft.com/office/drawing/2014/main" id="{74A6F032-0665-4332-8C25-0049F35350AB}"/>
              </a:ext>
            </a:extLst>
          </p:cNvPr>
          <p:cNvSpPr txBox="1"/>
          <p:nvPr userDrawn="1"/>
        </p:nvSpPr>
        <p:spPr>
          <a:xfrm>
            <a:off x="4572000" y="4023405"/>
            <a:ext cx="7762164" cy="400110"/>
          </a:xfrm>
          <a:prstGeom prst="rect">
            <a:avLst/>
          </a:prstGeom>
          <a:noFill/>
        </p:spPr>
        <p:txBody>
          <a:bodyPr wrap="square">
            <a:spAutoFit/>
          </a:bodyPr>
          <a:lstStyle/>
          <a:p>
            <a:pPr marL="3273425" marR="2317750" algn="ctr">
              <a:spcBef>
                <a:spcPts val="335"/>
              </a:spcBef>
              <a:spcAft>
                <a:spcPts val="0"/>
              </a:spcAft>
            </a:pPr>
            <a:r>
              <a:rPr lang="en-US" sz="2000" b="1" dirty="0">
                <a:effectLst/>
                <a:latin typeface="Microsoft Sans Serif" panose="020B0604020202020204" pitchFamily="34" charset="0"/>
                <a:ea typeface="Microsoft Sans Serif" panose="020B0604020202020204" pitchFamily="34" charset="0"/>
              </a:rPr>
              <a:t>fly-project.eu</a:t>
            </a:r>
            <a:endParaRPr lang="es-ES" sz="2000" b="1" dirty="0">
              <a:effectLst/>
              <a:latin typeface="Microsoft Sans Serif" panose="020B0604020202020204" pitchFamily="34" charset="0"/>
              <a:ea typeface="Microsoft Sans Serif" panose="020B0604020202020204" pitchFamily="34" charset="0"/>
            </a:endParaRPr>
          </a:p>
        </p:txBody>
      </p:sp>
    </p:spTree>
    <p:extLst>
      <p:ext uri="{BB962C8B-B14F-4D97-AF65-F5344CB8AC3E}">
        <p14:creationId xmlns:p14="http://schemas.microsoft.com/office/powerpoint/2010/main" val="3379989452"/>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379" y="8907009"/>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AC709"/>
          </a:solidFill>
        </p:spPr>
        <p:txBody>
          <a:bodyPr wrap="square" lIns="0" tIns="0" rIns="0" bIns="0" rtlCol="0"/>
          <a:lstStyle/>
          <a:p>
            <a:endParaRPr/>
          </a:p>
        </p:txBody>
      </p:sp>
      <p:pic>
        <p:nvPicPr>
          <p:cNvPr id="26" name="object 3">
            <a:extLst>
              <a:ext uri="{FF2B5EF4-FFF2-40B4-BE49-F238E27FC236}">
                <a16:creationId xmlns:a16="http://schemas.microsoft.com/office/drawing/2014/main" id="{96AB2019-3457-4EE8-8672-C1BF6DA1A65C}"/>
              </a:ext>
            </a:extLst>
          </p:cNvPr>
          <p:cNvPicPr/>
          <p:nvPr userDrawn="1"/>
        </p:nvPicPr>
        <p:blipFill>
          <a:blip r:embed="rId3" cstate="email">
            <a:extLst>
              <a:ext uri="{28A0092B-C50C-407E-A947-70E740481C1C}">
                <a14:useLocalDpi xmlns:a14="http://schemas.microsoft.com/office/drawing/2010/main"/>
              </a:ext>
            </a:extLst>
          </a:blip>
          <a:stretch>
            <a:fillRect/>
          </a:stretch>
        </p:blipFill>
        <p:spPr>
          <a:xfrm>
            <a:off x="1057881" y="9265523"/>
            <a:ext cx="3152774" cy="666749"/>
          </a:xfrm>
          <a:prstGeom prst="rect">
            <a:avLst/>
          </a:prstGeom>
        </p:spPr>
      </p:pic>
      <p:sp>
        <p:nvSpPr>
          <p:cNvPr id="27" name="object 4">
            <a:extLst>
              <a:ext uri="{FF2B5EF4-FFF2-40B4-BE49-F238E27FC236}">
                <a16:creationId xmlns:a16="http://schemas.microsoft.com/office/drawing/2014/main" id="{ED4DA05C-E544-4608-B1B5-2E5081A4CB0C}"/>
              </a:ext>
            </a:extLst>
          </p:cNvPr>
          <p:cNvSpPr/>
          <p:nvPr userDrawn="1"/>
        </p:nvSpPr>
        <p:spPr>
          <a:xfrm>
            <a:off x="0" y="8856528"/>
            <a:ext cx="18288000" cy="45719"/>
          </a:xfrm>
          <a:custGeom>
            <a:avLst/>
            <a:gdLst/>
            <a:ahLst/>
            <a:cxnLst/>
            <a:rect l="l" t="t" r="r" b="b"/>
            <a:pathLst>
              <a:path w="18202275">
                <a:moveTo>
                  <a:pt x="0" y="0"/>
                </a:moveTo>
                <a:lnTo>
                  <a:pt x="18202273" y="0"/>
                </a:lnTo>
              </a:path>
            </a:pathLst>
          </a:custGeom>
          <a:ln w="85724">
            <a:solidFill>
              <a:srgbClr val="000000"/>
            </a:solidFill>
          </a:ln>
        </p:spPr>
        <p:txBody>
          <a:bodyPr wrap="square" lIns="0" tIns="0" rIns="0" bIns="0" rtlCol="0"/>
          <a:lstStyle/>
          <a:p>
            <a:endParaRPr/>
          </a:p>
        </p:txBody>
      </p:sp>
      <p:pic>
        <p:nvPicPr>
          <p:cNvPr id="33" name="object 5">
            <a:extLst>
              <a:ext uri="{FF2B5EF4-FFF2-40B4-BE49-F238E27FC236}">
                <a16:creationId xmlns:a16="http://schemas.microsoft.com/office/drawing/2014/main" id="{312572A3-0E3D-4C66-9B66-E2B974CE5C58}"/>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14643394" y="1028700"/>
            <a:ext cx="2606058" cy="761999"/>
          </a:xfrm>
          <a:prstGeom prst="rect">
            <a:avLst/>
          </a:prstGeom>
        </p:spPr>
      </p:pic>
      <p:sp>
        <p:nvSpPr>
          <p:cNvPr id="39" name="CuadroTexto 38">
            <a:extLst>
              <a:ext uri="{FF2B5EF4-FFF2-40B4-BE49-F238E27FC236}">
                <a16:creationId xmlns:a16="http://schemas.microsoft.com/office/drawing/2014/main" id="{1CF81C33-52B8-4275-9F0F-E3E0733D9F05}"/>
              </a:ext>
            </a:extLst>
          </p:cNvPr>
          <p:cNvSpPr txBox="1"/>
          <p:nvPr userDrawn="1"/>
        </p:nvSpPr>
        <p:spPr>
          <a:xfrm>
            <a:off x="4450459" y="9179041"/>
            <a:ext cx="11551541" cy="804772"/>
          </a:xfrm>
          <a:prstGeom prst="rect">
            <a:avLst/>
          </a:prstGeom>
          <a:noFill/>
        </p:spPr>
        <p:txBody>
          <a:bodyPr wrap="square">
            <a:spAutoFit/>
          </a:bodyPr>
          <a:lstStyle/>
          <a:p>
            <a:pPr marL="12700" algn="just">
              <a:lnSpc>
                <a:spcPts val="1614"/>
              </a:lnSpc>
            </a:pPr>
            <a:r>
              <a:rPr lang="en-US" sz="1500" spc="10" dirty="0">
                <a:latin typeface="+mj-lt"/>
              </a:rPr>
              <a:t>"The</a:t>
            </a:r>
            <a:r>
              <a:rPr lang="en-US" sz="1500" spc="105" dirty="0">
                <a:latin typeface="+mj-lt"/>
              </a:rPr>
              <a:t> </a:t>
            </a:r>
            <a:r>
              <a:rPr lang="en-US" sz="1500" spc="10" dirty="0">
                <a:latin typeface="+mj-lt"/>
              </a:rPr>
              <a:t>European</a:t>
            </a:r>
            <a:r>
              <a:rPr lang="en-US" sz="1500" spc="110" dirty="0">
                <a:latin typeface="+mj-lt"/>
              </a:rPr>
              <a:t> </a:t>
            </a:r>
            <a:r>
              <a:rPr lang="en-US" sz="1500" spc="10" dirty="0">
                <a:latin typeface="+mj-lt"/>
              </a:rPr>
              <a:t>Commission</a:t>
            </a:r>
            <a:r>
              <a:rPr lang="en-US" sz="1500" spc="105" dirty="0">
                <a:latin typeface="+mj-lt"/>
              </a:rPr>
              <a:t> </a:t>
            </a:r>
            <a:r>
              <a:rPr lang="en-US" sz="1500" spc="10" dirty="0">
                <a:latin typeface="+mj-lt"/>
              </a:rPr>
              <a:t>support</a:t>
            </a:r>
            <a:r>
              <a:rPr lang="en-US" sz="1500" spc="110" dirty="0">
                <a:latin typeface="+mj-lt"/>
              </a:rPr>
              <a:t> </a:t>
            </a:r>
            <a:r>
              <a:rPr lang="en-US" sz="1500" spc="5" dirty="0">
                <a:latin typeface="+mj-lt"/>
              </a:rPr>
              <a:t>for</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production</a:t>
            </a:r>
            <a:r>
              <a:rPr lang="en-US" sz="1500" spc="105" dirty="0">
                <a:latin typeface="+mj-lt"/>
              </a:rPr>
              <a:t> </a:t>
            </a:r>
            <a:r>
              <a:rPr lang="en-US" sz="1500" spc="5" dirty="0">
                <a:latin typeface="+mj-lt"/>
              </a:rPr>
              <a:t>of</a:t>
            </a:r>
            <a:r>
              <a:rPr lang="en-US" sz="1500" spc="110" dirty="0">
                <a:latin typeface="+mj-lt"/>
              </a:rPr>
              <a:t> </a:t>
            </a:r>
            <a:r>
              <a:rPr lang="en-US" sz="1500" spc="5" dirty="0">
                <a:latin typeface="+mj-lt"/>
              </a:rPr>
              <a:t>this</a:t>
            </a:r>
            <a:r>
              <a:rPr lang="en-US" sz="1500" spc="105" dirty="0">
                <a:latin typeface="+mj-lt"/>
              </a:rPr>
              <a:t> </a:t>
            </a:r>
            <a:r>
              <a:rPr lang="en-US" sz="1500" spc="10" dirty="0">
                <a:latin typeface="+mj-lt"/>
              </a:rPr>
              <a:t>publication</a:t>
            </a:r>
            <a:r>
              <a:rPr lang="en-US" sz="1500" spc="110" dirty="0">
                <a:latin typeface="+mj-lt"/>
              </a:rPr>
              <a:t> </a:t>
            </a:r>
            <a:r>
              <a:rPr lang="en-US" sz="1500" spc="10" dirty="0">
                <a:latin typeface="+mj-lt"/>
              </a:rPr>
              <a:t>does</a:t>
            </a:r>
            <a:r>
              <a:rPr lang="en-US" sz="1500" spc="105" dirty="0">
                <a:latin typeface="+mj-lt"/>
              </a:rPr>
              <a:t> </a:t>
            </a:r>
            <a:r>
              <a:rPr lang="en-US" sz="1500" spc="10" dirty="0">
                <a:latin typeface="+mj-lt"/>
              </a:rPr>
              <a:t>not</a:t>
            </a:r>
            <a:r>
              <a:rPr lang="en-US" sz="1500" spc="110" dirty="0">
                <a:latin typeface="+mj-lt"/>
              </a:rPr>
              <a:t> </a:t>
            </a:r>
            <a:r>
              <a:rPr lang="en-US" sz="1500" spc="10" dirty="0">
                <a:latin typeface="+mj-lt"/>
              </a:rPr>
              <a:t>constitute</a:t>
            </a:r>
            <a:r>
              <a:rPr lang="en-US" sz="1500" spc="105" dirty="0">
                <a:latin typeface="+mj-lt"/>
              </a:rPr>
              <a:t> </a:t>
            </a:r>
            <a:r>
              <a:rPr lang="en-US" sz="1500" spc="10" dirty="0">
                <a:latin typeface="+mj-lt"/>
              </a:rPr>
              <a:t>endorsement</a:t>
            </a:r>
            <a:r>
              <a:rPr lang="en-US" sz="1500" spc="110" dirty="0">
                <a:latin typeface="+mj-lt"/>
              </a:rPr>
              <a:t> </a:t>
            </a:r>
            <a:r>
              <a:rPr lang="en-US" sz="1500" spc="5" dirty="0">
                <a:latin typeface="+mj-lt"/>
              </a:rPr>
              <a:t>of</a:t>
            </a:r>
            <a:r>
              <a:rPr lang="en-US" sz="1500" spc="105" dirty="0">
                <a:latin typeface="+mj-lt"/>
              </a:rPr>
              <a:t> </a:t>
            </a:r>
            <a:r>
              <a:rPr lang="en-US" sz="1500" spc="10" dirty="0">
                <a:latin typeface="+mj-lt"/>
              </a:rPr>
              <a:t>the</a:t>
            </a:r>
            <a:r>
              <a:rPr lang="en-US" sz="1500" spc="110" dirty="0">
                <a:latin typeface="+mj-lt"/>
              </a:rPr>
              <a:t> </a:t>
            </a:r>
            <a:r>
              <a:rPr lang="en-US" sz="1500" spc="10" dirty="0">
                <a:latin typeface="+mj-lt"/>
              </a:rPr>
              <a:t>contents</a:t>
            </a:r>
            <a:r>
              <a:rPr lang="en-US" sz="1500" spc="105" dirty="0">
                <a:latin typeface="+mj-lt"/>
              </a:rPr>
              <a:t> </a:t>
            </a:r>
            <a:r>
              <a:rPr lang="en-US" sz="1500" spc="10" dirty="0">
                <a:latin typeface="+mj-lt"/>
              </a:rPr>
              <a:t>which</a:t>
            </a:r>
            <a:r>
              <a:rPr lang="en-US" sz="1500" spc="110" dirty="0">
                <a:latin typeface="+mj-lt"/>
              </a:rPr>
              <a:t> </a:t>
            </a:r>
            <a:r>
              <a:rPr lang="en-US" sz="1500" spc="5" dirty="0">
                <a:latin typeface="+mj-lt"/>
              </a:rPr>
              <a:t>reflects</a:t>
            </a:r>
            <a:r>
              <a:rPr lang="en-US" sz="1500" spc="105" dirty="0">
                <a:latin typeface="+mj-lt"/>
              </a:rPr>
              <a:t> </a:t>
            </a:r>
            <a:r>
              <a:rPr lang="en-US" sz="1500" spc="10" dirty="0">
                <a:latin typeface="+mj-lt"/>
              </a:rPr>
              <a:t>the</a:t>
            </a:r>
          </a:p>
          <a:p>
            <a:pPr marL="12700" marR="8890" algn="just">
              <a:lnSpc>
                <a:spcPct val="113100"/>
              </a:lnSpc>
            </a:pPr>
            <a:r>
              <a:rPr lang="en-US" sz="1500" spc="10" dirty="0">
                <a:latin typeface="+mj-lt"/>
              </a:rPr>
              <a:t>views</a:t>
            </a:r>
            <a:r>
              <a:rPr lang="en-US" sz="1500" spc="204" dirty="0">
                <a:latin typeface="+mj-lt"/>
              </a:rPr>
              <a:t> </a:t>
            </a:r>
            <a:r>
              <a:rPr lang="en-US" sz="1500" spc="10" dirty="0">
                <a:latin typeface="+mj-lt"/>
              </a:rPr>
              <a:t>only</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authors,</a:t>
            </a:r>
            <a:r>
              <a:rPr lang="en-US" sz="1500" spc="204" dirty="0">
                <a:latin typeface="+mj-lt"/>
              </a:rPr>
              <a:t> </a:t>
            </a:r>
            <a:r>
              <a:rPr lang="en-US" sz="1500" spc="10" dirty="0">
                <a:latin typeface="+mj-lt"/>
              </a:rPr>
              <a:t>and</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Commission</a:t>
            </a:r>
            <a:r>
              <a:rPr lang="en-US" sz="1500" spc="204" dirty="0">
                <a:latin typeface="+mj-lt"/>
              </a:rPr>
              <a:t> </a:t>
            </a:r>
            <a:r>
              <a:rPr lang="en-US" sz="1500" spc="10" dirty="0">
                <a:latin typeface="+mj-lt"/>
              </a:rPr>
              <a:t>cannot</a:t>
            </a:r>
            <a:r>
              <a:rPr lang="en-US" sz="1500" spc="210" dirty="0">
                <a:latin typeface="+mj-lt"/>
              </a:rPr>
              <a:t> </a:t>
            </a:r>
            <a:r>
              <a:rPr lang="en-US" sz="1500" spc="10" dirty="0">
                <a:latin typeface="+mj-lt"/>
              </a:rPr>
              <a:t>be</a:t>
            </a:r>
            <a:r>
              <a:rPr lang="en-US" sz="1500" spc="204" dirty="0">
                <a:latin typeface="+mj-lt"/>
              </a:rPr>
              <a:t> </a:t>
            </a:r>
            <a:r>
              <a:rPr lang="en-US" sz="1500" spc="10" dirty="0">
                <a:latin typeface="+mj-lt"/>
              </a:rPr>
              <a:t>held</a:t>
            </a:r>
            <a:r>
              <a:rPr lang="en-US" sz="1500" spc="204" dirty="0">
                <a:latin typeface="+mj-lt"/>
              </a:rPr>
              <a:t> </a:t>
            </a:r>
            <a:r>
              <a:rPr lang="en-US" sz="1500" spc="10" dirty="0">
                <a:latin typeface="+mj-lt"/>
              </a:rPr>
              <a:t>responsible</a:t>
            </a:r>
            <a:r>
              <a:rPr lang="en-US" sz="1500" spc="204" dirty="0">
                <a:latin typeface="+mj-lt"/>
              </a:rPr>
              <a:t> </a:t>
            </a:r>
            <a:r>
              <a:rPr lang="en-US" sz="1500" spc="5" dirty="0">
                <a:latin typeface="+mj-lt"/>
              </a:rPr>
              <a:t>for</a:t>
            </a:r>
            <a:r>
              <a:rPr lang="en-US" sz="1500" spc="204" dirty="0">
                <a:latin typeface="+mj-lt"/>
              </a:rPr>
              <a:t> </a:t>
            </a:r>
            <a:r>
              <a:rPr lang="en-US" sz="1500" spc="10" dirty="0">
                <a:latin typeface="+mj-lt"/>
              </a:rPr>
              <a:t>any</a:t>
            </a:r>
            <a:r>
              <a:rPr lang="en-US" sz="1500" spc="204" dirty="0">
                <a:latin typeface="+mj-lt"/>
              </a:rPr>
              <a:t> </a:t>
            </a:r>
            <a:r>
              <a:rPr lang="en-US" sz="1500" spc="10" dirty="0">
                <a:latin typeface="+mj-lt"/>
              </a:rPr>
              <a:t>use</a:t>
            </a:r>
            <a:r>
              <a:rPr lang="en-US" sz="1500" spc="204" dirty="0">
                <a:latin typeface="+mj-lt"/>
              </a:rPr>
              <a:t> </a:t>
            </a:r>
            <a:r>
              <a:rPr lang="en-US" sz="1500" spc="10" dirty="0">
                <a:latin typeface="+mj-lt"/>
              </a:rPr>
              <a:t>which</a:t>
            </a:r>
            <a:r>
              <a:rPr lang="en-US" sz="1500" spc="204" dirty="0">
                <a:latin typeface="+mj-lt"/>
              </a:rPr>
              <a:t> </a:t>
            </a:r>
            <a:r>
              <a:rPr lang="en-US" sz="1500" spc="10" dirty="0">
                <a:latin typeface="+mj-lt"/>
              </a:rPr>
              <a:t>may</a:t>
            </a:r>
            <a:r>
              <a:rPr lang="en-US" sz="1500" spc="204" dirty="0">
                <a:latin typeface="+mj-lt"/>
              </a:rPr>
              <a:t> </a:t>
            </a:r>
            <a:r>
              <a:rPr lang="en-US" sz="1500" spc="10" dirty="0">
                <a:latin typeface="+mj-lt"/>
              </a:rPr>
              <a:t>be</a:t>
            </a:r>
            <a:r>
              <a:rPr lang="en-US" sz="1500" spc="210" dirty="0">
                <a:latin typeface="+mj-lt"/>
              </a:rPr>
              <a:t> </a:t>
            </a:r>
            <a:r>
              <a:rPr lang="en-US" sz="1500" spc="10" dirty="0">
                <a:latin typeface="+mj-lt"/>
              </a:rPr>
              <a:t>made</a:t>
            </a:r>
            <a:r>
              <a:rPr lang="en-US" sz="1500" spc="204" dirty="0">
                <a:latin typeface="+mj-lt"/>
              </a:rPr>
              <a:t> </a:t>
            </a:r>
            <a:r>
              <a:rPr lang="en-US" sz="1500" spc="5" dirty="0">
                <a:latin typeface="+mj-lt"/>
              </a:rPr>
              <a:t>of</a:t>
            </a:r>
            <a:r>
              <a:rPr lang="en-US" sz="1500" spc="204" dirty="0">
                <a:latin typeface="+mj-lt"/>
              </a:rPr>
              <a:t> </a:t>
            </a:r>
            <a:r>
              <a:rPr lang="en-US" sz="1500" spc="10" dirty="0">
                <a:latin typeface="+mj-lt"/>
              </a:rPr>
              <a:t>the</a:t>
            </a:r>
            <a:r>
              <a:rPr lang="en-US" sz="1500" spc="204" dirty="0">
                <a:latin typeface="+mj-lt"/>
              </a:rPr>
              <a:t> </a:t>
            </a:r>
            <a:r>
              <a:rPr lang="en-US" sz="1500" spc="10" dirty="0">
                <a:latin typeface="+mj-lt"/>
              </a:rPr>
              <a:t>information</a:t>
            </a:r>
            <a:r>
              <a:rPr lang="en-US" sz="1500" spc="204" dirty="0">
                <a:latin typeface="+mj-lt"/>
              </a:rPr>
              <a:t> </a:t>
            </a:r>
            <a:r>
              <a:rPr lang="en-US" sz="1500" spc="10" dirty="0">
                <a:latin typeface="+mj-lt"/>
              </a:rPr>
              <a:t>contained </a:t>
            </a:r>
            <a:r>
              <a:rPr lang="en-US" sz="1500" spc="-360" dirty="0">
                <a:latin typeface="+mj-lt"/>
              </a:rPr>
              <a:t> </a:t>
            </a:r>
            <a:r>
              <a:rPr lang="en-US" sz="1500" spc="5" dirty="0">
                <a:latin typeface="+mj-lt"/>
              </a:rPr>
              <a:t>therein."</a:t>
            </a:r>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5274397-0CC2-4713-984E-865578FB27AF}"/>
              </a:ext>
            </a:extLst>
          </p:cNvPr>
          <p:cNvSpPr txBox="1"/>
          <p:nvPr/>
        </p:nvSpPr>
        <p:spPr>
          <a:xfrm>
            <a:off x="3238500" y="5448300"/>
            <a:ext cx="11811000" cy="2962349"/>
          </a:xfrm>
          <a:prstGeom prst="rect">
            <a:avLst/>
          </a:prstGeom>
          <a:noFill/>
        </p:spPr>
        <p:txBody>
          <a:bodyPr wrap="square">
            <a:spAutoFit/>
          </a:bodyPr>
          <a:lstStyle/>
          <a:p>
            <a:pPr marL="12700" algn="ctr">
              <a:lnSpc>
                <a:spcPct val="100000"/>
              </a:lnSpc>
              <a:spcBef>
                <a:spcPts val="100"/>
              </a:spcBef>
            </a:pPr>
            <a:r>
              <a:rPr lang="en-US" sz="4800" b="1" spc="-65">
                <a:latin typeface="Calibri" panose="020F0502020204030204" pitchFamily="34" charset="0"/>
                <a:ea typeface="Microsoft Sans Serif" panose="020B0604020202020204" pitchFamily="34" charset="0"/>
                <a:cs typeface="Calibri" panose="020F0502020204030204" pitchFamily="34" charset="0"/>
              </a:rPr>
              <a:t>Aspectos Básicos de las Finanzas</a:t>
            </a:r>
            <a:endParaRPr lang="en-US" sz="48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gn="ctr">
              <a:lnSpc>
                <a:spcPct val="100000"/>
              </a:lnSpc>
              <a:spcBef>
                <a:spcPts val="100"/>
              </a:spcBef>
            </a:pPr>
            <a:r>
              <a:rPr lang="en-US" sz="4800" b="1" spc="-65">
                <a:ea typeface="Microsoft Sans Serif" panose="020B0604020202020204" pitchFamily="34" charset="0"/>
                <a:cs typeface="Microsoft Sans Serif" panose="020B0604020202020204" pitchFamily="34" charset="0"/>
              </a:rPr>
              <a:t>Socio: Universidad de Málaga</a:t>
            </a:r>
            <a:endParaRPr lang="en-US" sz="4800" b="1" spc="-65" dirty="0">
              <a:ea typeface="Microsoft Sans Serif" panose="020B0604020202020204" pitchFamily="34" charset="0"/>
              <a:cs typeface="Microsoft Sans Serif" panose="020B0604020202020204" pitchFamily="34" charset="0"/>
            </a:endParaRPr>
          </a:p>
          <a:p>
            <a:pPr marL="12700">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6135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Capitalización y Descuento de dinero.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262979"/>
          </a:xfrm>
          <a:prstGeom prst="rect">
            <a:avLst/>
          </a:prstGeom>
          <a:noFill/>
        </p:spPr>
        <p:txBody>
          <a:bodyPr wrap="square" rtlCol="0">
            <a:spAutoFit/>
          </a:bodyPr>
          <a:lstStyle/>
          <a:p>
            <a:pPr>
              <a:defRPr/>
            </a:pPr>
            <a:r>
              <a:rPr lang="es-ES" sz="2800" b="1">
                <a:latin typeface="Calibri" panose="020F0502020204030204" pitchFamily="34" charset="0"/>
                <a:ea typeface="Microsoft Sans Serif" panose="020B0604020202020204" pitchFamily="34" charset="0"/>
                <a:cs typeface="Calibri" panose="020F0502020204030204" pitchFamily="34" charset="0"/>
              </a:rPr>
              <a:t>Actualización o Descuento</a:t>
            </a:r>
            <a:r>
              <a:rPr lang="es-ES" sz="2800">
                <a:latin typeface="Calibri" panose="020F0502020204030204" pitchFamily="34" charset="0"/>
                <a:ea typeface="Microsoft Sans Serif" panose="020B0604020202020204" pitchFamily="34" charset="0"/>
                <a:cs typeface="Calibri" panose="020F0502020204030204" pitchFamily="34" charset="0"/>
              </a:rPr>
              <a:t>: consiste en disponer anticipadamente de un capital futuro recibiendo por ello una cantidad inferior (valor actual). La diferencia entre el capital futuro y el capital actual es el descuento</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u="sng">
                <a:latin typeface="Calibri" panose="020F0502020204030204" pitchFamily="34" charset="0"/>
                <a:ea typeface="Microsoft Sans Serif" panose="020B0604020202020204" pitchFamily="34" charset="0"/>
                <a:cs typeface="Calibri" panose="020F0502020204030204" pitchFamily="34" charset="0"/>
              </a:rPr>
              <a:t>Ejemplo</a:t>
            </a:r>
            <a:r>
              <a:rPr lang="es-ES" sz="2800">
                <a:latin typeface="Calibri" panose="020F0502020204030204" pitchFamily="34" charset="0"/>
                <a:ea typeface="Microsoft Sans Serif" panose="020B0604020202020204" pitchFamily="34" charset="0"/>
                <a:cs typeface="Calibri" panose="020F0502020204030204" pitchFamily="34" charset="0"/>
              </a:rPr>
              <a:t>: “cobrar un pagaré por anticipado”; tenemos un pagaré, que es un documento que expresa que nos van a pagar un dinero en una fecha futura determinada. Si queremos cobrar antes de su vencimiento, llevamos el pagaré a una entidad financiera que nos adelantará el dinero, pero aplicando un descuento en función del tiempo que se anticipa el pago</a:t>
            </a:r>
            <a:r>
              <a:rPr lang="en-GB" sz="2800">
                <a:latin typeface="Calibri" panose="020F0502020204030204" pitchFamily="34" charset="0"/>
                <a:ea typeface="Microsoft Sans Serif" panose="020B0604020202020204" pitchFamily="34" charset="0"/>
                <a:cs typeface="Calibri" panose="020F0502020204030204" pitchFamily="34" charset="0"/>
              </a:rPr>
              <a:t>.</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1" name="Imagen 10">
            <a:extLst>
              <a:ext uri="{FF2B5EF4-FFF2-40B4-BE49-F238E27FC236}">
                <a16:creationId xmlns:a16="http://schemas.microsoft.com/office/drawing/2014/main" id="{B9F24E99-71C4-4DA0-D82E-DCE200ACBB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33531" y="4000500"/>
            <a:ext cx="6625495" cy="4659280"/>
          </a:xfrm>
          <a:prstGeom prst="rect">
            <a:avLst/>
          </a:prstGeom>
        </p:spPr>
      </p:pic>
    </p:spTree>
    <p:extLst>
      <p:ext uri="{BB962C8B-B14F-4D97-AF65-F5344CB8AC3E}">
        <p14:creationId xmlns:p14="http://schemas.microsoft.com/office/powerpoint/2010/main" val="379039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Capitalización y Descuento de dinero.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3108543"/>
          </a:xfrm>
          <a:prstGeom prst="rect">
            <a:avLst/>
          </a:prstGeom>
          <a:noFill/>
        </p:spPr>
        <p:txBody>
          <a:bodyPr wrap="square" rtlCol="0">
            <a:spAutoFit/>
          </a:bodyPr>
          <a:lstStyle/>
          <a:p>
            <a:pPr>
              <a:defRPr/>
            </a:pPr>
            <a:r>
              <a:rPr lang="en-GB" sz="2800">
                <a:latin typeface="Calibri" panose="020F0502020204030204" pitchFamily="34" charset="0"/>
                <a:ea typeface="Microsoft Sans Serif" panose="020B0604020202020204" pitchFamily="34" charset="0"/>
                <a:cs typeface="Calibri" panose="020F0502020204030204" pitchFamily="34" charset="0"/>
              </a:rPr>
              <a:t>En la operación de descuento se cumple que: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Capital actual = Capital futuro – Descuento </a:t>
            </a:r>
          </a:p>
          <a:p>
            <a:pPr>
              <a:defRPr/>
            </a:pPr>
            <a:endParaRPr lang="en-GB" sz="2800" b="1">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Puesto que en el descuento se calcula el valor actual de un capital, a esta operación se le llama también “actualización”.</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1" name="Imagen 10">
            <a:extLst>
              <a:ext uri="{FF2B5EF4-FFF2-40B4-BE49-F238E27FC236}">
                <a16:creationId xmlns:a16="http://schemas.microsoft.com/office/drawing/2014/main" id="{B9F24E99-71C4-4DA0-D82E-DCE200ACBB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33531" y="4000500"/>
            <a:ext cx="6625495" cy="4659280"/>
          </a:xfrm>
          <a:prstGeom prst="rect">
            <a:avLst/>
          </a:prstGeom>
        </p:spPr>
      </p:pic>
    </p:spTree>
    <p:extLst>
      <p:ext uri="{BB962C8B-B14F-4D97-AF65-F5344CB8AC3E}">
        <p14:creationId xmlns:p14="http://schemas.microsoft.com/office/powerpoint/2010/main" val="17969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Interés Simple e Interés Compuesto.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6124754"/>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El cálculo de los intereses de una operación financiera puede realizarse mediante </a:t>
            </a:r>
            <a:r>
              <a:rPr lang="es-ES" sz="2800" b="1">
                <a:latin typeface="Calibri" panose="020F0502020204030204" pitchFamily="34" charset="0"/>
                <a:ea typeface="Microsoft Sans Serif" panose="020B0604020202020204" pitchFamily="34" charset="0"/>
                <a:cs typeface="Calibri" panose="020F0502020204030204" pitchFamily="34" charset="0"/>
              </a:rPr>
              <a:t>Interés Simple </a:t>
            </a:r>
            <a:r>
              <a:rPr lang="es-ES" sz="2800">
                <a:latin typeface="Calibri" panose="020F0502020204030204" pitchFamily="34" charset="0"/>
                <a:ea typeface="Microsoft Sans Serif" panose="020B0604020202020204" pitchFamily="34" charset="0"/>
                <a:cs typeface="Calibri" panose="020F0502020204030204" pitchFamily="34" charset="0"/>
              </a:rPr>
              <a:t>o </a:t>
            </a:r>
            <a:r>
              <a:rPr lang="es-ES" sz="2800" b="1">
                <a:latin typeface="Calibri" panose="020F0502020204030204" pitchFamily="34" charset="0"/>
                <a:ea typeface="Microsoft Sans Serif" panose="020B0604020202020204" pitchFamily="34" charset="0"/>
                <a:cs typeface="Calibri" panose="020F0502020204030204" pitchFamily="34" charset="0"/>
              </a:rPr>
              <a:t>Interés Compuesto</a:t>
            </a:r>
            <a:r>
              <a:rPr lang="es-ES" sz="2800">
                <a:latin typeface="Calibri" panose="020F0502020204030204" pitchFamily="34" charset="0"/>
                <a:ea typeface="Microsoft Sans Serif" panose="020B0604020202020204" pitchFamily="34" charset="0"/>
                <a:cs typeface="Calibri" panose="020F0502020204030204" pitchFamily="34" charset="0"/>
              </a:rPr>
              <a:t>:</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Fundamentalmente la diferencia está en que en el </a:t>
            </a:r>
            <a:r>
              <a:rPr lang="es-ES" sz="2800" b="1">
                <a:latin typeface="Calibri" panose="020F0502020204030204" pitchFamily="34" charset="0"/>
                <a:ea typeface="Microsoft Sans Serif" panose="020B0604020202020204" pitchFamily="34" charset="0"/>
                <a:cs typeface="Calibri" panose="020F0502020204030204" pitchFamily="34" charset="0"/>
              </a:rPr>
              <a:t>interés simple</a:t>
            </a:r>
            <a:r>
              <a:rPr lang="es-ES" sz="2800">
                <a:latin typeface="Calibri" panose="020F0502020204030204" pitchFamily="34" charset="0"/>
                <a:ea typeface="Microsoft Sans Serif" panose="020B0604020202020204" pitchFamily="34" charset="0"/>
                <a:cs typeface="Calibri" panose="020F0502020204030204" pitchFamily="34" charset="0"/>
              </a:rPr>
              <a:t>, los intereses se calculan solo sobre el capital invertido al principio, sin tener en cuenta la posible reinversión de los intereses que vaya produciendo nuestro dinero. Por otro lado, en el </a:t>
            </a:r>
            <a:r>
              <a:rPr lang="es-ES" sz="2800" b="1">
                <a:latin typeface="Calibri" panose="020F0502020204030204" pitchFamily="34" charset="0"/>
                <a:ea typeface="Microsoft Sans Serif" panose="020B0604020202020204" pitchFamily="34" charset="0"/>
                <a:cs typeface="Calibri" panose="020F0502020204030204" pitchFamily="34" charset="0"/>
              </a:rPr>
              <a:t>interés compuesto </a:t>
            </a:r>
            <a:r>
              <a:rPr lang="es-ES" sz="2800">
                <a:latin typeface="Calibri" panose="020F0502020204030204" pitchFamily="34" charset="0"/>
                <a:ea typeface="Microsoft Sans Serif" panose="020B0604020202020204" pitchFamily="34" charset="0"/>
                <a:cs typeface="Calibri" panose="020F0502020204030204" pitchFamily="34" charset="0"/>
              </a:rPr>
              <a:t>los intereses obtenidos se  acumulan al capital inicial, para producir nuevos intereses en el periodo siguiente de la operación. Por esta razón, el capital crece al final de cada uno de los periodos y los intereses, calculado sobre un capital mayor, también crecen obteniéndose un resultado sensiblemente mayor</a:t>
            </a:r>
            <a:r>
              <a:rPr lang="en-GB" sz="2800">
                <a:latin typeface="Calibri" panose="020F0502020204030204" pitchFamily="34" charset="0"/>
                <a:ea typeface="Microsoft Sans Serif" panose="020B0604020202020204" pitchFamily="34" charset="0"/>
                <a:cs typeface="Calibri" panose="020F0502020204030204" pitchFamily="34" charset="0"/>
              </a:rPr>
              <a:t>.</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Dibujo de una persona&#10;&#10;Descripción generada automáticamente con confianza baja">
            <a:extLst>
              <a:ext uri="{FF2B5EF4-FFF2-40B4-BE49-F238E27FC236}">
                <a16:creationId xmlns:a16="http://schemas.microsoft.com/office/drawing/2014/main" id="{D3A5FC5E-127E-D656-704D-80CCFE44166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791122" y="3284190"/>
            <a:ext cx="4953000" cy="3718619"/>
          </a:xfrm>
          <a:prstGeom prst="rect">
            <a:avLst/>
          </a:prstGeom>
        </p:spPr>
      </p:pic>
    </p:spTree>
    <p:extLst>
      <p:ext uri="{BB962C8B-B14F-4D97-AF65-F5344CB8AC3E}">
        <p14:creationId xmlns:p14="http://schemas.microsoft.com/office/powerpoint/2010/main" val="944413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Interés Simple e Interés Compuesto.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468600" cy="7848302"/>
          </a:xfrm>
          <a:prstGeom prst="rect">
            <a:avLst/>
          </a:prstGeom>
          <a:noFill/>
        </p:spPr>
        <p:txBody>
          <a:bodyPr wrap="square" rtlCol="0">
            <a:spAutoFit/>
          </a:bodyPr>
          <a:lstStyle/>
          <a:p>
            <a:pPr>
              <a:defRPr/>
            </a:pPr>
            <a:r>
              <a:rPr lang="en-GB" sz="2800" b="1">
                <a:latin typeface="Calibri" panose="020F0502020204030204" pitchFamily="34" charset="0"/>
                <a:ea typeface="Microsoft Sans Serif" panose="020B0604020202020204" pitchFamily="34" charset="0"/>
                <a:cs typeface="Calibri" panose="020F0502020204030204" pitchFamily="34" charset="0"/>
              </a:rPr>
              <a:t>Por ejemplo</a:t>
            </a:r>
            <a:r>
              <a:rPr lang="en-GB" sz="2800">
                <a:latin typeface="Calibri" panose="020F0502020204030204" pitchFamily="34" charset="0"/>
                <a:ea typeface="Microsoft Sans Serif" panose="020B0604020202020204" pitchFamily="34" charset="0"/>
                <a:cs typeface="Calibri" panose="020F0502020204030204" pitchFamily="34" charset="0"/>
              </a:rPr>
              <a:t>, </a:t>
            </a:r>
            <a:r>
              <a:rPr lang="es-ES" sz="2800">
                <a:latin typeface="Calibri" panose="020F0502020204030204" pitchFamily="34" charset="0"/>
                <a:ea typeface="Microsoft Sans Serif" panose="020B0604020202020204" pitchFamily="34" charset="0"/>
                <a:cs typeface="Calibri" panose="020F0502020204030204" pitchFamily="34" charset="0"/>
              </a:rPr>
              <a:t>supongamos que queremos hacer una inversión de 10.000 euros durante 3 años a un </a:t>
            </a:r>
            <a:r>
              <a:rPr lang="es-ES" sz="2800" b="1">
                <a:latin typeface="Calibri" panose="020F0502020204030204" pitchFamily="34" charset="0"/>
                <a:ea typeface="Microsoft Sans Serif" panose="020B0604020202020204" pitchFamily="34" charset="0"/>
                <a:cs typeface="Calibri" panose="020F0502020204030204" pitchFamily="34" charset="0"/>
              </a:rPr>
              <a:t>interés simple </a:t>
            </a:r>
            <a:r>
              <a:rPr lang="es-ES" sz="2800">
                <a:latin typeface="Calibri" panose="020F0502020204030204" pitchFamily="34" charset="0"/>
                <a:ea typeface="Microsoft Sans Serif" panose="020B0604020202020204" pitchFamily="34" charset="0"/>
                <a:cs typeface="Calibri" panose="020F0502020204030204" pitchFamily="34" charset="0"/>
              </a:rPr>
              <a:t>del 10% anual. Los beneficios que obtendremos por nuestra inversión son</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1: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de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2: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de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3: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de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La rentabilidad total de la inversión sería de 3.000€. Esto es, retiraríamos los 1000 euros de intereses y seguiríamos obteniendo el 10% de 10.000 en el siguiente año, ya que  el capital sobre los que se calculan los intereses se mantendría invariable en los 10.000 euros iniciales y la rentabilidad anual es la misma todos los años porque el tipo de interés (10%) se aplica siempre sobre la cantidad inicial (10.000 euros</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object 2">
            <a:extLst>
              <a:ext uri="{FF2B5EF4-FFF2-40B4-BE49-F238E27FC236}">
                <a16:creationId xmlns:a16="http://schemas.microsoft.com/office/drawing/2014/main" id="{A08037DD-4752-B18A-6BA3-ED5BAF649360}"/>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000500"/>
            <a:ext cx="370416" cy="280000"/>
          </a:xfrm>
          <a:prstGeom prst="rect">
            <a:avLst/>
          </a:prstGeom>
        </p:spPr>
      </p:pic>
      <p:pic>
        <p:nvPicPr>
          <p:cNvPr id="9" name="object 2">
            <a:extLst>
              <a:ext uri="{FF2B5EF4-FFF2-40B4-BE49-F238E27FC236}">
                <a16:creationId xmlns:a16="http://schemas.microsoft.com/office/drawing/2014/main" id="{DD9FC7D8-EB9F-8863-E58D-2B120C031A64}"/>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863500"/>
            <a:ext cx="370416" cy="280000"/>
          </a:xfrm>
          <a:prstGeom prst="rect">
            <a:avLst/>
          </a:prstGeom>
        </p:spPr>
      </p:pic>
      <p:pic>
        <p:nvPicPr>
          <p:cNvPr id="11" name="object 2">
            <a:extLst>
              <a:ext uri="{FF2B5EF4-FFF2-40B4-BE49-F238E27FC236}">
                <a16:creationId xmlns:a16="http://schemas.microsoft.com/office/drawing/2014/main" id="{77331E5E-15AD-0328-F02B-1E3C3DDB03F8}"/>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5718120"/>
            <a:ext cx="370416" cy="280000"/>
          </a:xfrm>
          <a:prstGeom prst="rect">
            <a:avLst/>
          </a:prstGeom>
        </p:spPr>
      </p:pic>
    </p:spTree>
    <p:extLst>
      <p:ext uri="{BB962C8B-B14F-4D97-AF65-F5344CB8AC3E}">
        <p14:creationId xmlns:p14="http://schemas.microsoft.com/office/powerpoint/2010/main" val="307570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5.</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Interés Simple e Interés Compuesto.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15468600" cy="8279190"/>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En el caso de realizar la misma inversión  por 3 años, pero aplicando el 10% de </a:t>
            </a:r>
            <a:r>
              <a:rPr lang="es-ES" sz="2800" b="1">
                <a:latin typeface="Calibri" panose="020F0502020204030204" pitchFamily="34" charset="0"/>
                <a:ea typeface="Microsoft Sans Serif" panose="020B0604020202020204" pitchFamily="34" charset="0"/>
                <a:cs typeface="Calibri" panose="020F0502020204030204" pitchFamily="34" charset="0"/>
              </a:rPr>
              <a:t>interés compuesto</a:t>
            </a:r>
            <a:r>
              <a:rPr lang="es-ES" sz="2800">
                <a:latin typeface="Calibri" panose="020F0502020204030204" pitchFamily="34" charset="0"/>
                <a:ea typeface="Microsoft Sans Serif" panose="020B0604020202020204" pitchFamily="34" charset="0"/>
                <a:cs typeface="Calibri" panose="020F0502020204030204" pitchFamily="34" charset="0"/>
              </a:rPr>
              <a:t>, obtendríamos los siguientes beneficios</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1: </a:t>
            </a:r>
            <a:r>
              <a:rPr lang="en-GB" sz="2800" b="1">
                <a:latin typeface="Calibri" panose="020F0502020204030204" pitchFamily="34" charset="0"/>
                <a:ea typeface="Microsoft Sans Serif" panose="020B0604020202020204" pitchFamily="34" charset="0"/>
                <a:cs typeface="Calibri" panose="020F0502020204030204" pitchFamily="34" charset="0"/>
              </a:rPr>
              <a:t>1.000 euros </a:t>
            </a:r>
            <a:r>
              <a:rPr lang="en-GB" sz="2800">
                <a:latin typeface="Calibri" panose="020F0502020204030204" pitchFamily="34" charset="0"/>
                <a:ea typeface="Microsoft Sans Serif" panose="020B0604020202020204" pitchFamily="34" charset="0"/>
                <a:cs typeface="Calibri" panose="020F0502020204030204" pitchFamily="34" charset="0"/>
              </a:rPr>
              <a:t>(10% de 10.000 euros)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2: </a:t>
            </a:r>
            <a:r>
              <a:rPr lang="en-GB" sz="2800" b="1">
                <a:latin typeface="Calibri" panose="020F0502020204030204" pitchFamily="34" charset="0"/>
                <a:ea typeface="Microsoft Sans Serif" panose="020B0604020202020204" pitchFamily="34" charset="0"/>
                <a:cs typeface="Calibri" panose="020F0502020204030204" pitchFamily="34" charset="0"/>
              </a:rPr>
              <a:t>1.100 euros </a:t>
            </a:r>
            <a:r>
              <a:rPr lang="en-GB" sz="2800">
                <a:latin typeface="Calibri" panose="020F0502020204030204" pitchFamily="34" charset="0"/>
                <a:ea typeface="Microsoft Sans Serif" panose="020B0604020202020204" pitchFamily="34" charset="0"/>
                <a:cs typeface="Calibri" panose="020F0502020204030204" pitchFamily="34" charset="0"/>
              </a:rPr>
              <a:t>(10% de 11.000 euros: 1.000 euros producidos en año 1 + 10.000 iniciales)</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sz="2800">
                <a:latin typeface="Calibri" panose="020F0502020204030204" pitchFamily="34" charset="0"/>
                <a:ea typeface="Microsoft Sans Serif" panose="020B0604020202020204" pitchFamily="34" charset="0"/>
                <a:cs typeface="Calibri" panose="020F0502020204030204" pitchFamily="34" charset="0"/>
              </a:rPr>
              <a:t>	Año 3: </a:t>
            </a:r>
            <a:r>
              <a:rPr lang="en-GB" sz="2800" b="1">
                <a:latin typeface="Calibri" panose="020F0502020204030204" pitchFamily="34" charset="0"/>
                <a:ea typeface="Microsoft Sans Serif" panose="020B0604020202020204" pitchFamily="34" charset="0"/>
                <a:cs typeface="Calibri" panose="020F0502020204030204" pitchFamily="34" charset="0"/>
              </a:rPr>
              <a:t>1.210 euros </a:t>
            </a:r>
            <a:r>
              <a:rPr lang="en-GB" sz="2800">
                <a:latin typeface="Calibri" panose="020F0502020204030204" pitchFamily="34" charset="0"/>
                <a:ea typeface="Microsoft Sans Serif" panose="020B0604020202020204" pitchFamily="34" charset="0"/>
                <a:cs typeface="Calibri" panose="020F0502020204030204" pitchFamily="34" charset="0"/>
              </a:rPr>
              <a:t>(10% de 12.100 euros: 10.000 euros iniciales + 1.000 (año 1) + 1.100 (año 2))</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La rentabilidad total de la inversión es de 3.310€, mayor que la obtenida al 10% de tipo de interés simple (3.000€). Esto es así porque año tras año, los beneficios generados por la inversión se reinvierten y, por tanto, también producen intereses. Aunque el tipo de interés es el mismo todos los años (10%), el capital inicial no lo es, ya que aumenta de forma anual cuando se le suman los intereses obtenidos en el periodo anterior</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object 2">
            <a:extLst>
              <a:ext uri="{FF2B5EF4-FFF2-40B4-BE49-F238E27FC236}">
                <a16:creationId xmlns:a16="http://schemas.microsoft.com/office/drawing/2014/main" id="{A08037DD-4752-B18A-6BA3-ED5BAF649360}"/>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000500"/>
            <a:ext cx="370416" cy="280000"/>
          </a:xfrm>
          <a:prstGeom prst="rect">
            <a:avLst/>
          </a:prstGeom>
        </p:spPr>
      </p:pic>
      <p:pic>
        <p:nvPicPr>
          <p:cNvPr id="9" name="object 2">
            <a:extLst>
              <a:ext uri="{FF2B5EF4-FFF2-40B4-BE49-F238E27FC236}">
                <a16:creationId xmlns:a16="http://schemas.microsoft.com/office/drawing/2014/main" id="{DD9FC7D8-EB9F-8863-E58D-2B120C031A64}"/>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4863500"/>
            <a:ext cx="370416" cy="280000"/>
          </a:xfrm>
          <a:prstGeom prst="rect">
            <a:avLst/>
          </a:prstGeom>
        </p:spPr>
      </p:pic>
      <p:pic>
        <p:nvPicPr>
          <p:cNvPr id="11" name="object 2">
            <a:extLst>
              <a:ext uri="{FF2B5EF4-FFF2-40B4-BE49-F238E27FC236}">
                <a16:creationId xmlns:a16="http://schemas.microsoft.com/office/drawing/2014/main" id="{77331E5E-15AD-0328-F02B-1E3C3DDB03F8}"/>
              </a:ext>
            </a:extLst>
          </p:cNvPr>
          <p:cNvPicPr/>
          <p:nvPr/>
        </p:nvPicPr>
        <p:blipFill rotWithShape="1">
          <a:blip r:embed="rId2" cstate="email">
            <a:extLst>
              <a:ext uri="{28A0092B-C50C-407E-A947-70E740481C1C}">
                <a14:useLocalDpi xmlns:a14="http://schemas.microsoft.com/office/drawing/2010/main"/>
              </a:ext>
            </a:extLst>
          </a:blip>
          <a:srcRect/>
          <a:stretch/>
        </p:blipFill>
        <p:spPr>
          <a:xfrm>
            <a:off x="1752600" y="5718120"/>
            <a:ext cx="370416" cy="280000"/>
          </a:xfrm>
          <a:prstGeom prst="rect">
            <a:avLst/>
          </a:prstGeom>
        </p:spPr>
      </p:pic>
    </p:spTree>
    <p:extLst>
      <p:ext uri="{BB962C8B-B14F-4D97-AF65-F5344CB8AC3E}">
        <p14:creationId xmlns:p14="http://schemas.microsoft.com/office/powerpoint/2010/main" val="59911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el TIN? ¿Y la TAE?</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693866"/>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En cualquier contrato de productos bancarios como depósitos, préstamos, créditos o hipotecas, deben estar indicado los valores de TIN y TAE</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El </a:t>
            </a:r>
            <a:r>
              <a:rPr lang="es-ES" sz="2800" b="1">
                <a:latin typeface="Calibri" panose="020F0502020204030204" pitchFamily="34" charset="0"/>
                <a:ea typeface="Microsoft Sans Serif" panose="020B0604020202020204" pitchFamily="34" charset="0"/>
                <a:cs typeface="Calibri" panose="020F0502020204030204" pitchFamily="34" charset="0"/>
              </a:rPr>
              <a:t>TIN</a:t>
            </a:r>
            <a:r>
              <a:rPr lang="es-ES" sz="2800">
                <a:latin typeface="Calibri" panose="020F0502020204030204" pitchFamily="34" charset="0"/>
                <a:ea typeface="Microsoft Sans Serif" panose="020B0604020202020204" pitchFamily="34" charset="0"/>
                <a:cs typeface="Calibri" panose="020F0502020204030204" pitchFamily="34" charset="0"/>
              </a:rPr>
              <a:t> (</a:t>
            </a:r>
            <a:r>
              <a:rPr lang="es-ES" sz="2800" b="1">
                <a:latin typeface="Calibri" panose="020F0502020204030204" pitchFamily="34" charset="0"/>
                <a:ea typeface="Microsoft Sans Serif" panose="020B0604020202020204" pitchFamily="34" charset="0"/>
                <a:cs typeface="Calibri" panose="020F0502020204030204" pitchFamily="34" charset="0"/>
              </a:rPr>
              <a:t>T</a:t>
            </a:r>
            <a:r>
              <a:rPr lang="es-ES" sz="2800">
                <a:latin typeface="Calibri" panose="020F0502020204030204" pitchFamily="34" charset="0"/>
                <a:ea typeface="Microsoft Sans Serif" panose="020B0604020202020204" pitchFamily="34" charset="0"/>
                <a:cs typeface="Calibri" panose="020F0502020204030204" pitchFamily="34" charset="0"/>
              </a:rPr>
              <a:t>ipo de </a:t>
            </a:r>
            <a:r>
              <a:rPr lang="es-ES" sz="2800" b="1">
                <a:latin typeface="Calibri" panose="020F0502020204030204" pitchFamily="34" charset="0"/>
                <a:ea typeface="Microsoft Sans Serif" panose="020B0604020202020204" pitchFamily="34" charset="0"/>
                <a:cs typeface="Calibri" panose="020F0502020204030204" pitchFamily="34" charset="0"/>
              </a:rPr>
              <a:t>I</a:t>
            </a:r>
            <a:r>
              <a:rPr lang="es-ES" sz="2800">
                <a:latin typeface="Calibri" panose="020F0502020204030204" pitchFamily="34" charset="0"/>
                <a:ea typeface="Microsoft Sans Serif" panose="020B0604020202020204" pitchFamily="34" charset="0"/>
                <a:cs typeface="Calibri" panose="020F0502020204030204" pitchFamily="34" charset="0"/>
              </a:rPr>
              <a:t>nterés </a:t>
            </a:r>
            <a:r>
              <a:rPr lang="es-ES" sz="2800" b="1">
                <a:latin typeface="Calibri" panose="020F0502020204030204" pitchFamily="34" charset="0"/>
                <a:ea typeface="Microsoft Sans Serif" panose="020B0604020202020204" pitchFamily="34" charset="0"/>
                <a:cs typeface="Calibri" panose="020F0502020204030204" pitchFamily="34" charset="0"/>
              </a:rPr>
              <a:t>N</a:t>
            </a:r>
            <a:r>
              <a:rPr lang="es-ES" sz="2800">
                <a:latin typeface="Calibri" panose="020F0502020204030204" pitchFamily="34" charset="0"/>
                <a:ea typeface="Microsoft Sans Serif" panose="020B0604020202020204" pitchFamily="34" charset="0"/>
                <a:cs typeface="Calibri" panose="020F0502020204030204" pitchFamily="34" charset="0"/>
              </a:rPr>
              <a:t>ominal), es el tanto de interés que se ha acordado con la entidad financiera para la operación. Refleja el precio que la entidad cobra por prestar o que paga por depositar</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No incluye gastos ni comisiones, y su periodicidad no tiene por qué ser anual</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6" name="Imagen 15">
            <a:extLst>
              <a:ext uri="{FF2B5EF4-FFF2-40B4-BE49-F238E27FC236}">
                <a16:creationId xmlns:a16="http://schemas.microsoft.com/office/drawing/2014/main" id="{C30EDFF5-8A51-CD49-6692-CE01E582CF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201"/>
          <a:stretch/>
        </p:blipFill>
        <p:spPr>
          <a:xfrm>
            <a:off x="11506200" y="3760259"/>
            <a:ext cx="6420132" cy="4953450"/>
          </a:xfrm>
          <a:prstGeom prst="rect">
            <a:avLst/>
          </a:prstGeom>
        </p:spPr>
      </p:pic>
    </p:spTree>
    <p:extLst>
      <p:ext uri="{BB962C8B-B14F-4D97-AF65-F5344CB8AC3E}">
        <p14:creationId xmlns:p14="http://schemas.microsoft.com/office/powerpoint/2010/main" val="1149407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el TIN? ¿Y la TAE?</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5262979"/>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La </a:t>
            </a:r>
            <a:r>
              <a:rPr lang="es-ES" sz="2800" b="1">
                <a:latin typeface="Calibri" panose="020F0502020204030204" pitchFamily="34" charset="0"/>
                <a:ea typeface="Microsoft Sans Serif" panose="020B0604020202020204" pitchFamily="34" charset="0"/>
                <a:cs typeface="Calibri" panose="020F0502020204030204" pitchFamily="34" charset="0"/>
              </a:rPr>
              <a:t>TAE</a:t>
            </a:r>
            <a:r>
              <a:rPr lang="es-ES" sz="2800">
                <a:latin typeface="Calibri" panose="020F0502020204030204" pitchFamily="34" charset="0"/>
                <a:ea typeface="Microsoft Sans Serif" panose="020B0604020202020204" pitchFamily="34" charset="0"/>
                <a:cs typeface="Calibri" panose="020F0502020204030204" pitchFamily="34" charset="0"/>
              </a:rPr>
              <a:t> (</a:t>
            </a:r>
            <a:r>
              <a:rPr lang="es-ES" sz="2800" b="1">
                <a:latin typeface="Calibri" panose="020F0502020204030204" pitchFamily="34" charset="0"/>
                <a:ea typeface="Microsoft Sans Serif" panose="020B0604020202020204" pitchFamily="34" charset="0"/>
                <a:cs typeface="Calibri" panose="020F0502020204030204" pitchFamily="34" charset="0"/>
              </a:rPr>
              <a:t>T</a:t>
            </a:r>
            <a:r>
              <a:rPr lang="es-ES" sz="2800">
                <a:latin typeface="Calibri" panose="020F0502020204030204" pitchFamily="34" charset="0"/>
                <a:ea typeface="Microsoft Sans Serif" panose="020B0604020202020204" pitchFamily="34" charset="0"/>
                <a:cs typeface="Calibri" panose="020F0502020204030204" pitchFamily="34" charset="0"/>
              </a:rPr>
              <a:t>asa </a:t>
            </a:r>
            <a:r>
              <a:rPr lang="es-ES" sz="2800" b="1">
                <a:latin typeface="Calibri" panose="020F0502020204030204" pitchFamily="34" charset="0"/>
                <a:ea typeface="Microsoft Sans Serif" panose="020B0604020202020204" pitchFamily="34" charset="0"/>
                <a:cs typeface="Calibri" panose="020F0502020204030204" pitchFamily="34" charset="0"/>
              </a:rPr>
              <a:t>A</a:t>
            </a:r>
            <a:r>
              <a:rPr lang="es-ES" sz="2800">
                <a:latin typeface="Calibri" panose="020F0502020204030204" pitchFamily="34" charset="0"/>
                <a:ea typeface="Microsoft Sans Serif" panose="020B0604020202020204" pitchFamily="34" charset="0"/>
                <a:cs typeface="Calibri" panose="020F0502020204030204" pitchFamily="34" charset="0"/>
              </a:rPr>
              <a:t>nual </a:t>
            </a:r>
            <a:r>
              <a:rPr lang="es-ES" sz="2800" b="1">
                <a:latin typeface="Calibri" panose="020F0502020204030204" pitchFamily="34" charset="0"/>
                <a:ea typeface="Microsoft Sans Serif" panose="020B0604020202020204" pitchFamily="34" charset="0"/>
                <a:cs typeface="Calibri" panose="020F0502020204030204" pitchFamily="34" charset="0"/>
              </a:rPr>
              <a:t>E</a:t>
            </a:r>
            <a:r>
              <a:rPr lang="es-ES" sz="2800">
                <a:latin typeface="Calibri" panose="020F0502020204030204" pitchFamily="34" charset="0"/>
                <a:ea typeface="Microsoft Sans Serif" panose="020B0604020202020204" pitchFamily="34" charset="0"/>
                <a:cs typeface="Calibri" panose="020F0502020204030204" pitchFamily="34" charset="0"/>
              </a:rPr>
              <a:t>quivalente), al igual que el TIN, se expresa en forma de porcentaje, y se calcula de acuerdo con una fórmula matemática normalizada que tiene en cuenta el tipo de interés nominal (TIN) de la operación, la frecuencia de los pagos (mensuales, trimestrales, semestrales, etc.), las comisiones bancarias, y los gastos de la operación</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La diferencia entre el TIN y la TAE es que la TAE incluye, además del TIN, el número de veces que se liquidan los intereses al año, los gastos y comisiones asociados a la operación</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6" name="Imagen 15">
            <a:extLst>
              <a:ext uri="{FF2B5EF4-FFF2-40B4-BE49-F238E27FC236}">
                <a16:creationId xmlns:a16="http://schemas.microsoft.com/office/drawing/2014/main" id="{C30EDFF5-8A51-CD49-6692-CE01E582CF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201"/>
          <a:stretch/>
        </p:blipFill>
        <p:spPr>
          <a:xfrm>
            <a:off x="11506200" y="3760259"/>
            <a:ext cx="6420132" cy="4953450"/>
          </a:xfrm>
          <a:prstGeom prst="rect">
            <a:avLst/>
          </a:prstGeom>
        </p:spPr>
      </p:pic>
    </p:spTree>
    <p:extLst>
      <p:ext uri="{BB962C8B-B14F-4D97-AF65-F5344CB8AC3E}">
        <p14:creationId xmlns:p14="http://schemas.microsoft.com/office/powerpoint/2010/main" val="291046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el TIN? ¿Y la TAE?</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763000" cy="5693866"/>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Por lo tanto, el TIN puede ser un indicador informativo, pero en realidad no le sirve de mucho al consumidor al no incluir  los posibles gastos y comisiones de la operación. Sin embargo la TAE es un índice muy útil para que los consumidores sepan realmente cuanto le aporta una inversión o si el crédito que les está ofreciendo su banco tiene buenas condiciones o no y comparar ofertas</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Por ejemplo en un préstamo hipotecario, el TIN nos informará de los intereses que pagaré por el dinero que me presta el banco.  La TAE me dirá, los intereses más los  gastos asociados a la operación</a:t>
            </a:r>
            <a:r>
              <a:rPr lang="en-GB" sz="2800">
                <a:latin typeface="Calibri" panose="020F0502020204030204" pitchFamily="34" charset="0"/>
                <a:ea typeface="Microsoft Sans Serif" panose="020B0604020202020204" pitchFamily="34" charset="0"/>
                <a:cs typeface="Calibri" panose="020F0502020204030204" pitchFamily="34" charset="0"/>
              </a:rPr>
              <a:t>.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Imagen que contiene taza, tabla, cuarto, escena&#10;&#10;Descripción generada automáticamente">
            <a:extLst>
              <a:ext uri="{FF2B5EF4-FFF2-40B4-BE49-F238E27FC236}">
                <a16:creationId xmlns:a16="http://schemas.microsoft.com/office/drawing/2014/main" id="{E2E15D3B-9B73-0889-5822-BCE0FA8EE2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52882" y="3137594"/>
            <a:ext cx="4711118" cy="4011811"/>
          </a:xfrm>
          <a:prstGeom prst="rect">
            <a:avLst/>
          </a:prstGeom>
        </p:spPr>
      </p:pic>
    </p:spTree>
    <p:extLst>
      <p:ext uri="{BB962C8B-B14F-4D97-AF65-F5344CB8AC3E}">
        <p14:creationId xmlns:p14="http://schemas.microsoft.com/office/powerpoint/2010/main" val="86059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6.</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el TIN? ¿Y la TAE?</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8763000" cy="4832092"/>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Este índice es precisamente el porcentaje que nos interesa conocer ya que nos permitirá conocer con detalle cuanto va a costar realmente el préstamo permitiendo compararlo con otras ofertas</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Ambos conceptos, TIN y TAE son oficiales y están respaldados por las autoridades financieras nacionales de cada país, aunque en cada geografía estos términos reciben una denominación diferente. Así, TIN y TAE es el nombre que reciben en España</a:t>
            </a:r>
            <a:r>
              <a:rPr lang="en-GB" sz="2800">
                <a:latin typeface="Calibri" panose="020F0502020204030204" pitchFamily="34" charset="0"/>
                <a:ea typeface="Microsoft Sans Serif" panose="020B0604020202020204" pitchFamily="34" charset="0"/>
                <a:cs typeface="Calibri" panose="020F0502020204030204" pitchFamily="34" charset="0"/>
              </a:rPr>
              <a:t>.</a:t>
            </a: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descr="Imagen que contiene taza, tabla, cuarto, escena&#10;&#10;Descripción generada automáticamente">
            <a:extLst>
              <a:ext uri="{FF2B5EF4-FFF2-40B4-BE49-F238E27FC236}">
                <a16:creationId xmlns:a16="http://schemas.microsoft.com/office/drawing/2014/main" id="{E2E15D3B-9B73-0889-5822-BCE0FA8EE2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52882" y="3137594"/>
            <a:ext cx="4711118" cy="4011811"/>
          </a:xfrm>
          <a:prstGeom prst="rect">
            <a:avLst/>
          </a:prstGeom>
        </p:spPr>
      </p:pic>
    </p:spTree>
    <p:extLst>
      <p:ext uri="{BB962C8B-B14F-4D97-AF65-F5344CB8AC3E}">
        <p14:creationId xmlns:p14="http://schemas.microsoft.com/office/powerpoint/2010/main" val="2808204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Resumen</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3C357393-DEA7-C6A2-387E-C00C2B8E46C7}"/>
              </a:ext>
            </a:extLst>
          </p:cNvPr>
          <p:cNvSpPr txBox="1"/>
          <p:nvPr/>
        </p:nvSpPr>
        <p:spPr>
          <a:xfrm>
            <a:off x="1687179" y="2969216"/>
            <a:ext cx="4110343"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Intereses y tipo de interés</a:t>
            </a:r>
            <a:endParaRPr lang="ko-KR" altLang="en-US" sz="2800" b="1" dirty="0">
              <a:latin typeface="Calibri" panose="020F0502020204030204" pitchFamily="34" charset="0"/>
              <a:cs typeface="Calibri" panose="020F0502020204030204" pitchFamily="34" charset="0"/>
            </a:endParaRPr>
          </a:p>
        </p:txBody>
      </p:sp>
      <p:sp>
        <p:nvSpPr>
          <p:cNvPr id="5" name="TextBox 10">
            <a:extLst>
              <a:ext uri="{FF2B5EF4-FFF2-40B4-BE49-F238E27FC236}">
                <a16:creationId xmlns:a16="http://schemas.microsoft.com/office/drawing/2014/main" id="{A47394E2-E6F7-9437-A91E-97F92F8C7377}"/>
              </a:ext>
            </a:extLst>
          </p:cNvPr>
          <p:cNvSpPr txBox="1"/>
          <p:nvPr/>
        </p:nvSpPr>
        <p:spPr>
          <a:xfrm>
            <a:off x="1687178" y="3430882"/>
            <a:ext cx="3511670" cy="132343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Tipo de interés = %</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r>
              <a:rPr lang="en-US" altLang="ko-KR" sz="2800">
                <a:latin typeface="Calibri" panose="020F0502020204030204" pitchFamily="34" charset="0"/>
                <a:ea typeface="Microsoft Sans Serif" panose="020B0604020202020204" pitchFamily="34" charset="0"/>
                <a:cs typeface="Calibri" panose="020F0502020204030204" pitchFamily="34" charset="0"/>
              </a:rPr>
              <a:t>Intereses = % x capital</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a:p>
            <a:endParaRPr lang="ko-KR" altLang="en-US" sz="2400" dirty="0">
              <a:latin typeface="Microsoft Sans Serif" panose="020B0604020202020204" pitchFamily="34" charset="0"/>
              <a:cs typeface="Microsoft Sans Serif" panose="020B0604020202020204" pitchFamily="34" charset="0"/>
            </a:endParaRPr>
          </a:p>
        </p:txBody>
      </p:sp>
      <p:pic>
        <p:nvPicPr>
          <p:cNvPr id="6" name="object 2">
            <a:extLst>
              <a:ext uri="{FF2B5EF4-FFF2-40B4-BE49-F238E27FC236}">
                <a16:creationId xmlns:a16="http://schemas.microsoft.com/office/drawing/2014/main" id="{018F48C9-FC4D-84C8-1331-4B2E7E9EE33D}"/>
              </a:ext>
            </a:extLst>
          </p:cNvPr>
          <p:cNvPicPr/>
          <p:nvPr/>
        </p:nvPicPr>
        <p:blipFill>
          <a:blip r:embed="rId2" cstate="email">
            <a:extLst>
              <a:ext uri="{28A0092B-C50C-407E-A947-70E740481C1C}">
                <a14:useLocalDpi xmlns:a14="http://schemas.microsoft.com/office/drawing/2010/main"/>
              </a:ext>
            </a:extLst>
          </a:blip>
          <a:stretch>
            <a:fillRect/>
          </a:stretch>
        </p:blipFill>
        <p:spPr>
          <a:xfrm>
            <a:off x="910890" y="2969216"/>
            <a:ext cx="638173" cy="1486244"/>
          </a:xfrm>
          <a:prstGeom prst="rect">
            <a:avLst/>
          </a:prstGeom>
        </p:spPr>
      </p:pic>
      <p:sp>
        <p:nvSpPr>
          <p:cNvPr id="7" name="CuadroTexto 6">
            <a:extLst>
              <a:ext uri="{FF2B5EF4-FFF2-40B4-BE49-F238E27FC236}">
                <a16:creationId xmlns:a16="http://schemas.microsoft.com/office/drawing/2014/main" id="{6BD6A5FD-DB86-2F6B-8FD5-EF209CE0FE7F}"/>
              </a:ext>
            </a:extLst>
          </p:cNvPr>
          <p:cNvSpPr txBox="1"/>
          <p:nvPr/>
        </p:nvSpPr>
        <p:spPr>
          <a:xfrm>
            <a:off x="1650736" y="5700331"/>
            <a:ext cx="3321914" cy="954107"/>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Interés simple y compuesto</a:t>
            </a:r>
            <a:endParaRPr lang="ko-KR" altLang="en-US" sz="2800" b="1" dirty="0">
              <a:latin typeface="Calibri" panose="020F0502020204030204" pitchFamily="34" charset="0"/>
              <a:cs typeface="Calibri" panose="020F050202020403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1646492" y="6552978"/>
            <a:ext cx="500897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En el interés compuesto, año a año, los beneficios generados por la inversión se reinvierten y generan más intereses.</a:t>
            </a:r>
            <a:endParaRPr lang="ko-KR" altLang="en-US" sz="2400" dirty="0">
              <a:latin typeface="Microsoft Sans Serif" panose="020B0604020202020204" pitchFamily="34" charset="0"/>
              <a:cs typeface="Microsoft Sans Serif" panose="020B0604020202020204" pitchFamily="34" charset="0"/>
            </a:endParaRPr>
          </a:p>
        </p:txBody>
      </p:sp>
      <p:pic>
        <p:nvPicPr>
          <p:cNvPr id="9" name="object 2">
            <a:extLst>
              <a:ext uri="{FF2B5EF4-FFF2-40B4-BE49-F238E27FC236}">
                <a16:creationId xmlns:a16="http://schemas.microsoft.com/office/drawing/2014/main" id="{FC64ED36-F27D-A4E8-7D60-5AC661C434B4}"/>
              </a:ext>
            </a:extLst>
          </p:cNvPr>
          <p:cNvPicPr/>
          <p:nvPr/>
        </p:nvPicPr>
        <p:blipFill>
          <a:blip r:embed="rId2" cstate="email">
            <a:extLst>
              <a:ext uri="{28A0092B-C50C-407E-A947-70E740481C1C}">
                <a14:useLocalDpi xmlns:a14="http://schemas.microsoft.com/office/drawing/2010/main"/>
              </a:ext>
            </a:extLst>
          </a:blip>
          <a:stretch>
            <a:fillRect/>
          </a:stretch>
        </p:blipFill>
        <p:spPr>
          <a:xfrm>
            <a:off x="874447" y="5700331"/>
            <a:ext cx="638173" cy="1486244"/>
          </a:xfrm>
          <a:prstGeom prst="rect">
            <a:avLst/>
          </a:prstGeom>
        </p:spPr>
      </p:pic>
      <p:sp>
        <p:nvSpPr>
          <p:cNvPr id="10" name="CuadroTexto 9">
            <a:extLst>
              <a:ext uri="{FF2B5EF4-FFF2-40B4-BE49-F238E27FC236}">
                <a16:creationId xmlns:a16="http://schemas.microsoft.com/office/drawing/2014/main" id="{D98EC897-4108-538C-0545-7CD48DF8D55C}"/>
              </a:ext>
            </a:extLst>
          </p:cNvPr>
          <p:cNvSpPr txBox="1"/>
          <p:nvPr/>
        </p:nvSpPr>
        <p:spPr>
          <a:xfrm>
            <a:off x="13559357" y="2969216"/>
            <a:ext cx="3661843" cy="954107"/>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Valor temporal del dinero</a:t>
            </a:r>
            <a:endParaRPr lang="ko-KR" altLang="en-US" sz="28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559356" y="3834615"/>
            <a:ext cx="4271444"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La misma cantidad de dinero tendrá un valor diferente dependiendo del momento en que se recibe.</a:t>
            </a:r>
            <a:endParaRPr lang="ko-KR" altLang="en-US" sz="2400" dirty="0">
              <a:latin typeface="Microsoft Sans Serif" panose="020B0604020202020204" pitchFamily="34" charset="0"/>
              <a:cs typeface="Microsoft Sans Serif" panose="020B0604020202020204" pitchFamily="34" charset="0"/>
            </a:endParaRPr>
          </a:p>
        </p:txBody>
      </p:sp>
      <p:pic>
        <p:nvPicPr>
          <p:cNvPr id="12" name="object 2">
            <a:extLst>
              <a:ext uri="{FF2B5EF4-FFF2-40B4-BE49-F238E27FC236}">
                <a16:creationId xmlns:a16="http://schemas.microsoft.com/office/drawing/2014/main" id="{F77757EA-8628-B6E1-F7D6-0406F5167F5D}"/>
              </a:ext>
            </a:extLst>
          </p:cNvPr>
          <p:cNvPicPr/>
          <p:nvPr/>
        </p:nvPicPr>
        <p:blipFill>
          <a:blip r:embed="rId2" cstate="email">
            <a:extLst>
              <a:ext uri="{28A0092B-C50C-407E-A947-70E740481C1C}">
                <a14:useLocalDpi xmlns:a14="http://schemas.microsoft.com/office/drawing/2010/main"/>
              </a:ext>
            </a:extLst>
          </a:blip>
          <a:stretch>
            <a:fillRect/>
          </a:stretch>
        </p:blipFill>
        <p:spPr>
          <a:xfrm>
            <a:off x="12783068" y="2969216"/>
            <a:ext cx="638173" cy="1486244"/>
          </a:xfrm>
          <a:prstGeom prst="rect">
            <a:avLst/>
          </a:prstGeom>
        </p:spPr>
      </p:pic>
      <p:sp>
        <p:nvSpPr>
          <p:cNvPr id="13" name="CuadroTexto 12">
            <a:extLst>
              <a:ext uri="{FF2B5EF4-FFF2-40B4-BE49-F238E27FC236}">
                <a16:creationId xmlns:a16="http://schemas.microsoft.com/office/drawing/2014/main" id="{88CDCD3A-3651-DA36-A870-BD08006C8C91}"/>
              </a:ext>
            </a:extLst>
          </p:cNvPr>
          <p:cNvSpPr txBox="1"/>
          <p:nvPr/>
        </p:nvSpPr>
        <p:spPr>
          <a:xfrm>
            <a:off x="13559356" y="5831541"/>
            <a:ext cx="2743201" cy="523220"/>
          </a:xfrm>
          <a:prstGeom prst="rect">
            <a:avLst/>
          </a:prstGeom>
          <a:noFill/>
        </p:spPr>
        <p:txBody>
          <a:bodyPr wrap="square">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TIN y TAE</a:t>
            </a:r>
            <a:endParaRPr lang="ko-KR" altLang="en-US" sz="2800" b="1" dirty="0">
              <a:latin typeface="Calibri" panose="020F0502020204030204" pitchFamily="34" charset="0"/>
              <a:cs typeface="Calibri" panose="020F050202020403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559356" y="6278673"/>
            <a:ext cx="3747876" cy="181588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latinLnBrk="0"/>
            <a:r>
              <a:rPr lang="en-GB" sz="2800">
                <a:latin typeface="Calibri" panose="020F0502020204030204" pitchFamily="34" charset="0"/>
                <a:ea typeface="Microsoft Sans Serif" panose="020B0604020202020204" pitchFamily="34" charset="0"/>
                <a:cs typeface="Calibri" panose="020F0502020204030204" pitchFamily="34" charset="0"/>
              </a:rPr>
              <a:t>La TAE es un índica muy útil para que los consumidores puedan comparar ofertas.</a:t>
            </a:r>
            <a:endParaRPr lang="ko-KR" altLang="en-US" sz="2800" dirty="0">
              <a:latin typeface="Calibri" panose="020F0502020204030204" pitchFamily="34" charset="0"/>
              <a:cs typeface="Calibri" panose="020F0502020204030204" pitchFamily="34" charset="0"/>
            </a:endParaRPr>
          </a:p>
        </p:txBody>
      </p:sp>
      <p:pic>
        <p:nvPicPr>
          <p:cNvPr id="15" name="object 2">
            <a:extLst>
              <a:ext uri="{FF2B5EF4-FFF2-40B4-BE49-F238E27FC236}">
                <a16:creationId xmlns:a16="http://schemas.microsoft.com/office/drawing/2014/main" id="{0DD2F338-E360-3DE7-6475-1B05002A8749}"/>
              </a:ext>
            </a:extLst>
          </p:cNvPr>
          <p:cNvPicPr/>
          <p:nvPr/>
        </p:nvPicPr>
        <p:blipFill>
          <a:blip r:embed="rId2" cstate="email">
            <a:extLst>
              <a:ext uri="{28A0092B-C50C-407E-A947-70E740481C1C}">
                <a14:useLocalDpi xmlns:a14="http://schemas.microsoft.com/office/drawing/2010/main"/>
              </a:ext>
            </a:extLst>
          </a:blip>
          <a:stretch>
            <a:fillRect/>
          </a:stretch>
        </p:blipFill>
        <p:spPr>
          <a:xfrm>
            <a:off x="12783067" y="5831541"/>
            <a:ext cx="638173" cy="1486244"/>
          </a:xfrm>
          <a:prstGeom prst="rect">
            <a:avLst/>
          </a:prstGeom>
        </p:spPr>
      </p:pic>
      <p:pic>
        <p:nvPicPr>
          <p:cNvPr id="17" name="Imagen 16">
            <a:extLst>
              <a:ext uri="{FF2B5EF4-FFF2-40B4-BE49-F238E27FC236}">
                <a16:creationId xmlns:a16="http://schemas.microsoft.com/office/drawing/2014/main" id="{0FC66701-B7E7-E69C-5058-DDEC6B4E721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25705" y="3066416"/>
            <a:ext cx="5303619" cy="3352280"/>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3063823-CA1E-0A50-5BB7-82A235C90EE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984233" y="4450370"/>
            <a:ext cx="7657297" cy="4225882"/>
          </a:xfrm>
          <a:prstGeom prst="rect">
            <a:avLst/>
          </a:prstGeom>
        </p:spPr>
      </p:pic>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Objetivos y metas</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94806D19-7757-4ABE-BAED-6D5E2D696DDB}"/>
              </a:ext>
            </a:extLst>
          </p:cNvPr>
          <p:cNvSpPr txBox="1"/>
          <p:nvPr/>
        </p:nvSpPr>
        <p:spPr>
          <a:xfrm>
            <a:off x="1524000" y="2262365"/>
            <a:ext cx="10040186" cy="523220"/>
          </a:xfrm>
          <a:prstGeom prst="rect">
            <a:avLst/>
          </a:prstGeom>
          <a:noFill/>
        </p:spPr>
        <p:txBody>
          <a:bodyPr wrap="square" rtlCol="0">
            <a:spAutoFit/>
          </a:bodyPr>
          <a:lstStyle/>
          <a:p>
            <a:pPr algn="just"/>
            <a:r>
              <a:rPr lang="en-GB" sz="2800">
                <a:effectLst/>
                <a:latin typeface="Calibri" panose="020F0502020204030204" pitchFamily="34" charset="0"/>
                <a:ea typeface="Microsoft Sans Serif" panose="020B0604020202020204" pitchFamily="34" charset="0"/>
                <a:cs typeface="Calibri" panose="020F0502020204030204" pitchFamily="34" charset="0"/>
              </a:rPr>
              <a:t>Al final de este módulo serás capaz de:</a:t>
            </a:r>
            <a:endParaRPr lang="en-GB" sz="2800" dirty="0">
              <a:effectLst/>
              <a:latin typeface="Calibri" panose="020F0502020204030204" pitchFamily="34" charset="0"/>
              <a:ea typeface="Microsoft Sans Serif" panose="020B0604020202020204" pitchFamily="34" charset="0"/>
              <a:cs typeface="Calibri" panose="020F0502020204030204" pitchFamily="34" charset="0"/>
            </a:endParaRP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80314" y="3334203"/>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784514" y="5448300"/>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780314" y="4152900"/>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25" name="TextBox 8">
            <a:extLst>
              <a:ext uri="{FF2B5EF4-FFF2-40B4-BE49-F238E27FC236}">
                <a16:creationId xmlns:a16="http://schemas.microsoft.com/office/drawing/2014/main" id="{18538967-CA04-70D1-9C5C-75434C8C7BC3}"/>
              </a:ext>
            </a:extLst>
          </p:cNvPr>
          <p:cNvSpPr txBox="1"/>
          <p:nvPr/>
        </p:nvSpPr>
        <p:spPr>
          <a:xfrm>
            <a:off x="2663682" y="3190216"/>
            <a:ext cx="807719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Reconocer las operaciones financieras básicas.</a:t>
            </a:r>
            <a:endParaRPr lang="ko-KR" altLang="en-US" sz="2800" b="1" dirty="0">
              <a:latin typeface="Calibri" panose="020F0502020204030204" pitchFamily="34" charset="0"/>
              <a:cs typeface="Calibri" panose="020F0502020204030204" pitchFamily="34" charset="0"/>
            </a:endParaRPr>
          </a:p>
        </p:txBody>
      </p:sp>
      <p:grpSp>
        <p:nvGrpSpPr>
          <p:cNvPr id="26" name="Group 3">
            <a:extLst>
              <a:ext uri="{FF2B5EF4-FFF2-40B4-BE49-F238E27FC236}">
                <a16:creationId xmlns:a16="http://schemas.microsoft.com/office/drawing/2014/main" id="{02FD7B14-969C-8B21-ECEE-333D80A22E9D}"/>
              </a:ext>
            </a:extLst>
          </p:cNvPr>
          <p:cNvGrpSpPr/>
          <p:nvPr/>
        </p:nvGrpSpPr>
        <p:grpSpPr>
          <a:xfrm>
            <a:off x="2667001" y="4036264"/>
            <a:ext cx="9448800" cy="937326"/>
            <a:chOff x="6420993" y="1336374"/>
            <a:chExt cx="5995197" cy="937326"/>
          </a:xfrm>
        </p:grpSpPr>
        <p:sp>
          <p:nvSpPr>
            <p:cNvPr id="27" name="TextBox 7">
              <a:extLst>
                <a:ext uri="{FF2B5EF4-FFF2-40B4-BE49-F238E27FC236}">
                  <a16:creationId xmlns:a16="http://schemas.microsoft.com/office/drawing/2014/main" id="{5DF6EFEA-BE50-F01B-2ECE-F56471D2617B}"/>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capital inicial, capital final, intereses y tanto de interés.</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6420993" y="1336374"/>
              <a:ext cx="5995197"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Identificar los elementos clave de las operaciones financieras:</a:t>
              </a:r>
              <a:endParaRPr lang="ko-KR" altLang="en-US" sz="2800" b="1" dirty="0">
                <a:latin typeface="Calibri" panose="020F0502020204030204" pitchFamily="34" charset="0"/>
                <a:cs typeface="Calibri" panose="020F0502020204030204" pitchFamily="34" charset="0"/>
              </a:endParaRPr>
            </a:p>
          </p:txBody>
        </p:sp>
      </p:grpSp>
      <p:grpSp>
        <p:nvGrpSpPr>
          <p:cNvPr id="29" name="Group 3">
            <a:extLst>
              <a:ext uri="{FF2B5EF4-FFF2-40B4-BE49-F238E27FC236}">
                <a16:creationId xmlns:a16="http://schemas.microsoft.com/office/drawing/2014/main" id="{8B586C85-1E83-9E53-440B-16DCB9006C29}"/>
              </a:ext>
            </a:extLst>
          </p:cNvPr>
          <p:cNvGrpSpPr/>
          <p:nvPr/>
        </p:nvGrpSpPr>
        <p:grpSpPr>
          <a:xfrm>
            <a:off x="2663682" y="5275311"/>
            <a:ext cx="9299717" cy="1384995"/>
            <a:chOff x="6419327" y="902100"/>
            <a:chExt cx="5126592" cy="1384995"/>
          </a:xfrm>
        </p:grpSpPr>
        <p:sp>
          <p:nvSpPr>
            <p:cNvPr id="30" name="TextBox 7">
              <a:extLst>
                <a:ext uri="{FF2B5EF4-FFF2-40B4-BE49-F238E27FC236}">
                  <a16:creationId xmlns:a16="http://schemas.microsoft.com/office/drawing/2014/main" id="{AB5EC654-5F00-7465-6607-FE2CC023ABBE}"/>
                </a:ext>
              </a:extLst>
            </p:cNvPr>
            <p:cNvSpPr txBox="1"/>
            <p:nvPr/>
          </p:nvSpPr>
          <p:spPr>
            <a:xfrm>
              <a:off x="6420994" y="1750480"/>
              <a:ext cx="5124925" cy="523220"/>
            </a:xfrm>
            <a:prstGeom prst="rect">
              <a:avLst/>
            </a:prstGeom>
            <a:noFill/>
          </p:spPr>
          <p:txBody>
            <a:bodyPr wrap="square" rtlCol="0">
              <a:spAutoFit/>
            </a:bodyPr>
            <a:lstStyle/>
            <a:p>
              <a:r>
                <a:rPr lang="en-US" altLang="ko-KR" sz="2800">
                  <a:latin typeface="Calibri" panose="020F0502020204030204" pitchFamily="34" charset="0"/>
                  <a:ea typeface="Microsoft Sans Serif" panose="020B0604020202020204" pitchFamily="34" charset="0"/>
                  <a:cs typeface="Calibri" panose="020F0502020204030204" pitchFamily="34" charset="0"/>
                </a:rPr>
                <a:t>tasa nominal, tasa efectiva y TAE.</a:t>
              </a:r>
              <a:endParaRPr lang="en-US" altLang="ko-KR" sz="2800"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6419327" y="902100"/>
              <a:ext cx="5124925" cy="1384995"/>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Saber interpretar el significado de las distintas formas de expresar la tasa de interés de una operación</a:t>
              </a:r>
              <a:endParaRPr lang="ko-KR" altLang="en-US" sz="2800" b="1" dirty="0">
                <a:latin typeface="Calibri" panose="020F0502020204030204" pitchFamily="34" charset="0"/>
                <a:cs typeface="Calibri" panose="020F0502020204030204" pitchFamily="34" charset="0"/>
              </a:endParaRPr>
            </a:p>
          </p:txBody>
        </p:sp>
      </p:grpSp>
      <p:pic>
        <p:nvPicPr>
          <p:cNvPr id="10" name="object 2">
            <a:extLst>
              <a:ext uri="{FF2B5EF4-FFF2-40B4-BE49-F238E27FC236}">
                <a16:creationId xmlns:a16="http://schemas.microsoft.com/office/drawing/2014/main" id="{20B221D2-CE0D-2B80-D2CB-2822AE198FB5}"/>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793566" y="7124700"/>
            <a:ext cx="370416" cy="280000"/>
          </a:xfrm>
          <a:prstGeom prst="rect">
            <a:avLst/>
          </a:prstGeom>
        </p:spPr>
      </p:pic>
      <p:sp>
        <p:nvSpPr>
          <p:cNvPr id="12" name="TextBox 8">
            <a:extLst>
              <a:ext uri="{FF2B5EF4-FFF2-40B4-BE49-F238E27FC236}">
                <a16:creationId xmlns:a16="http://schemas.microsoft.com/office/drawing/2014/main" id="{45B61FB6-FE72-AACC-2B94-7FE38A0864FF}"/>
              </a:ext>
            </a:extLst>
          </p:cNvPr>
          <p:cNvSpPr txBox="1"/>
          <p:nvPr/>
        </p:nvSpPr>
        <p:spPr>
          <a:xfrm>
            <a:off x="2676934" y="6972300"/>
            <a:ext cx="807719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Facilitar el seguimiento de las finanzas personales.</a:t>
            </a:r>
            <a:endParaRPr lang="ko-KR" alt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109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9E94187-2C23-4078-BF40-98553CAA15C3}"/>
              </a:ext>
            </a:extLst>
          </p:cNvPr>
          <p:cNvSpPr txBox="1"/>
          <p:nvPr/>
        </p:nvSpPr>
        <p:spPr>
          <a:xfrm>
            <a:off x="6221361" y="5176684"/>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a:solidFill>
                  <a:srgbClr val="FAC709"/>
                </a:solidFill>
                <a:latin typeface="Calibri" panose="020F0502020204030204" pitchFamily="34" charset="0"/>
                <a:ea typeface="Microsoft Sans Serif" panose="020B0604020202020204" pitchFamily="34" charset="0"/>
                <a:cs typeface="Calibri" panose="020F0502020204030204" pitchFamily="34" charset="0"/>
              </a:rPr>
              <a:t>¡Gracias!</a:t>
            </a:r>
            <a:endParaRPr kumimoji="0" lang="en-US" sz="8000" b="1" i="0" u="none" strike="noStrike" kern="1200" cap="none" spc="0" normalizeH="0" baseline="0" dirty="0">
              <a:ln>
                <a:noFill/>
              </a:ln>
              <a:solidFill>
                <a:srgbClr val="FAC709"/>
              </a:solidFill>
              <a:effectLst/>
              <a:uLnTx/>
              <a:uFillTx/>
              <a:latin typeface="Calibri" panose="020F0502020204030204" pitchFamily="34" charset="0"/>
              <a:ea typeface="Microsoft Sans Serif" panose="020B060402020202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85FA7D33-1D53-3061-8F07-5067688E3261}"/>
              </a:ext>
            </a:extLst>
          </p:cNvPr>
          <p:cNvSpPr txBox="1"/>
          <p:nvPr/>
        </p:nvSpPr>
        <p:spPr>
          <a:xfrm>
            <a:off x="4343400" y="6853084"/>
            <a:ext cx="9166122" cy="1459374"/>
          </a:xfrm>
          <a:prstGeom prst="rect">
            <a:avLst/>
          </a:prstGeom>
          <a:noFill/>
        </p:spPr>
        <p:txBody>
          <a:bodyPr wrap="square">
            <a:spAutoFit/>
          </a:bodyPr>
          <a:lstStyle/>
          <a:p>
            <a:pPr marL="12700" algn="ctr">
              <a:lnSpc>
                <a:spcPct val="100000"/>
              </a:lnSpc>
              <a:spcBef>
                <a:spcPts val="100"/>
              </a:spcBef>
            </a:pPr>
            <a:r>
              <a:rPr lang="en-US" sz="4400" b="1" spc="-65">
                <a:latin typeface="Calibri" panose="020F0502020204030204" pitchFamily="34" charset="0"/>
                <a:ea typeface="Microsoft Sans Serif" panose="020B0604020202020204" pitchFamily="34" charset="0"/>
                <a:cs typeface="Calibri" panose="020F0502020204030204" pitchFamily="34" charset="0"/>
              </a:rPr>
              <a:t>Socio: Universidad de Málaga</a:t>
            </a:r>
            <a:endParaRPr lang="en-US" sz="4400" b="1" spc="-65" dirty="0">
              <a:latin typeface="Calibri" panose="020F0502020204030204" pitchFamily="34" charset="0"/>
              <a:ea typeface="Microsoft Sans Serif" panose="020B0604020202020204" pitchFamily="34" charset="0"/>
              <a:cs typeface="Calibri" panose="020F0502020204030204" pitchFamily="34" charset="0"/>
            </a:endParaRPr>
          </a:p>
          <a:p>
            <a:pPr marL="12700" algn="ctr">
              <a:lnSpc>
                <a:spcPct val="100000"/>
              </a:lnSpc>
              <a:spcBef>
                <a:spcPts val="100"/>
              </a:spcBef>
            </a:pPr>
            <a:endParaRPr lang="en-US" sz="4400" b="1" spc="-65"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833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Imagen 36">
            <a:extLst>
              <a:ext uri="{FF2B5EF4-FFF2-40B4-BE49-F238E27FC236}">
                <a16:creationId xmlns:a16="http://schemas.microsoft.com/office/drawing/2014/main" id="{60C826FD-FEDF-7F76-8457-C265509D80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39200" y="2951102"/>
            <a:ext cx="8807675" cy="5871783"/>
          </a:xfrm>
          <a:prstGeom prst="rect">
            <a:avLst/>
          </a:prstGeom>
        </p:spPr>
      </p:pic>
      <p:sp>
        <p:nvSpPr>
          <p:cNvPr id="2" name="CuadroTexto 1">
            <a:extLst>
              <a:ext uri="{FF2B5EF4-FFF2-40B4-BE49-F238E27FC236}">
                <a16:creationId xmlns:a16="http://schemas.microsoft.com/office/drawing/2014/main" id="{86C18BE6-D155-4521-8CAA-E6D770234311}"/>
              </a:ext>
            </a:extLst>
          </p:cNvPr>
          <p:cNvSpPr txBox="1"/>
          <p:nvPr/>
        </p:nvSpPr>
        <p:spPr>
          <a:xfrm>
            <a:off x="1524000" y="1503549"/>
            <a:ext cx="9462656" cy="769441"/>
          </a:xfrm>
          <a:prstGeom prst="rect">
            <a:avLst/>
          </a:prstGeom>
          <a:noFill/>
        </p:spPr>
        <p:txBody>
          <a:bodyPr wrap="square" rtlCol="0">
            <a:spAutoFit/>
          </a:bodyPr>
          <a:lstStyle/>
          <a:p>
            <a:r>
              <a:rPr lang="en-GB" sz="4400" b="1">
                <a:latin typeface="Calibri" panose="020F0502020204030204" pitchFamily="34" charset="0"/>
                <a:ea typeface="Microsoft Sans Serif" panose="020B0604020202020204" pitchFamily="34" charset="0"/>
                <a:cs typeface="Calibri" panose="020F0502020204030204" pitchFamily="34" charset="0"/>
              </a:rPr>
              <a:t>Índice</a:t>
            </a:r>
            <a:endParaRPr lang="en-GB" sz="4400" b="1" dirty="0">
              <a:latin typeface="Calibri" panose="020F0502020204030204" pitchFamily="34" charset="0"/>
              <a:ea typeface="Microsoft Sans Serif" panose="020B0604020202020204" pitchFamily="34" charset="0"/>
              <a:cs typeface="Calibri" panose="020F0502020204030204" pitchFamily="34" charset="0"/>
            </a:endParaRPr>
          </a:p>
        </p:txBody>
      </p:sp>
      <p:pic>
        <p:nvPicPr>
          <p:cNvPr id="18" name="object 2">
            <a:extLst>
              <a:ext uri="{FF2B5EF4-FFF2-40B4-BE49-F238E27FC236}">
                <a16:creationId xmlns:a16="http://schemas.microsoft.com/office/drawing/2014/main" id="{326F599C-0902-4E54-BAC7-ADAF9B4BDB92}"/>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16415" y="2826460"/>
            <a:ext cx="370416" cy="280000"/>
          </a:xfrm>
          <a:prstGeom prst="rect">
            <a:avLst/>
          </a:prstGeom>
        </p:spPr>
      </p:pic>
      <p:pic>
        <p:nvPicPr>
          <p:cNvPr id="20" name="object 2">
            <a:extLst>
              <a:ext uri="{FF2B5EF4-FFF2-40B4-BE49-F238E27FC236}">
                <a16:creationId xmlns:a16="http://schemas.microsoft.com/office/drawing/2014/main" id="{A503E805-FB64-49DE-8A03-1F50600ABF7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388494" y="4912773"/>
            <a:ext cx="381000" cy="326225"/>
          </a:xfrm>
          <a:prstGeom prst="rect">
            <a:avLst/>
          </a:prstGeom>
        </p:spPr>
      </p:pic>
      <p:grpSp>
        <p:nvGrpSpPr>
          <p:cNvPr id="22" name="Grupo 21">
            <a:extLst>
              <a:ext uri="{FF2B5EF4-FFF2-40B4-BE49-F238E27FC236}">
                <a16:creationId xmlns:a16="http://schemas.microsoft.com/office/drawing/2014/main" id="{6AD18D4C-B589-44B7-8EFF-3DEBF5C41E8D}"/>
              </a:ext>
            </a:extLst>
          </p:cNvPr>
          <p:cNvGrpSpPr/>
          <p:nvPr/>
        </p:nvGrpSpPr>
        <p:grpSpPr>
          <a:xfrm>
            <a:off x="1399312" y="3652985"/>
            <a:ext cx="389419" cy="357695"/>
            <a:chOff x="10576646" y="4322694"/>
            <a:chExt cx="700954" cy="668406"/>
          </a:xfrm>
        </p:grpSpPr>
        <p:pic>
          <p:nvPicPr>
            <p:cNvPr id="19" name="object 2">
              <a:extLst>
                <a:ext uri="{FF2B5EF4-FFF2-40B4-BE49-F238E27FC236}">
                  <a16:creationId xmlns:a16="http://schemas.microsoft.com/office/drawing/2014/main" id="{0EDA923F-8D2D-4611-BB52-E35C95A8EC02}"/>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21" name="Rectángulo 20">
              <a:extLst>
                <a:ext uri="{FF2B5EF4-FFF2-40B4-BE49-F238E27FC236}">
                  <a16:creationId xmlns:a16="http://schemas.microsoft.com/office/drawing/2014/main" id="{180C6FA9-8737-480A-B58C-831393525641}"/>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25" name="TextBox 8">
            <a:extLst>
              <a:ext uri="{FF2B5EF4-FFF2-40B4-BE49-F238E27FC236}">
                <a16:creationId xmlns:a16="http://schemas.microsoft.com/office/drawing/2014/main" id="{18538967-CA04-70D1-9C5C-75434C8C7BC3}"/>
              </a:ext>
            </a:extLst>
          </p:cNvPr>
          <p:cNvSpPr txBox="1"/>
          <p:nvPr/>
        </p:nvSpPr>
        <p:spPr>
          <a:xfrm>
            <a:off x="2286000" y="2664858"/>
            <a:ext cx="6553200"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1.- ¿Qué es una operación financiera? </a:t>
            </a:r>
            <a:endParaRPr lang="ko-KR" altLang="en-US" sz="2800" b="1" dirty="0">
              <a:latin typeface="Calibri" panose="020F0502020204030204" pitchFamily="34" charset="0"/>
              <a:cs typeface="Calibri" panose="020F0502020204030204" pitchFamily="34" charset="0"/>
            </a:endParaRPr>
          </a:p>
        </p:txBody>
      </p:sp>
      <p:sp>
        <p:nvSpPr>
          <p:cNvPr id="28" name="TextBox 8">
            <a:extLst>
              <a:ext uri="{FF2B5EF4-FFF2-40B4-BE49-F238E27FC236}">
                <a16:creationId xmlns:a16="http://schemas.microsoft.com/office/drawing/2014/main" id="{C36C1177-DB5A-C233-5BDB-C26E2B34FEA0}"/>
              </a:ext>
            </a:extLst>
          </p:cNvPr>
          <p:cNvSpPr txBox="1"/>
          <p:nvPr/>
        </p:nvSpPr>
        <p:spPr>
          <a:xfrm>
            <a:off x="2286000" y="3477280"/>
            <a:ext cx="8077200"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2.- Diferencias entre el “Tipo de Interés” e “Intereses” de una operación financiera.</a:t>
            </a:r>
            <a:endParaRPr lang="ko-KR" altLang="en-US" sz="2800" b="1" dirty="0">
              <a:latin typeface="Calibri" panose="020F0502020204030204" pitchFamily="34" charset="0"/>
              <a:cs typeface="Calibri" panose="020F0502020204030204" pitchFamily="34" charset="0"/>
            </a:endParaRPr>
          </a:p>
        </p:txBody>
      </p:sp>
      <p:sp>
        <p:nvSpPr>
          <p:cNvPr id="31" name="TextBox 8">
            <a:extLst>
              <a:ext uri="{FF2B5EF4-FFF2-40B4-BE49-F238E27FC236}">
                <a16:creationId xmlns:a16="http://schemas.microsoft.com/office/drawing/2014/main" id="{726ABA70-2A00-5E18-8F67-4291A0157C19}"/>
              </a:ext>
            </a:extLst>
          </p:cNvPr>
          <p:cNvSpPr txBox="1"/>
          <p:nvPr/>
        </p:nvSpPr>
        <p:spPr>
          <a:xfrm>
            <a:off x="2286000" y="4772680"/>
            <a:ext cx="7179139" cy="954107"/>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3.- ¿Por qué es tan importante el tiempo cuando hablamos de dinero?</a:t>
            </a:r>
            <a:endParaRPr lang="ko-KR" altLang="en-US" sz="2800" b="1" dirty="0">
              <a:latin typeface="Calibri" panose="020F0502020204030204" pitchFamily="34" charset="0"/>
              <a:cs typeface="Calibri" panose="020F0502020204030204" pitchFamily="34" charset="0"/>
            </a:endParaRPr>
          </a:p>
        </p:txBody>
      </p:sp>
      <p:pic>
        <p:nvPicPr>
          <p:cNvPr id="11" name="object 2">
            <a:extLst>
              <a:ext uri="{FF2B5EF4-FFF2-40B4-BE49-F238E27FC236}">
                <a16:creationId xmlns:a16="http://schemas.microsoft.com/office/drawing/2014/main" id="{1198203E-F30C-C231-7F97-00A10E77FEFB}"/>
              </a:ext>
            </a:extLst>
          </p:cNvPr>
          <p:cNvPicPr/>
          <p:nvPr/>
        </p:nvPicPr>
        <p:blipFill rotWithShape="1">
          <a:blip r:embed="rId3" cstate="email">
            <a:extLst>
              <a:ext uri="{28A0092B-C50C-407E-A947-70E740481C1C}">
                <a14:useLocalDpi xmlns:a14="http://schemas.microsoft.com/office/drawing/2010/main"/>
              </a:ext>
            </a:extLst>
          </a:blip>
          <a:srcRect/>
          <a:stretch/>
        </p:blipFill>
        <p:spPr>
          <a:xfrm>
            <a:off x="1409789" y="6179560"/>
            <a:ext cx="370416" cy="280000"/>
          </a:xfrm>
          <a:prstGeom prst="rect">
            <a:avLst/>
          </a:prstGeom>
        </p:spPr>
      </p:pic>
      <p:pic>
        <p:nvPicPr>
          <p:cNvPr id="12" name="object 2">
            <a:extLst>
              <a:ext uri="{FF2B5EF4-FFF2-40B4-BE49-F238E27FC236}">
                <a16:creationId xmlns:a16="http://schemas.microsoft.com/office/drawing/2014/main" id="{2F420885-1A27-CE62-1690-0D69FEAF702A}"/>
              </a:ext>
            </a:extLst>
          </p:cNvPr>
          <p:cNvPicPr/>
          <p:nvPr/>
        </p:nvPicPr>
        <p:blipFill rotWithShape="1">
          <a:blip r:embed="rId4" cstate="email">
            <a:extLst>
              <a:ext uri="{28A0092B-C50C-407E-A947-70E740481C1C}">
                <a14:useLocalDpi xmlns:a14="http://schemas.microsoft.com/office/drawing/2010/main"/>
              </a:ext>
            </a:extLst>
          </a:blip>
          <a:srcRect r="-2857"/>
          <a:stretch/>
        </p:blipFill>
        <p:spPr>
          <a:xfrm>
            <a:off x="1396895" y="7842977"/>
            <a:ext cx="381000" cy="326225"/>
          </a:xfrm>
          <a:prstGeom prst="rect">
            <a:avLst/>
          </a:prstGeom>
        </p:spPr>
      </p:pic>
      <p:grpSp>
        <p:nvGrpSpPr>
          <p:cNvPr id="13" name="Grupo 12">
            <a:extLst>
              <a:ext uri="{FF2B5EF4-FFF2-40B4-BE49-F238E27FC236}">
                <a16:creationId xmlns:a16="http://schemas.microsoft.com/office/drawing/2014/main" id="{7DD910AB-9927-D2E6-88D9-3E6DBBE0CCA6}"/>
              </a:ext>
            </a:extLst>
          </p:cNvPr>
          <p:cNvGrpSpPr/>
          <p:nvPr/>
        </p:nvGrpSpPr>
        <p:grpSpPr>
          <a:xfrm>
            <a:off x="1392686" y="7006085"/>
            <a:ext cx="389419" cy="357695"/>
            <a:chOff x="10576646" y="4322694"/>
            <a:chExt cx="700954" cy="668406"/>
          </a:xfrm>
        </p:grpSpPr>
        <p:pic>
          <p:nvPicPr>
            <p:cNvPr id="14" name="object 2">
              <a:extLst>
                <a:ext uri="{FF2B5EF4-FFF2-40B4-BE49-F238E27FC236}">
                  <a16:creationId xmlns:a16="http://schemas.microsoft.com/office/drawing/2014/main" id="{4CC50331-7844-5597-9990-20FCCB80DE97}"/>
                </a:ext>
              </a:extLst>
            </p:cNvPr>
            <p:cNvPicPr/>
            <p:nvPr/>
          </p:nvPicPr>
          <p:blipFill rotWithShape="1">
            <a:blip r:embed="rId5" cstate="email">
              <a:extLst>
                <a:ext uri="{28A0092B-C50C-407E-A947-70E740481C1C}">
                  <a14:useLocalDpi xmlns:a14="http://schemas.microsoft.com/office/drawing/2010/main"/>
                </a:ext>
              </a:extLst>
            </a:blip>
            <a:srcRect l="-2272" r="-2859"/>
            <a:stretch/>
          </p:blipFill>
          <p:spPr>
            <a:xfrm>
              <a:off x="10576646" y="4381500"/>
              <a:ext cx="700954" cy="609600"/>
            </a:xfrm>
            <a:prstGeom prst="rect">
              <a:avLst/>
            </a:prstGeom>
          </p:spPr>
        </p:pic>
        <p:sp>
          <p:nvSpPr>
            <p:cNvPr id="15" name="Rectángulo 14">
              <a:extLst>
                <a:ext uri="{FF2B5EF4-FFF2-40B4-BE49-F238E27FC236}">
                  <a16:creationId xmlns:a16="http://schemas.microsoft.com/office/drawing/2014/main" id="{050AC60A-AA9F-2D27-A648-D9E40B3CC4FC}"/>
                </a:ext>
              </a:extLst>
            </p:cNvPr>
            <p:cNvSpPr/>
            <p:nvPr/>
          </p:nvSpPr>
          <p:spPr>
            <a:xfrm>
              <a:off x="10820400" y="4322694"/>
              <a:ext cx="228600" cy="7173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solidFill>
                  <a:schemeClr val="tx1"/>
                </a:solidFill>
              </a:endParaRPr>
            </a:p>
          </p:txBody>
        </p:sp>
      </p:grpSp>
      <p:sp>
        <p:nvSpPr>
          <p:cNvPr id="16" name="TextBox 8">
            <a:extLst>
              <a:ext uri="{FF2B5EF4-FFF2-40B4-BE49-F238E27FC236}">
                <a16:creationId xmlns:a16="http://schemas.microsoft.com/office/drawing/2014/main" id="{70E3023D-73C2-41CE-30BA-F721A1527644}"/>
              </a:ext>
            </a:extLst>
          </p:cNvPr>
          <p:cNvSpPr txBox="1"/>
          <p:nvPr/>
        </p:nvSpPr>
        <p:spPr>
          <a:xfrm>
            <a:off x="2279374" y="6019762"/>
            <a:ext cx="7185765"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4.- Capitalización y Descuento de dinero.</a:t>
            </a:r>
            <a:endParaRPr lang="ko-KR" altLang="en-US" sz="2800" b="1" dirty="0">
              <a:latin typeface="Calibri" panose="020F0502020204030204" pitchFamily="34" charset="0"/>
              <a:cs typeface="Calibri" panose="020F0502020204030204" pitchFamily="34" charset="0"/>
            </a:endParaRPr>
          </a:p>
        </p:txBody>
      </p:sp>
      <p:sp>
        <p:nvSpPr>
          <p:cNvPr id="23" name="TextBox 8">
            <a:extLst>
              <a:ext uri="{FF2B5EF4-FFF2-40B4-BE49-F238E27FC236}">
                <a16:creationId xmlns:a16="http://schemas.microsoft.com/office/drawing/2014/main" id="{CF26D0A3-CD98-14A2-32ED-2AEB490335BA}"/>
              </a:ext>
            </a:extLst>
          </p:cNvPr>
          <p:cNvSpPr txBox="1"/>
          <p:nvPr/>
        </p:nvSpPr>
        <p:spPr>
          <a:xfrm>
            <a:off x="2279374" y="6906280"/>
            <a:ext cx="733153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5.- Interés Simple e Interés Compuesto.</a:t>
            </a:r>
            <a:endParaRPr lang="ko-KR" altLang="en-US" sz="2800" b="1" dirty="0">
              <a:latin typeface="Calibri" panose="020F0502020204030204" pitchFamily="34" charset="0"/>
              <a:cs typeface="Calibri" panose="020F0502020204030204" pitchFamily="34" charset="0"/>
            </a:endParaRPr>
          </a:p>
        </p:txBody>
      </p:sp>
      <p:sp>
        <p:nvSpPr>
          <p:cNvPr id="32" name="TextBox 8">
            <a:extLst>
              <a:ext uri="{FF2B5EF4-FFF2-40B4-BE49-F238E27FC236}">
                <a16:creationId xmlns:a16="http://schemas.microsoft.com/office/drawing/2014/main" id="{20ECC024-787B-E50C-D72A-7638816BEEB1}"/>
              </a:ext>
            </a:extLst>
          </p:cNvPr>
          <p:cNvSpPr txBox="1"/>
          <p:nvPr/>
        </p:nvSpPr>
        <p:spPr>
          <a:xfrm>
            <a:off x="2279374" y="7744480"/>
            <a:ext cx="7179139" cy="523220"/>
          </a:xfrm>
          <a:prstGeom prst="rect">
            <a:avLst/>
          </a:prstGeom>
          <a:noFill/>
        </p:spPr>
        <p:txBody>
          <a:bodyPr wrap="square" lIns="108000" rIns="108000" rtlCol="0">
            <a:spAutoFit/>
          </a:bodyPr>
          <a:lstStyle/>
          <a:p>
            <a:r>
              <a:rPr lang="en-US" altLang="ko-KR" sz="2800" b="1">
                <a:latin typeface="Calibri" panose="020F0502020204030204" pitchFamily="34" charset="0"/>
                <a:ea typeface="Microsoft Sans Serif" panose="020B0604020202020204" pitchFamily="34" charset="0"/>
                <a:cs typeface="Calibri" panose="020F0502020204030204" pitchFamily="34" charset="0"/>
              </a:rPr>
              <a:t>6.- ¿Qué es el TIN? ¿Y la TAE?</a:t>
            </a:r>
            <a:endParaRPr lang="ko-KR" alt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81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dirty="0">
                <a:latin typeface="Calibri" panose="020F0502020204030204" pitchFamily="34" charset="0"/>
                <a:ea typeface="Microsoft Sans Serif" panose="020B0604020202020204" pitchFamily="34" charset="0"/>
                <a:cs typeface="Calibri" panose="020F0502020204030204" pitchFamily="34" charset="0"/>
              </a:rPr>
              <a:t>1</a:t>
            </a:r>
            <a:r>
              <a:rPr lang="es-ES" sz="4400" b="1">
                <a:latin typeface="Calibri" panose="020F0502020204030204" pitchFamily="34" charset="0"/>
                <a:ea typeface="Microsoft Sans Serif" panose="020B0604020202020204" pitchFamily="34" charset="0"/>
                <a:cs typeface="Calibri" panose="020F0502020204030204" pitchFamily="34" charset="0"/>
              </a:rPr>
              <a:t>.</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¿Qué es una operación financiera?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448800" cy="6986528"/>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Las operaciones financieras son muy variadas y se realizan continuamente en el mundo de las finanzas. Ejemplos de operaciones financieras serían: Abrir una cuenta corriente, un depósito de dinero a plazo, una libreta de ahorro, contratar un préstamo, suscribir un plan de pensiones, comprar acciones</a:t>
            </a:r>
            <a:r>
              <a:rPr lang="en-GB" sz="2800">
                <a:latin typeface="Calibri" panose="020F0502020204030204" pitchFamily="34" charset="0"/>
                <a:ea typeface="Microsoft Sans Serif" panose="020B0604020202020204" pitchFamily="34" charset="0"/>
                <a:cs typeface="Calibri" panose="020F0502020204030204" pitchFamily="34" charset="0"/>
              </a:rPr>
              <a:t>...</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Básicamente, una operación financiera consiste en un intercambio de capitales disponibles en diferentes momentos del tiempo</a:t>
            </a:r>
            <a:r>
              <a:rPr lang="en-GB" altLang="es-ES"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Quien </a:t>
            </a:r>
            <a:r>
              <a:rPr lang="es-ES" sz="2800" b="1">
                <a:latin typeface="Calibri" panose="020F0502020204030204" pitchFamily="34" charset="0"/>
                <a:ea typeface="Microsoft Sans Serif" panose="020B0604020202020204" pitchFamily="34" charset="0"/>
                <a:cs typeface="Calibri" panose="020F0502020204030204" pitchFamily="34" charset="0"/>
              </a:rPr>
              <a:t>presta</a:t>
            </a:r>
            <a:r>
              <a:rPr lang="es-ES" sz="2800">
                <a:latin typeface="Calibri" panose="020F0502020204030204" pitchFamily="34" charset="0"/>
                <a:ea typeface="Microsoft Sans Serif" panose="020B0604020202020204" pitchFamily="34" charset="0"/>
                <a:cs typeface="Calibri" panose="020F0502020204030204" pitchFamily="34" charset="0"/>
              </a:rPr>
              <a:t> el dinero se llama </a:t>
            </a:r>
            <a:r>
              <a:rPr lang="es-ES" sz="2800" b="1">
                <a:latin typeface="Calibri" panose="020F0502020204030204" pitchFamily="34" charset="0"/>
                <a:ea typeface="Microsoft Sans Serif" panose="020B0604020202020204" pitchFamily="34" charset="0"/>
                <a:cs typeface="Calibri" panose="020F0502020204030204" pitchFamily="34" charset="0"/>
              </a:rPr>
              <a:t>prestamista o acreedor</a:t>
            </a:r>
            <a:r>
              <a:rPr lang="es-ES" sz="2800">
                <a:latin typeface="Calibri" panose="020F0502020204030204" pitchFamily="34" charset="0"/>
                <a:ea typeface="Microsoft Sans Serif" panose="020B0604020202020204" pitchFamily="34" charset="0"/>
                <a:cs typeface="Calibri" panose="020F0502020204030204" pitchFamily="34" charset="0"/>
              </a:rPr>
              <a:t>. Quien lo </a:t>
            </a:r>
            <a:r>
              <a:rPr lang="es-ES" sz="2800" b="1">
                <a:latin typeface="Calibri" panose="020F0502020204030204" pitchFamily="34" charset="0"/>
                <a:ea typeface="Microsoft Sans Serif" panose="020B0604020202020204" pitchFamily="34" charset="0"/>
                <a:cs typeface="Calibri" panose="020F0502020204030204" pitchFamily="34" charset="0"/>
              </a:rPr>
              <a:t>recibe</a:t>
            </a:r>
            <a:r>
              <a:rPr lang="es-ES" sz="2800">
                <a:latin typeface="Calibri" panose="020F0502020204030204" pitchFamily="34" charset="0"/>
                <a:ea typeface="Microsoft Sans Serif" panose="020B0604020202020204" pitchFamily="34" charset="0"/>
                <a:cs typeface="Calibri" panose="020F0502020204030204" pitchFamily="34" charset="0"/>
              </a:rPr>
              <a:t>, </a:t>
            </a:r>
            <a:r>
              <a:rPr lang="es-ES" sz="2800" b="1">
                <a:latin typeface="Calibri" panose="020F0502020204030204" pitchFamily="34" charset="0"/>
                <a:ea typeface="Microsoft Sans Serif" panose="020B0604020202020204" pitchFamily="34" charset="0"/>
                <a:cs typeface="Calibri" panose="020F0502020204030204" pitchFamily="34" charset="0"/>
              </a:rPr>
              <a:t>prestatario o deudor</a:t>
            </a:r>
            <a:r>
              <a:rPr lang="es-ES" sz="2800">
                <a:latin typeface="Calibri" panose="020F0502020204030204" pitchFamily="34" charset="0"/>
                <a:ea typeface="Microsoft Sans Serif" panose="020B0604020202020204" pitchFamily="34" charset="0"/>
                <a:cs typeface="Calibri" panose="020F0502020204030204" pitchFamily="34" charset="0"/>
              </a:rPr>
              <a:t>. Es fundamental destacar que los capitales entregados por uno y otro son equivalentes en todo momento</a:t>
            </a:r>
            <a:r>
              <a:rPr lang="en-GB" altLang="es-ES"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10" name="Imagen 9" descr="Una caricatura de una persona&#10;&#10;Descripción generada automáticamente con confianza media">
            <a:extLst>
              <a:ext uri="{FF2B5EF4-FFF2-40B4-BE49-F238E27FC236}">
                <a16:creationId xmlns:a16="http://schemas.microsoft.com/office/drawing/2014/main" id="{14F030FE-E7BF-A7A3-2BA4-A4815926A6B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554827" y="2912983"/>
            <a:ext cx="5229051" cy="4461034"/>
          </a:xfrm>
          <a:prstGeom prst="rect">
            <a:avLst/>
          </a:prstGeom>
        </p:spPr>
      </p:pic>
    </p:spTree>
    <p:extLst>
      <p:ext uri="{BB962C8B-B14F-4D97-AF65-F5344CB8AC3E}">
        <p14:creationId xmlns:p14="http://schemas.microsoft.com/office/powerpoint/2010/main" val="109068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2.</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Diferencia entre “Tipo de Interés” e “Intereses” de una operación financiera.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9448800" cy="4401205"/>
          </a:xfrm>
          <a:prstGeom prst="rect">
            <a:avLst/>
          </a:prstGeom>
          <a:noFill/>
        </p:spPr>
        <p:txBody>
          <a:bodyPr wrap="square" rtlCol="0">
            <a:spAutoFit/>
          </a:bodyPr>
          <a:lstStyle/>
          <a:p>
            <a:pPr>
              <a:defRPr/>
            </a:pPr>
            <a:r>
              <a:rPr lang="en-US" sz="2800">
                <a:latin typeface="Calibri" panose="020F0502020204030204" pitchFamily="34" charset="0"/>
                <a:ea typeface="Microsoft Sans Serif" panose="020B0604020202020204" pitchFamily="34" charset="0"/>
                <a:cs typeface="Calibri" panose="020F0502020204030204" pitchFamily="34" charset="0"/>
              </a:rPr>
              <a:t>El dinero, como cualquier producto que queramos adquirir, tiene un precio. El tipo de interés es el precio del dinero. Es decir,  lo que pagamos a un banco a cambio de que nos preste dinero (por ejemplo una hipoteca), o lo que nos paga el banco por depositar nuestro dinero (por ejemplo un depósito). </a:t>
            </a:r>
          </a:p>
          <a:p>
            <a:pPr>
              <a:defRPr/>
            </a:pPr>
            <a:endParaRPr lang="en-U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US" sz="2800">
                <a:latin typeface="Calibri" panose="020F0502020204030204" pitchFamily="34" charset="0"/>
                <a:ea typeface="Microsoft Sans Serif" panose="020B0604020202020204" pitchFamily="34" charset="0"/>
                <a:cs typeface="Calibri" panose="020F0502020204030204" pitchFamily="34" charset="0"/>
              </a:rPr>
              <a:t>El tipo de interés se expresará siempre en tanto por ciento, se refiere a un periodo de tiempo determinado y se aplica sobre el importe prestado o depositado</a:t>
            </a:r>
            <a:r>
              <a:rPr lang="en-GB" sz="2800">
                <a:latin typeface="Calibri" panose="020F0502020204030204" pitchFamily="34" charset="0"/>
                <a:ea typeface="Microsoft Sans Serif" panose="020B0604020202020204" pitchFamily="34" charset="0"/>
                <a:cs typeface="Calibri" panose="020F0502020204030204" pitchFamily="34" charset="0"/>
              </a:rPr>
              <a:t>.</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descr="Icono&#10;&#10;Descripción generada automáticamente">
            <a:extLst>
              <a:ext uri="{FF2B5EF4-FFF2-40B4-BE49-F238E27FC236}">
                <a16:creationId xmlns:a16="http://schemas.microsoft.com/office/drawing/2014/main" id="{24065376-83A8-FBEE-AD76-EDBFD1ABFA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65346" y="2919680"/>
            <a:ext cx="4771541" cy="4760357"/>
          </a:xfrm>
          <a:prstGeom prst="rect">
            <a:avLst/>
          </a:prstGeom>
        </p:spPr>
      </p:pic>
    </p:spTree>
    <p:extLst>
      <p:ext uri="{BB962C8B-B14F-4D97-AF65-F5344CB8AC3E}">
        <p14:creationId xmlns:p14="http://schemas.microsoft.com/office/powerpoint/2010/main" val="3891054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2.</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Diferencia entre “Tipo de Interés” e “Intereses” de una operación financiera.</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7162800" cy="5693866"/>
          </a:xfrm>
          <a:prstGeom prst="rect">
            <a:avLst/>
          </a:prstGeom>
          <a:noFill/>
        </p:spPr>
        <p:txBody>
          <a:bodyPr wrap="square" rtlCol="0">
            <a:spAutoFit/>
          </a:bodyPr>
          <a:lstStyle/>
          <a:p>
            <a:pPr>
              <a:defRPr/>
            </a:pPr>
            <a:r>
              <a:rPr lang="en-US" sz="2800">
                <a:latin typeface="Calibri" panose="020F0502020204030204" pitchFamily="34" charset="0"/>
                <a:ea typeface="Microsoft Sans Serif" panose="020B0604020202020204" pitchFamily="34" charset="0"/>
                <a:cs typeface="Calibri" panose="020F0502020204030204" pitchFamily="34" charset="0"/>
              </a:rPr>
              <a:t>Con frecuencia se utiliza el término  “</a:t>
            </a:r>
            <a:r>
              <a:rPr lang="en-US" sz="2800" b="1">
                <a:latin typeface="Calibri" panose="020F0502020204030204" pitchFamily="34" charset="0"/>
                <a:ea typeface="Microsoft Sans Serif" panose="020B0604020202020204" pitchFamily="34" charset="0"/>
                <a:cs typeface="Calibri" panose="020F0502020204030204" pitchFamily="34" charset="0"/>
              </a:rPr>
              <a:t>interés</a:t>
            </a:r>
            <a:r>
              <a:rPr lang="en-US" sz="2800">
                <a:latin typeface="Calibri" panose="020F0502020204030204" pitchFamily="34" charset="0"/>
                <a:ea typeface="Microsoft Sans Serif" panose="020B0604020202020204" pitchFamily="34" charset="0"/>
                <a:cs typeface="Calibri" panose="020F0502020204030204" pitchFamily="34" charset="0"/>
              </a:rPr>
              <a:t>” como sinónimo de “</a:t>
            </a:r>
            <a:r>
              <a:rPr lang="en-US" sz="2800" b="1">
                <a:latin typeface="Calibri" panose="020F0502020204030204" pitchFamily="34" charset="0"/>
                <a:ea typeface="Microsoft Sans Serif" panose="020B0604020202020204" pitchFamily="34" charset="0"/>
                <a:cs typeface="Calibri" panose="020F0502020204030204" pitchFamily="34" charset="0"/>
              </a:rPr>
              <a:t>tipo de interés</a:t>
            </a:r>
            <a:r>
              <a:rPr lang="en-US" sz="2800">
                <a:latin typeface="Calibri" panose="020F0502020204030204" pitchFamily="34" charset="0"/>
                <a:ea typeface="Microsoft Sans Serif" panose="020B0604020202020204" pitchFamily="34" charset="0"/>
                <a:cs typeface="Calibri" panose="020F0502020204030204" pitchFamily="34" charset="0"/>
              </a:rPr>
              <a:t>”, pero no es lo mismo, el tipo de interés es un porcentaje y el interés el resultado de aplicar dicho porcentaje al principal durante el plazo correspondiente</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US" sz="2800">
                <a:latin typeface="Calibri" panose="020F0502020204030204" pitchFamily="34" charset="0"/>
                <a:ea typeface="Microsoft Sans Serif" panose="020B0604020202020204" pitchFamily="34" charset="0"/>
                <a:cs typeface="Calibri" panose="020F0502020204030204" pitchFamily="34" charset="0"/>
              </a:rPr>
              <a:t>Pongamos un ejemplo, si le pedimos al banco un préstamo de 10.000€ y el tipo de interés es el 10% anual, los intereses son 1.000€ (10% x 10.000=1.000€), y pagaré al banco un total de 11.000 € por disponer de él</a:t>
            </a:r>
            <a:r>
              <a:rPr lang="en-GB" sz="2800">
                <a:latin typeface="Calibri" panose="020F0502020204030204" pitchFamily="34" charset="0"/>
                <a:ea typeface="Microsoft Sans Serif" panose="020B0604020202020204" pitchFamily="34" charset="0"/>
                <a:cs typeface="Calibri" panose="020F0502020204030204" pitchFamily="34" charset="0"/>
              </a:rPr>
              <a:t>.</a:t>
            </a:r>
            <a:r>
              <a:rPr lang="en-GB" altLang="es-ES" sz="2800">
                <a:latin typeface="Calibri" panose="020F0502020204030204" pitchFamily="34" charset="0"/>
                <a:ea typeface="Microsoft Sans Serif" panose="020B0604020202020204" pitchFamily="34" charset="0"/>
                <a:cs typeface="Calibri" panose="020F0502020204030204" pitchFamily="34" charset="0"/>
              </a:rPr>
              <a:t> </a:t>
            </a: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C7CA8730-52A2-761B-E385-B61BBEB62F73}"/>
              </a:ext>
            </a:extLst>
          </p:cNvPr>
          <p:cNvGraphicFramePr/>
          <p:nvPr>
            <p:extLst>
              <p:ext uri="{D42A27DB-BD31-4B8C-83A1-F6EECF244321}">
                <p14:modId xmlns:p14="http://schemas.microsoft.com/office/powerpoint/2010/main" val="3990366473"/>
              </p:ext>
            </p:extLst>
          </p:nvPr>
        </p:nvGraphicFramePr>
        <p:xfrm>
          <a:off x="9243391" y="2424077"/>
          <a:ext cx="8382000" cy="3522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a 10">
            <a:extLst>
              <a:ext uri="{FF2B5EF4-FFF2-40B4-BE49-F238E27FC236}">
                <a16:creationId xmlns:a16="http://schemas.microsoft.com/office/drawing/2014/main" id="{D173D5A6-9AFC-D662-A0E0-5D388CB4FB9D}"/>
              </a:ext>
            </a:extLst>
          </p:cNvPr>
          <p:cNvGraphicFramePr/>
          <p:nvPr>
            <p:extLst>
              <p:ext uri="{D42A27DB-BD31-4B8C-83A1-F6EECF244321}">
                <p14:modId xmlns:p14="http://schemas.microsoft.com/office/powerpoint/2010/main" val="2024201205"/>
              </p:ext>
            </p:extLst>
          </p:nvPr>
        </p:nvGraphicFramePr>
        <p:xfrm>
          <a:off x="9243391" y="5343996"/>
          <a:ext cx="8382000" cy="33697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02038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¿Por qué es tan importante el tiempo cuando hablamos de dinero?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8153400" cy="4832092"/>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Todos sabemos, por experiencia, que los precios de los bienes y servicios que adquirimos suelen ir aumentando con el paso del tiempo. Como consecuencia, el valor del dinero va disminuyendo y con ello nuestro poder adquisitivo. Es decir, con la misma cantidad de dinero, por ejemplo, 1000€, podemos comprar hoy menos cosas que hace un año</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Esto nos permite comprender que </a:t>
            </a:r>
            <a:r>
              <a:rPr lang="es-ES" sz="2800" b="1">
                <a:latin typeface="Calibri" panose="020F0502020204030204" pitchFamily="34" charset="0"/>
                <a:ea typeface="Microsoft Sans Serif" panose="020B0604020202020204" pitchFamily="34" charset="0"/>
                <a:cs typeface="Calibri" panose="020F0502020204030204" pitchFamily="34" charset="0"/>
              </a:rPr>
              <a:t>una misma cantidad de dinero tendrá un valor diferente según el momento en que se perciba</a:t>
            </a:r>
            <a:r>
              <a:rPr lang="en-GB" sz="2800">
                <a:latin typeface="Calibri" panose="020F0502020204030204" pitchFamily="34" charset="0"/>
                <a:ea typeface="Microsoft Sans Serif" panose="020B0604020202020204" pitchFamily="34" charset="0"/>
                <a:cs typeface="Calibri" panose="020F0502020204030204" pitchFamily="34" charset="0"/>
              </a:rPr>
              <a:t>.</a:t>
            </a:r>
          </a:p>
        </p:txBody>
      </p:sp>
      <p:pic>
        <p:nvPicPr>
          <p:cNvPr id="8" name="Imagen 7" descr="Imagen que contiene Icono&#10;&#10;Descripción generada automáticamente">
            <a:extLst>
              <a:ext uri="{FF2B5EF4-FFF2-40B4-BE49-F238E27FC236}">
                <a16:creationId xmlns:a16="http://schemas.microsoft.com/office/drawing/2014/main" id="{79E1C7CA-6528-F1CA-3664-990EF15EA3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20400" y="3386379"/>
            <a:ext cx="6096000" cy="4357687"/>
          </a:xfrm>
          <a:prstGeom prst="rect">
            <a:avLst/>
          </a:prstGeom>
        </p:spPr>
      </p:pic>
    </p:spTree>
    <p:extLst>
      <p:ext uri="{BB962C8B-B14F-4D97-AF65-F5344CB8AC3E}">
        <p14:creationId xmlns:p14="http://schemas.microsoft.com/office/powerpoint/2010/main" val="290032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2344400" cy="1446550"/>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3.</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¿Por qué es tan importante el tiempo cuando hablamos de dinero?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600200" y="3314700"/>
            <a:ext cx="10439400" cy="5262979"/>
          </a:xfrm>
          <a:prstGeom prst="rect">
            <a:avLst/>
          </a:prstGeom>
          <a:noFill/>
        </p:spPr>
        <p:txBody>
          <a:bodyPr wrap="square" rtlCol="0">
            <a:spAutoFit/>
          </a:bodyPr>
          <a:lstStyle/>
          <a:p>
            <a:pPr>
              <a:defRPr/>
            </a:pPr>
            <a:r>
              <a:rPr lang="es-ES" sz="2800">
                <a:latin typeface="Calibri" panose="020F0502020204030204" pitchFamily="34" charset="0"/>
                <a:ea typeface="Microsoft Sans Serif" panose="020B0604020202020204" pitchFamily="34" charset="0"/>
                <a:cs typeface="Calibri" panose="020F0502020204030204" pitchFamily="34" charset="0"/>
              </a:rPr>
              <a:t>Cuando hay inflación, es decir, cuando hay un incremento continuado de los precios en el tiempo esto resulta obvio. Pero </a:t>
            </a:r>
            <a:r>
              <a:rPr lang="es-ES" sz="2800" b="1">
                <a:latin typeface="Calibri" panose="020F0502020204030204" pitchFamily="34" charset="0"/>
                <a:ea typeface="Microsoft Sans Serif" panose="020B0604020202020204" pitchFamily="34" charset="0"/>
                <a:cs typeface="Calibri" panose="020F0502020204030204" pitchFamily="34" charset="0"/>
              </a:rPr>
              <a:t>¿qué ocurre en una situación de estabilidad completa de los precios, es decir, sin inflación? </a:t>
            </a:r>
            <a:r>
              <a:rPr lang="es-ES" sz="2800">
                <a:latin typeface="Calibri" panose="020F0502020204030204" pitchFamily="34" charset="0"/>
                <a:ea typeface="Microsoft Sans Serif" panose="020B0604020202020204" pitchFamily="34" charset="0"/>
                <a:cs typeface="Calibri" panose="020F0502020204030204" pitchFamily="34" charset="0"/>
              </a:rPr>
              <a:t>Pues que incluso en esa situación, preferiríamos disponer ahora del dinero en lugar de esperar un año, ya que aunque con esos 1000€ pudiéramos adquirir hoy los mismos bienes que dentro de un año, al disponer hoy de ese dinero podríamos rentabilizar los 1000€ y dentro de un año, recuperar dicha suma más el rendimiento que haya generado</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a:latin typeface="Calibri" panose="020F0502020204030204" pitchFamily="34" charset="0"/>
                <a:ea typeface="Microsoft Sans Serif" panose="020B0604020202020204" pitchFamily="34" charset="0"/>
                <a:cs typeface="Calibri" panose="020F0502020204030204" pitchFamily="34" charset="0"/>
              </a:rPr>
              <a:t>Por tanto, cada cuantía de dinero va asociado a una fecha. Es decir, 1000 € del 15 de enero no valen lo mismo que 1000 € del 15 de marzo</a:t>
            </a:r>
            <a:r>
              <a:rPr lang="en-GB" sz="2800">
                <a:latin typeface="Calibri" panose="020F0502020204030204" pitchFamily="34" charset="0"/>
                <a:ea typeface="Microsoft Sans Serif" panose="020B0604020202020204" pitchFamily="34" charset="0"/>
                <a:cs typeface="Calibri" panose="020F0502020204030204" pitchFamily="34" charset="0"/>
              </a:rPr>
              <a:t>.</a:t>
            </a:r>
          </a:p>
        </p:txBody>
      </p:sp>
      <p:pic>
        <p:nvPicPr>
          <p:cNvPr id="6" name="Imagen 5" descr="Imagen que contiene Flecha&#10;&#10;Descripción generada automáticamente">
            <a:extLst>
              <a:ext uri="{FF2B5EF4-FFF2-40B4-BE49-F238E27FC236}">
                <a16:creationId xmlns:a16="http://schemas.microsoft.com/office/drawing/2014/main" id="{705D41A3-9ECC-707E-DC2B-FE83E80C132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106400" y="3848100"/>
            <a:ext cx="3429000" cy="3447855"/>
          </a:xfrm>
          <a:prstGeom prst="rect">
            <a:avLst/>
          </a:prstGeom>
        </p:spPr>
      </p:pic>
    </p:spTree>
    <p:extLst>
      <p:ext uri="{BB962C8B-B14F-4D97-AF65-F5344CB8AC3E}">
        <p14:creationId xmlns:p14="http://schemas.microsoft.com/office/powerpoint/2010/main" val="80677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95F2298-D1A3-83FF-0A0E-0740D938580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668000" y="4381500"/>
            <a:ext cx="7010400" cy="3998043"/>
          </a:xfrm>
          <a:prstGeom prst="rect">
            <a:avLst/>
          </a:prstGeom>
        </p:spPr>
      </p:pic>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10058400" cy="769441"/>
          </a:xfrm>
          <a:prstGeom prst="rect">
            <a:avLst/>
          </a:prstGeom>
          <a:noFill/>
        </p:spPr>
        <p:txBody>
          <a:bodyPr wrap="square" rtlCol="0">
            <a:spAutoFit/>
          </a:bodyPr>
          <a:lstStyle/>
          <a:p>
            <a:r>
              <a:rPr lang="es-ES" sz="4400" b="1">
                <a:latin typeface="Calibri" panose="020F0502020204030204" pitchFamily="34" charset="0"/>
                <a:ea typeface="Microsoft Sans Serif" panose="020B0604020202020204" pitchFamily="34" charset="0"/>
                <a:cs typeface="Calibri" panose="020F0502020204030204" pitchFamily="34" charset="0"/>
              </a:rPr>
              <a:t>4.</a:t>
            </a:r>
            <a:r>
              <a:rPr lang="es-ES" sz="4400" b="1" spc="-85">
                <a:solidFill>
                  <a:srgbClr val="343433"/>
                </a:solidFill>
                <a:latin typeface="Calibri" panose="020F0502020204030204" pitchFamily="34" charset="0"/>
                <a:ea typeface="Microsoft Sans Serif" panose="020B0604020202020204" pitchFamily="34" charset="0"/>
                <a:cs typeface="Calibri" panose="020F0502020204030204" pitchFamily="34" charset="0"/>
              </a:rPr>
              <a:t> Capitalización y Descuento de dinero.</a:t>
            </a:r>
            <a:endParaRPr lang="es-ES" sz="4400" b="1" dirty="0">
              <a:latin typeface="Calibri" panose="020F0502020204030204" pitchFamily="34" charset="0"/>
              <a:ea typeface="Microsoft Sans Serif" panose="020B060402020202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6C8B894F-17B3-41CA-B7A0-A3081483AF7F}"/>
              </a:ext>
            </a:extLst>
          </p:cNvPr>
          <p:cNvSpPr txBox="1"/>
          <p:nvPr/>
        </p:nvSpPr>
        <p:spPr>
          <a:xfrm>
            <a:off x="1524000" y="2562880"/>
            <a:ext cx="9829800" cy="6986528"/>
          </a:xfrm>
          <a:prstGeom prst="rect">
            <a:avLst/>
          </a:prstGeom>
          <a:noFill/>
        </p:spPr>
        <p:txBody>
          <a:bodyPr wrap="square" rtlCol="0">
            <a:spAutoFit/>
          </a:bodyPr>
          <a:lstStyle/>
          <a:p>
            <a:pPr>
              <a:defRPr/>
            </a:pPr>
            <a:r>
              <a:rPr lang="es-ES" sz="2800" b="1">
                <a:latin typeface="Calibri" panose="020F0502020204030204" pitchFamily="34" charset="0"/>
                <a:ea typeface="Microsoft Sans Serif" panose="020B0604020202020204" pitchFamily="34" charset="0"/>
                <a:cs typeface="Calibri" panose="020F0502020204030204" pitchFamily="34" charset="0"/>
              </a:rPr>
              <a:t>Capitalización</a:t>
            </a:r>
            <a:r>
              <a:rPr lang="es-ES" sz="2800">
                <a:latin typeface="Calibri" panose="020F0502020204030204" pitchFamily="34" charset="0"/>
                <a:ea typeface="Microsoft Sans Serif" panose="020B0604020202020204" pitchFamily="34" charset="0"/>
                <a:cs typeface="Calibri" panose="020F0502020204030204" pitchFamily="34" charset="0"/>
              </a:rPr>
              <a:t>: consiste en renunciar a un capital actual (prestándolo o invirtiéndolo) para obtener un capital superior en el  futuro. La diferencia entre el valor del capital futuro y el actual son los intereses</a:t>
            </a:r>
            <a:r>
              <a:rPr lang="en-GB" sz="2800">
                <a:latin typeface="Calibri" panose="020F0502020204030204" pitchFamily="34" charset="0"/>
                <a:ea typeface="Microsoft Sans Serif" panose="020B0604020202020204" pitchFamily="34" charset="0"/>
                <a:cs typeface="Calibri" panose="020F0502020204030204" pitchFamily="34" charset="0"/>
              </a:rPr>
              <a:t>. </a:t>
            </a:r>
          </a:p>
          <a:p>
            <a:pPr>
              <a:defRPr/>
            </a:pPr>
            <a:endParaRPr lang="en-GB"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s-ES" sz="2800" u="sng">
                <a:latin typeface="Calibri" panose="020F0502020204030204" pitchFamily="34" charset="0"/>
                <a:ea typeface="Microsoft Sans Serif" panose="020B0604020202020204" pitchFamily="34" charset="0"/>
                <a:cs typeface="Calibri" panose="020F0502020204030204" pitchFamily="34" charset="0"/>
              </a:rPr>
              <a:t>Ejemplos</a:t>
            </a:r>
            <a:r>
              <a:rPr lang="es-ES" sz="2800">
                <a:latin typeface="Calibri" panose="020F0502020204030204" pitchFamily="34" charset="0"/>
                <a:ea typeface="Microsoft Sans Serif" panose="020B0604020202020204" pitchFamily="34" charset="0"/>
                <a:cs typeface="Calibri" panose="020F0502020204030204" pitchFamily="34" charset="0"/>
              </a:rPr>
              <a:t>: “contratar una imposición a plazo fijo”, esto es, depositamos el dinero en una entidad financiera y lo recuperamos un tiempo más tarde, más unos intereses; es semejante a cuando una entidad financiera presta un capital y lo recupera más tarde incrementado con los correspondientes intereses</a:t>
            </a:r>
            <a:r>
              <a:rPr lang="en-GB" sz="2800">
                <a:latin typeface="Calibri" panose="020F0502020204030204" pitchFamily="34" charset="0"/>
                <a:ea typeface="Microsoft Sans Serif" panose="020B0604020202020204" pitchFamily="34" charset="0"/>
                <a:cs typeface="Calibri" panose="020F0502020204030204" pitchFamily="34" charset="0"/>
              </a:rPr>
              <a:t>.</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a:latin typeface="Calibri" panose="020F0502020204030204" pitchFamily="34" charset="0"/>
                <a:ea typeface="Microsoft Sans Serif" panose="020B0604020202020204" pitchFamily="34" charset="0"/>
                <a:cs typeface="Calibri" panose="020F0502020204030204" pitchFamily="34" charset="0"/>
              </a:rPr>
              <a:t>En la capitalización se cumple que: </a:t>
            </a:r>
          </a:p>
          <a:p>
            <a:pPr>
              <a:defRPr/>
            </a:pPr>
            <a:endParaRPr lang="en-GB" altLang="es-ES" sz="2800">
              <a:latin typeface="Calibri" panose="020F0502020204030204" pitchFamily="34" charset="0"/>
              <a:ea typeface="Microsoft Sans Serif" panose="020B0604020202020204" pitchFamily="34" charset="0"/>
              <a:cs typeface="Calibri" panose="020F0502020204030204" pitchFamily="34" charset="0"/>
            </a:endParaRPr>
          </a:p>
          <a:p>
            <a:pPr>
              <a:defRPr/>
            </a:pPr>
            <a:r>
              <a:rPr lang="en-GB" altLang="es-ES" sz="2800" b="1">
                <a:latin typeface="Calibri" panose="020F0502020204030204" pitchFamily="34" charset="0"/>
                <a:ea typeface="Microsoft Sans Serif" panose="020B0604020202020204" pitchFamily="34" charset="0"/>
                <a:cs typeface="Calibri" panose="020F0502020204030204" pitchFamily="34" charset="0"/>
              </a:rPr>
              <a:t>Capital futuro = Capital actual + Intereses</a:t>
            </a:r>
          </a:p>
          <a:p>
            <a:pPr>
              <a:defRPr/>
            </a:pPr>
            <a:endParaRPr lang="en-GB" altLang="es-ES" sz="2800" dirty="0">
              <a:latin typeface="Calibri" panose="020F0502020204030204" pitchFamily="34" charset="0"/>
              <a:ea typeface="Microsoft Sans Serif" panose="020B0604020202020204" pitchFamily="34" charset="0"/>
              <a:cs typeface="Calibri" panose="020F0502020204030204" pitchFamily="34" charset="0"/>
            </a:endParaRP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623151608"/>
      </p:ext>
    </p:extLst>
  </p:cSld>
  <p:clrMapOvr>
    <a:masterClrMapping/>
  </p:clrMapOvr>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2036</Words>
  <Application>Microsoft Office PowerPoint</Application>
  <PresentationFormat>Personalizado</PresentationFormat>
  <Paragraphs>124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Calibri Light</vt:lpstr>
      <vt:lpstr>Microsoft Sans Serif</vt:lpstr>
      <vt:lpstr>Diseño personalizado</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 PPT TEMPLATE</dc:title>
  <dc:creator>Monia Coppola</dc:creator>
  <cp:keywords>DAE4gifLBQE,BAEXurJiHZU</cp:keywords>
  <cp:lastModifiedBy>Miriam Internet Web Solutions</cp:lastModifiedBy>
  <cp:revision>68</cp:revision>
  <dcterms:created xsi:type="dcterms:W3CDTF">2022-02-16T10:54:20Z</dcterms:created>
  <dcterms:modified xsi:type="dcterms:W3CDTF">2022-11-04T12:09:12Z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2022-02-16T00:00:00Z</vt:filetime>
  </property>
  <property fmtid="{D5CDD505-2E9C-101B-9397-08002B2CF9AE}" pid="3" name="Creator">
    <vt:lpwstr>Canva</vt:lpwstr>
  </property>
  <property fmtid="{D5CDD505-2E9C-101B-9397-08002B2CF9AE}" pid="4" name="LastSaved">
    <vt:filetime>2022-02-16T00:00:00Z</vt:filetime>
  </property>
</Properties>
</file>