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1.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7" r:id="rId7"/>
    <p:sldId id="261" r:id="rId8"/>
    <p:sldId id="268" r:id="rId9"/>
    <p:sldId id="280" r:id="rId10"/>
    <p:sldId id="281" r:id="rId11"/>
    <p:sldId id="270" r:id="rId12"/>
    <p:sldId id="271" r:id="rId13"/>
    <p:sldId id="272" r:id="rId14"/>
    <p:sldId id="273" r:id="rId15"/>
    <p:sldId id="274" r:id="rId16"/>
    <p:sldId id="275" r:id="rId17"/>
    <p:sldId id="276" r:id="rId18"/>
    <p:sldId id="277" r:id="rId19"/>
    <p:sldId id="278" r:id="rId20"/>
    <p:sldId id="279" r:id="rId21"/>
    <p:sldId id="262" r:id="rId22"/>
    <p:sldId id="260"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El dinero y los Medios de Pagos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Socio: Universidad de Málaga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Tarjetas Bancarias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6124754"/>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Tarjeta de Débito</a:t>
            </a:r>
            <a:r>
              <a:rPr lang="es-ES" sz="2800" b="1" u="sng">
                <a:effectLst/>
                <a:latin typeface="Calibri" panose="020F0502020204030204" pitchFamily="34" charset="0"/>
                <a:ea typeface="Times New Roman" panose="02020603050405020304" pitchFamily="18" charset="0"/>
              </a:rPr>
              <a:t>:</a:t>
            </a:r>
            <a:r>
              <a:rPr lang="es-ES" sz="2800">
                <a:effectLst/>
                <a:latin typeface="Calibri" panose="020F0502020204030204" pitchFamily="34" charset="0"/>
                <a:ea typeface="Times New Roman" panose="02020603050405020304" pitchFamily="18" charset="0"/>
              </a:rPr>
              <a:t> Permite operar a través de cajeros automáticos y pagar en tiendas y establecimientos. Están vinculadas obligatoriamente a una cuenta y solo podrás disponer con ellas del saldo de la cuenta corriente a la que está asociada. Esto es, el  importe de la compra o el dinero retirado en un cajero se cargan de manera inmediata en la misma.</a:t>
            </a:r>
            <a:r>
              <a:rPr lang="es-ES" sz="2800">
                <a:effectLst/>
                <a:latin typeface="Microsoft Sans Serif" panose="020B0604020202020204" pitchFamily="34" charset="0"/>
                <a:ea typeface="Microsoft Sans Serif" panose="020B0604020202020204" pitchFamily="34" charset="0"/>
              </a:rPr>
              <a:t> </a:t>
            </a:r>
            <a:r>
              <a:rPr lang="es-ES" sz="2800">
                <a:latin typeface="Calibri" panose="020F0502020204030204" pitchFamily="34" charset="0"/>
              </a:rPr>
              <a:t>Suele utilizarse para pagar gastos diarios, sacar dinero del cajero o realizar pagos por internet.</a:t>
            </a:r>
            <a:r>
              <a:rPr lang="es-ES" sz="2800" u="sng">
                <a:effectLst/>
                <a:latin typeface="Calibri" panose="020F0502020204030204" pitchFamily="34" charset="0"/>
                <a:ea typeface="Times New Roman" panose="02020603050405020304" pitchFamily="18" charset="0"/>
              </a:rPr>
              <a:t> </a:t>
            </a:r>
          </a:p>
          <a:p>
            <a:pPr>
              <a:defRPr/>
            </a:pPr>
            <a:endParaRPr lang="es-ES" sz="2800" u="sng">
              <a:latin typeface="Calibri" panose="020F0502020204030204" pitchFamily="34" charset="0"/>
              <a:ea typeface="Times New Roman" panose="02020603050405020304" pitchFamily="18" charset="0"/>
            </a:endParaRPr>
          </a:p>
          <a:p>
            <a:pPr>
              <a:defRPr/>
            </a:pPr>
            <a:r>
              <a:rPr lang="es-ES" sz="2800" u="sng">
                <a:effectLst/>
                <a:latin typeface="Calibri" panose="020F0502020204030204" pitchFamily="34" charset="0"/>
                <a:ea typeface="Times New Roman" panose="02020603050405020304" pitchFamily="18" charset="0"/>
              </a:rPr>
              <a:t>Tarjeta de Crédito</a:t>
            </a:r>
            <a:r>
              <a:rPr lang="es-ES" sz="2800">
                <a:effectLst/>
                <a:latin typeface="Calibri" panose="020F0502020204030204" pitchFamily="34" charset="0"/>
                <a:ea typeface="Times New Roman" panose="02020603050405020304" pitchFamily="18" charset="0"/>
              </a:rPr>
              <a:t>:</a:t>
            </a:r>
            <a:r>
              <a:rPr lang="es-ES" sz="2800" b="1">
                <a:effectLst/>
                <a:latin typeface="Calibri" panose="020F0502020204030204" pitchFamily="34" charset="0"/>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Puedes realizar las mismas operaciones que con una tarjeta de débito pero además</a:t>
            </a:r>
            <a:r>
              <a:rPr lang="es-ES" sz="2800" b="1">
                <a:effectLst/>
                <a:latin typeface="Calibri" panose="020F0502020204030204" pitchFamily="34" charset="0"/>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permiten disponer de una cuantía mayor al saldo de la cuenta corriente a la que están asociadas ya que , en realidad, están concediendo un crédito que está a disposición del titular. Los pagos se suelen pasar a final de mes y permiten optar por liquidar el importe íntegro (sin cobro de intereses) o por aplazar una parte durante un periodo más largo (lo que suele conllevar intereses que pueden ser elevados. En caso de demoras o impago de las cuotas las entidades suelen cargar gastos y comisiones.</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3429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Tarjetas Bancarias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4401205"/>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Tarjetas Revolving:</a:t>
            </a:r>
            <a:r>
              <a:rPr lang="es-ES" sz="2800">
                <a:effectLst/>
                <a:latin typeface="Calibri" panose="020F0502020204030204" pitchFamily="34" charset="0"/>
                <a:ea typeface="Times New Roman" panose="02020603050405020304" pitchFamily="18" charset="0"/>
              </a:rPr>
              <a:t> Son similares a las tarjetas de crédito pero se diferencian en el modo de pago. Las compras o disposición de efectivo que hagas con esta tarjeta </a:t>
            </a:r>
            <a:r>
              <a:rPr lang="es-ES" sz="2800" u="sng">
                <a:effectLst/>
                <a:latin typeface="Calibri" panose="020F0502020204030204" pitchFamily="34" charset="0"/>
                <a:ea typeface="Times New Roman" panose="02020603050405020304" pitchFamily="18" charset="0"/>
              </a:rPr>
              <a:t>siempre quedan aplazadas</a:t>
            </a:r>
            <a:r>
              <a:rPr lang="es-ES" sz="2800">
                <a:effectLst/>
                <a:latin typeface="Calibri" panose="020F0502020204030204" pitchFamily="34" charset="0"/>
                <a:ea typeface="Times New Roman" panose="02020603050405020304" pitchFamily="18" charset="0"/>
              </a:rPr>
              <a:t> automáticamente con intereses generalmente altos, mientras que las tarjetas de crédito puedes elegir  aplazar el cobro de la cantidad a final de mes o al mes siguiente y no cobran intereses.</a:t>
            </a:r>
          </a:p>
          <a:p>
            <a:pPr>
              <a:defRPr/>
            </a:pPr>
            <a:endParaRPr lang="es-ES" sz="2800">
              <a:latin typeface="Calibri" panose="020F0502020204030204" pitchFamily="34" charset="0"/>
            </a:endParaRPr>
          </a:p>
          <a:p>
            <a:pPr>
              <a:defRPr/>
            </a:pPr>
            <a:r>
              <a:rPr lang="es-ES" sz="2800" u="sng">
                <a:effectLst/>
                <a:latin typeface="Calibri" panose="020F0502020204030204" pitchFamily="34" charset="0"/>
                <a:ea typeface="Times New Roman" panose="02020603050405020304" pitchFamily="18" charset="0"/>
              </a:rPr>
              <a:t>Tarjetas Prepago</a:t>
            </a:r>
            <a:r>
              <a:rPr lang="es-ES" sz="2800">
                <a:effectLst/>
                <a:latin typeface="Calibri" panose="020F0502020204030204" pitchFamily="34" charset="0"/>
                <a:ea typeface="Times New Roman" panose="02020603050405020304" pitchFamily="18" charset="0"/>
              </a:rPr>
              <a:t>: Tan solo puedes gastar la cantidad de dinero que previamente se ha depositado en la tarjeta. Una vez gastado el saldo de esta, se puede recargar tantas veces como sea necesario (normalmente con un mínimo de 6 € y un máximo de 1.000€).</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5442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Tarjetas Bancarias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11400" cy="5693866"/>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Tarjeta Virtual</a:t>
            </a:r>
            <a:r>
              <a:rPr lang="es-ES" sz="2800" b="1">
                <a:effectLst/>
                <a:latin typeface="Calibri" panose="020F0502020204030204" pitchFamily="34" charset="0"/>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Es la versión virtual de la tarjeta prepago. Está especialmente diseñada para realizar compras por internet. No incluye el plástico de la tarjeta, es decir, solo se dispone del número de la tarjeta y las claves de seguridad. Al ser una tarjeta prepago tan solo hay que recargarla antes de usarla con la cantidad que se crea conveniente. A partir de ahí, cualquier compra que se haga online se podrá cargar a ella, con el límite  del saldo que se haya recargado.</a:t>
            </a:r>
          </a:p>
          <a:p>
            <a:pPr>
              <a:defRPr/>
            </a:pPr>
            <a:endParaRPr lang="es-ES" sz="2800">
              <a:effectLst/>
              <a:latin typeface="Calibri" panose="020F0502020204030204" pitchFamily="34" charset="0"/>
              <a:ea typeface="Times New Roman" panose="02020603050405020304" pitchFamily="18" charset="0"/>
            </a:endParaRPr>
          </a:p>
          <a:p>
            <a:pPr>
              <a:defRPr/>
            </a:pPr>
            <a:r>
              <a:rPr lang="es-ES" sz="2800" u="sng">
                <a:effectLst/>
                <a:latin typeface="Calibri" panose="020F0502020204030204" pitchFamily="34" charset="0"/>
                <a:ea typeface="Times New Roman" panose="02020603050405020304" pitchFamily="18" charset="0"/>
              </a:rPr>
              <a:t>Tarjetas contactless</a:t>
            </a:r>
            <a:r>
              <a:rPr lang="es-ES" sz="2800">
                <a:effectLst/>
                <a:latin typeface="Calibri" panose="020F0502020204030204" pitchFamily="34" charset="0"/>
                <a:ea typeface="Times New Roman" panose="02020603050405020304" pitchFamily="18" charset="0"/>
              </a:rPr>
              <a:t> o sin contacto: son tarjetas, tanto de débito como de crédito, con las que  se pueden realizar los pagos simplemente acercándola al datáfono y en caso de que se trate de operaciones por importe superior a 50 euros, introduciendo el pin</a:t>
            </a:r>
            <a:r>
              <a:rPr lang="es-ES" sz="2800">
                <a:latin typeface="Calibri" panose="020F0502020204030204" pitchFamily="34" charset="0"/>
                <a:ea typeface="Times New Roman" panose="02020603050405020304" pitchFamily="18" charset="0"/>
              </a:rPr>
              <a:t>.</a:t>
            </a: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776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la Banca Electrónica? ¿Y la Banca Online?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9220200" cy="6555641"/>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Banca Electrónica:</a:t>
            </a:r>
            <a:r>
              <a:rPr lang="es-ES" sz="2800" b="1">
                <a:effectLst/>
                <a:latin typeface="Calibri" panose="020F0502020204030204" pitchFamily="34" charset="0"/>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La banca electrónica es un sistema que </a:t>
            </a:r>
            <a:r>
              <a:rPr lang="es-ES" sz="2800">
                <a:solidFill>
                  <a:srgbClr val="404040"/>
                </a:solidFill>
                <a:effectLst/>
                <a:latin typeface="Helvetica" panose="020B0604020202020204" pitchFamily="34" charset="0"/>
                <a:ea typeface="Microsoft Sans Serif" panose="020B0604020202020204" pitchFamily="34" charset="0"/>
              </a:rPr>
              <a:t> </a:t>
            </a:r>
            <a:r>
              <a:rPr lang="es-ES" sz="2800">
                <a:effectLst/>
                <a:latin typeface="Calibri" panose="020F0502020204030204" pitchFamily="34" charset="0"/>
                <a:ea typeface="Times New Roman" panose="02020603050405020304" pitchFamily="18" charset="0"/>
              </a:rPr>
              <a:t>permite realizar la mayoría de operaciones bancarias mediante medios electrónicos,  desde contratar una cuenta bancaria a realizar cualquier transferencia, por pequeña que sea, y engloba a la </a:t>
            </a:r>
            <a:r>
              <a:rPr lang="es-ES" sz="2800" u="sng">
                <a:effectLst/>
                <a:latin typeface="Calibri" panose="020F0502020204030204" pitchFamily="34" charset="0"/>
                <a:ea typeface="Times New Roman" panose="02020603050405020304" pitchFamily="18" charset="0"/>
              </a:rPr>
              <a:t>Banca Online.</a:t>
            </a:r>
            <a:r>
              <a:rPr lang="es-ES" sz="2800">
                <a:effectLst/>
                <a:latin typeface="Calibri" panose="020F0502020204030204" pitchFamily="34" charset="0"/>
                <a:ea typeface="Times New Roman" panose="02020603050405020304" pitchFamily="18" charset="0"/>
              </a:rPr>
              <a:t>  Así, por ejemplo, la banca electrónica es sacar dinero de un cajero, utilizar las tarjetas de crédito o llamar por teléfono a una oficina bancaria, mientras que la banca online es la que se presta desde el ordenador o dispositivo móvil utilizando una conexión de Internet.</a:t>
            </a:r>
          </a:p>
          <a:p>
            <a:pPr>
              <a:defRPr/>
            </a:pPr>
            <a:endParaRPr lang="es-ES" sz="2800">
              <a:effectLst/>
              <a:latin typeface="Calibri" panose="020F0502020204030204" pitchFamily="34" charset="0"/>
              <a:ea typeface="Times New Roman" panose="02020603050405020304" pitchFamily="18" charset="0"/>
            </a:endParaRPr>
          </a:p>
          <a:p>
            <a:pPr>
              <a:defRPr/>
            </a:pPr>
            <a:r>
              <a:rPr lang="es-ES" sz="2800">
                <a:effectLst/>
                <a:latin typeface="Calibri" panose="020F0502020204030204" pitchFamily="34" charset="0"/>
                <a:ea typeface="Times New Roman" panose="02020603050405020304" pitchFamily="18" charset="0"/>
              </a:rPr>
              <a:t>Por otro lado, un</a:t>
            </a:r>
            <a:r>
              <a:rPr lang="es-ES" sz="2800" u="sng">
                <a:effectLst/>
                <a:latin typeface="Calibri" panose="020F0502020204030204" pitchFamily="34" charset="0"/>
                <a:ea typeface="Times New Roman" panose="02020603050405020304" pitchFamily="18" charset="0"/>
              </a:rPr>
              <a:t> Banco Virtual </a:t>
            </a:r>
            <a:r>
              <a:rPr lang="es-ES" sz="2800">
                <a:effectLst/>
                <a:latin typeface="Calibri" panose="020F0502020204030204" pitchFamily="34" charset="0"/>
                <a:ea typeface="Times New Roman" panose="02020603050405020304" pitchFamily="18" charset="0"/>
              </a:rPr>
              <a:t>es aquel que no tiene oficina.</a:t>
            </a:r>
          </a:p>
          <a:p>
            <a:pPr>
              <a:defRPr/>
            </a:pPr>
            <a:endParaRPr lang="es-ES" sz="2800">
              <a:latin typeface="Calibri" panose="020F0502020204030204" pitchFamily="34" charset="0"/>
            </a:endParaRPr>
          </a:p>
          <a:p>
            <a:pPr>
              <a:defRPr/>
            </a:pP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360BB90C-0953-FA74-70B6-5F00E346A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3643" y="2705100"/>
            <a:ext cx="4876800" cy="4876800"/>
          </a:xfrm>
          <a:prstGeom prst="rect">
            <a:avLst/>
          </a:prstGeom>
        </p:spPr>
      </p:pic>
    </p:spTree>
    <p:extLst>
      <p:ext uri="{BB962C8B-B14F-4D97-AF65-F5344CB8AC3E}">
        <p14:creationId xmlns:p14="http://schemas.microsoft.com/office/powerpoint/2010/main" val="371360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Formas en las que puedes pagar con tu móvil</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6934200" cy="5262979"/>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Tecnología NFC (Near Field Communication)</a:t>
            </a:r>
            <a:r>
              <a:rPr lang="es-ES" sz="2800">
                <a:effectLst/>
                <a:latin typeface="Calibri" panose="020F0502020204030204" pitchFamily="34" charset="0"/>
                <a:ea typeface="Times New Roman" panose="02020603050405020304" pitchFamily="18" charset="0"/>
              </a:rPr>
              <a:t> Es una tecnología inalámbrica de corto alcance que permite transmitir datos entre dos dispositivos que se encuentren muy próximos. Así,  si nuestro teléfono cuenta con el chip NFC, y está vinculado a nuestras tarjetas bancarias, podemos utilizarlo para pagar en tiendas físicas. Solo será suficiente acercar el teléfono al datafono del negocio para efectuar el pago.</a:t>
            </a:r>
          </a:p>
          <a:p>
            <a:pPr>
              <a:defRPr/>
            </a:pPr>
            <a:endParaRPr lang="es-ES" sz="2800">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6" name="Imagen 5" descr="Interfaz de usuario gráfica&#10;&#10;Descripción generada automáticamente">
            <a:extLst>
              <a:ext uri="{FF2B5EF4-FFF2-40B4-BE49-F238E27FC236}">
                <a16:creationId xmlns:a16="http://schemas.microsoft.com/office/drawing/2014/main" id="{BEF00EA4-EE21-FEB4-C726-675D4DD12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190" y="2562880"/>
            <a:ext cx="6734810" cy="4419719"/>
          </a:xfrm>
          <a:prstGeom prst="rect">
            <a:avLst/>
          </a:prstGeom>
        </p:spPr>
      </p:pic>
    </p:spTree>
    <p:extLst>
      <p:ext uri="{BB962C8B-B14F-4D97-AF65-F5344CB8AC3E}">
        <p14:creationId xmlns:p14="http://schemas.microsoft.com/office/powerpoint/2010/main" val="221646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Formas en las que puedes pagar con tu móvil</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8763000" cy="6555641"/>
          </a:xfrm>
          <a:prstGeom prst="rect">
            <a:avLst/>
          </a:prstGeom>
          <a:noFill/>
        </p:spPr>
        <p:txBody>
          <a:bodyPr wrap="square" rtlCol="0">
            <a:spAutoFit/>
          </a:bodyPr>
          <a:lstStyle/>
          <a:p>
            <a:pPr>
              <a:defRPr/>
            </a:pPr>
            <a:r>
              <a:rPr lang="es-ES" sz="2800" u="sng">
                <a:solidFill>
                  <a:srgbClr val="000000"/>
                </a:solidFill>
                <a:effectLst/>
                <a:latin typeface="Calibri" panose="020F0502020204030204" pitchFamily="34" charset="0"/>
                <a:ea typeface="Microsoft Sans Serif" panose="020B0604020202020204" pitchFamily="34" charset="0"/>
              </a:rPr>
              <a:t>Los Pagos Inmediatos</a:t>
            </a:r>
            <a:r>
              <a:rPr lang="es-ES" sz="2800" b="1">
                <a:solidFill>
                  <a:srgbClr val="000000"/>
                </a:solidFill>
                <a:effectLst/>
                <a:latin typeface="Calibri" panose="020F0502020204030204" pitchFamily="34" charset="0"/>
                <a:ea typeface="Microsoft Sans Serif" panose="020B0604020202020204" pitchFamily="34" charset="0"/>
              </a:rPr>
              <a:t>: </a:t>
            </a:r>
            <a:r>
              <a:rPr lang="es-ES" sz="2800">
                <a:solidFill>
                  <a:srgbClr val="000000"/>
                </a:solidFill>
                <a:effectLst/>
                <a:latin typeface="Calibri" panose="020F0502020204030204" pitchFamily="34" charset="0"/>
                <a:ea typeface="Microsoft Sans Serif" panose="020B0604020202020204" pitchFamily="34" charset="0"/>
              </a:rPr>
              <a:t>son aquellos en los que el dinero está disponible en pocos segundos, casi en tiempo real, en la cuenta del beneficiario, a cualquier hora del día y todos los días del año</a:t>
            </a:r>
            <a:r>
              <a:rPr lang="es-ES" sz="2800" b="1">
                <a:solidFill>
                  <a:srgbClr val="000000"/>
                </a:solidFill>
                <a:effectLst/>
                <a:latin typeface="Calibri" panose="020F0502020204030204" pitchFamily="34" charset="0"/>
                <a:ea typeface="Microsoft Sans Serif" panose="020B0604020202020204" pitchFamily="34" charset="0"/>
              </a:rPr>
              <a:t>.  </a:t>
            </a:r>
            <a:r>
              <a:rPr lang="es-ES" sz="2800">
                <a:solidFill>
                  <a:srgbClr val="000000"/>
                </a:solidFill>
                <a:effectLst/>
                <a:latin typeface="Calibri" panose="020F0502020204030204" pitchFamily="34" charset="0"/>
                <a:ea typeface="Microsoft Sans Serif" panose="020B0604020202020204" pitchFamily="34" charset="0"/>
              </a:rPr>
              <a:t>Funcionan tras descargar la APP que ofrece las entidades bancarias (o cualquier otro servicio de pago) y asociar un número de teléfono móvil o una dirección de correo electrónico. Con esto ya se puede realizar la operación tan solo indicando el número de móvil de la persona a la que quieres enviar el pago, que se liquidará en cuestión de segundos. Ambas partes deben estar adheridas al sistema para que funcione. Un ejemplo de este servicio es </a:t>
            </a:r>
            <a:r>
              <a:rPr lang="es-ES" sz="2800" b="1">
                <a:solidFill>
                  <a:srgbClr val="000000"/>
                </a:solidFill>
                <a:effectLst/>
                <a:latin typeface="Calibri" panose="020F0502020204030204" pitchFamily="34" charset="0"/>
                <a:ea typeface="Microsoft Sans Serif" panose="020B0604020202020204" pitchFamily="34" charset="0"/>
              </a:rPr>
              <a:t>Bizum</a:t>
            </a:r>
            <a:r>
              <a:rPr lang="es-ES" sz="2800">
                <a:solidFill>
                  <a:srgbClr val="000000"/>
                </a:solidFill>
                <a:effectLst/>
                <a:latin typeface="Calibri" panose="020F0502020204030204" pitchFamily="34" charset="0"/>
                <a:ea typeface="Microsoft Sans Serif" panose="020B0604020202020204" pitchFamily="34" charset="0"/>
              </a:rPr>
              <a:t>.</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Texto&#10;&#10;Descripción generada automáticamente con confianza media">
            <a:extLst>
              <a:ext uri="{FF2B5EF4-FFF2-40B4-BE49-F238E27FC236}">
                <a16:creationId xmlns:a16="http://schemas.microsoft.com/office/drawing/2014/main" id="{1A679807-E75C-725B-184B-AB3A5FE4F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0" y="3952875"/>
            <a:ext cx="4876800" cy="2381250"/>
          </a:xfrm>
          <a:prstGeom prst="rect">
            <a:avLst/>
          </a:prstGeom>
        </p:spPr>
      </p:pic>
    </p:spTree>
    <p:extLst>
      <p:ext uri="{BB962C8B-B14F-4D97-AF65-F5344CB8AC3E}">
        <p14:creationId xmlns:p14="http://schemas.microsoft.com/office/powerpoint/2010/main" val="7497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Formas en las que puedes pagar con tu móvil</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5087600" cy="2246769"/>
          </a:xfrm>
          <a:prstGeom prst="rect">
            <a:avLst/>
          </a:prstGeom>
          <a:noFill/>
        </p:spPr>
        <p:txBody>
          <a:bodyPr wrap="square" rtlCol="0">
            <a:spAutoFit/>
          </a:bodyPr>
          <a:lstStyle/>
          <a:p>
            <a:pPr>
              <a:defRPr/>
            </a:pPr>
            <a:r>
              <a:rPr lang="es-ES" sz="2800" u="sng">
                <a:effectLst/>
                <a:latin typeface="Calibri" panose="020F0502020204030204" pitchFamily="34" charset="0"/>
                <a:ea typeface="Times New Roman" panose="02020603050405020304" pitchFamily="18" charset="0"/>
              </a:rPr>
              <a:t>PayPal</a:t>
            </a:r>
            <a:r>
              <a:rPr lang="es-ES" sz="2800" b="1" u="sng">
                <a:effectLst/>
                <a:latin typeface="Calibri" panose="020F0502020204030204" pitchFamily="34" charset="0"/>
                <a:ea typeface="Times New Roman" panose="02020603050405020304" pitchFamily="18" charset="0"/>
              </a:rPr>
              <a:t>:</a:t>
            </a:r>
            <a:r>
              <a:rPr lang="es-ES" sz="2800">
                <a:effectLst/>
                <a:latin typeface="Calibri" panose="020F0502020204030204" pitchFamily="34" charset="0"/>
                <a:ea typeface="Times New Roman" panose="02020603050405020304" pitchFamily="18" charset="0"/>
              </a:rPr>
              <a:t> Basado en un sistema de cuentas de correo electrónico. Para ello tienes que asociar una tarjeta de crédito a tu cuenta PayPal, cuando quieras pagar, simplemente inicia sesión con tu correo electrónico y contraseña, de esta forma no tendrás que introducir tus datos financieros.</a:t>
            </a: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Logotipo&#10;&#10;Descripción generada automáticamente">
            <a:extLst>
              <a:ext uri="{FF2B5EF4-FFF2-40B4-BE49-F238E27FC236}">
                <a16:creationId xmlns:a16="http://schemas.microsoft.com/office/drawing/2014/main" id="{B6BA4D00-7251-0425-643B-08EE8ED58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809649"/>
            <a:ext cx="6705600" cy="1752600"/>
          </a:xfrm>
          <a:prstGeom prst="rect">
            <a:avLst/>
          </a:prstGeom>
        </p:spPr>
      </p:pic>
    </p:spTree>
    <p:extLst>
      <p:ext uri="{BB962C8B-B14F-4D97-AF65-F5344CB8AC3E}">
        <p14:creationId xmlns:p14="http://schemas.microsoft.com/office/powerpoint/2010/main" val="325655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un Cajero Automático?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9296400" cy="6124754"/>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La principal función del cajero automático es el acceso inmediato a dinero en efectivo las 24 horas del día y se  utiliza mediante libreta de ahorros, tarjeta de débito o de crédito. Además, a través del cajero podrás, entre otros, consultar cuentas y saldos, realizar ingresos, hacer transferencias y traspasos, comprar entradas de espectáculos, recargar tarjetas de pago de telefonía, transporte, etc.</a:t>
            </a:r>
          </a:p>
          <a:p>
            <a:pPr>
              <a:defRPr/>
            </a:pPr>
            <a:endParaRPr lang="es-ES" sz="2800">
              <a:effectLst/>
              <a:latin typeface="Calibri" panose="020F0502020204030204" pitchFamily="34" charset="0"/>
              <a:ea typeface="Times New Roman" panose="02020603050405020304" pitchFamily="18" charset="0"/>
            </a:endParaRPr>
          </a:p>
          <a:p>
            <a:pPr>
              <a:defRPr/>
            </a:pPr>
            <a:r>
              <a:rPr lang="es-ES" sz="2800">
                <a:effectLst/>
                <a:latin typeface="Calibri" panose="020F0502020204030204" pitchFamily="34" charset="0"/>
                <a:ea typeface="Times New Roman" panose="02020603050405020304" pitchFamily="18" charset="0"/>
              </a:rPr>
              <a:t>Es importante que tengas en cuenta las comisiones que te pueden cobrar por operar con un cajero de otra entidad o perteneciente a otra red de cajeros, o por disponer de dinero a crédito en vez de con cargo a tu cuenta corriente</a:t>
            </a:r>
            <a:r>
              <a:rPr lang="es-ES" sz="2800">
                <a:latin typeface="Calibri" panose="020F0502020204030204" pitchFamily="34" charset="0"/>
                <a:ea typeface="Times New Roman" panose="02020603050405020304" pitchFamily="18" charset="0"/>
              </a:rPr>
              <a:t>.</a:t>
            </a:r>
            <a:endParaRPr lang="es-ES" sz="2800">
              <a:latin typeface="Calibri" panose="020F0502020204030204" pitchFamily="34"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a:extLst>
              <a:ext uri="{FF2B5EF4-FFF2-40B4-BE49-F238E27FC236}">
                <a16:creationId xmlns:a16="http://schemas.microsoft.com/office/drawing/2014/main" id="{7CB31ABD-B33D-28D1-6BC7-6C6AC804E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3400" y="2564537"/>
            <a:ext cx="5467131" cy="4104620"/>
          </a:xfrm>
          <a:prstGeom prst="rect">
            <a:avLst/>
          </a:prstGeom>
        </p:spPr>
      </p:pic>
    </p:spTree>
    <p:extLst>
      <p:ext uri="{BB962C8B-B14F-4D97-AF65-F5344CB8AC3E}">
        <p14:creationId xmlns:p14="http://schemas.microsoft.com/office/powerpoint/2010/main" val="37484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725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7.</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¿Para qué sirve y cuándo se utiliza una Domiciliación?</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086600" cy="4401205"/>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La domiciliación bancaria es una forma de pago, con la que se da orden al banco para atender periódicamente las facturas que vamos a recibir. Se utilizan habitualmente para el pago de servicios que se repiten, como pueden ser las cuotas de los colegios, los suministros de luz, agua, teléfono, electricidad, ocio, etc.</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magen que contiene Gráfico&#10;&#10;Descripción generada automáticamente">
            <a:extLst>
              <a:ext uri="{FF2B5EF4-FFF2-40B4-BE49-F238E27FC236}">
                <a16:creationId xmlns:a16="http://schemas.microsoft.com/office/drawing/2014/main" id="{B4C3CF39-BDB0-2142-8D8F-1EFEBFC12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2554597"/>
            <a:ext cx="6706599" cy="4401205"/>
          </a:xfrm>
          <a:prstGeom prst="rect">
            <a:avLst/>
          </a:prstGeom>
        </p:spPr>
      </p:pic>
    </p:spTree>
    <p:extLst>
      <p:ext uri="{BB962C8B-B14F-4D97-AF65-F5344CB8AC3E}">
        <p14:creationId xmlns:p14="http://schemas.microsoft.com/office/powerpoint/2010/main" val="416774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725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8.</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una transferencia bancaria?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315200" cy="6555641"/>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Son aquellas operaciones que se producen cuando una persona ordena a su banco que retire dinero de su cuenta y lo ingrese en la de otra persona en la misma o distinta entidad. La gran diferencia con una domiciliación es que las transferencias son ingresos puntuales y no periódicos. Puedes realizar una transferencia, para pagar, por ejemplo, la inscripción a un curso. O bien, puedes recibir una transferencia como regalo de una boda. Cada entidad cobra unas comisiones distintas por realizar una transferencia.</a:t>
            </a: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con confianza media">
            <a:extLst>
              <a:ext uri="{FF2B5EF4-FFF2-40B4-BE49-F238E27FC236}">
                <a16:creationId xmlns:a16="http://schemas.microsoft.com/office/drawing/2014/main" id="{6BEB783E-1AEB-A914-AC2E-BDD68047C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2562880"/>
            <a:ext cx="7315200" cy="4800600"/>
          </a:xfrm>
          <a:prstGeom prst="rect">
            <a:avLst/>
          </a:prstGeom>
        </p:spPr>
      </p:pic>
    </p:spTree>
    <p:extLst>
      <p:ext uri="{BB962C8B-B14F-4D97-AF65-F5344CB8AC3E}">
        <p14:creationId xmlns:p14="http://schemas.microsoft.com/office/powerpoint/2010/main" val="35292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Objetivos y metas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Al final de este módulo serás capaz de:</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10668000"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803952" y="3408525"/>
            <a:ext cx="370416" cy="280000"/>
          </a:xfrm>
          <a:prstGeom prst="rect">
            <a:avLst/>
          </a:prstGeom>
        </p:spPr>
      </p:pic>
      <p:pic>
        <p:nvPicPr>
          <p:cNvPr id="5"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808152" y="5522622"/>
            <a:ext cx="381000" cy="326225"/>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803952" y="4227222"/>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687320" y="3264538"/>
            <a:ext cx="8077199"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Entender la importancia de la Banca electrónica.</a:t>
            </a:r>
            <a:endParaRPr lang="ko-KR" altLang="en-US" sz="2800" b="1" dirty="0">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667000" y="4189393"/>
            <a:ext cx="94488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Identificar los distintos tipos de tarjetas bancarias que existen y saber cómo funcionan.</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20B221D2-CE0D-2B80-D2CB-2822AE198FB5}"/>
              </a:ext>
            </a:extLst>
          </p:cNvPr>
          <p:cNvPicPr/>
          <p:nvPr/>
        </p:nvPicPr>
        <p:blipFill rotWithShape="1">
          <a:blip r:embed="rId3" cstate="print"/>
          <a:srcRect b="68891"/>
          <a:stretch/>
        </p:blipFill>
        <p:spPr>
          <a:xfrm>
            <a:off x="1817204" y="6406289"/>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87320" y="6227968"/>
            <a:ext cx="8077199"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Distinguir entre una transferencia y una domiciliación bancaria.</a:t>
            </a:r>
            <a:endParaRPr lang="ko-KR" altLang="en-US" sz="2800" b="1" dirty="0">
              <a:latin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98E298AB-B041-3D3D-EFD7-49591702A1FE}"/>
              </a:ext>
            </a:extLst>
          </p:cNvPr>
          <p:cNvSpPr txBox="1"/>
          <p:nvPr/>
        </p:nvSpPr>
        <p:spPr>
          <a:xfrm>
            <a:off x="2674068" y="5424124"/>
            <a:ext cx="94488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Conocer el procedimiento para pagar con el móvil.</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7" t="6201" r="4629" b="8257"/>
          <a:stretch/>
        </p:blipFill>
        <p:spPr>
          <a:xfrm>
            <a:off x="5674287" y="2804058"/>
            <a:ext cx="5938994" cy="3753884"/>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Resumen</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2214257" y="2931140"/>
            <a:ext cx="3460029"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Funciones del dinero</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2214256" y="3362029"/>
            <a:ext cx="3598145"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Medio de pago/cambio, depósito de valor y unidad de medida.</a:t>
            </a:r>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print"/>
          <a:stretch>
            <a:fillRect/>
          </a:stretch>
        </p:blipFill>
        <p:spPr>
          <a:xfrm>
            <a:off x="1437968" y="2931140"/>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2214256" y="5621977"/>
            <a:ext cx="38817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Cómo pagar con tu móvil</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220881" y="6083643"/>
            <a:ext cx="3338480"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NFC, pago inmediato (como Bizum) y PayPal.</a:t>
            </a:r>
            <a:endParaRPr lang="en-US" altLang="ko-KR" sz="2800" dirty="0">
              <a:latin typeface="Calibri" panose="020F0502020204030204" pitchFamily="34" charset="0"/>
              <a:ea typeface="Microsoft Sans Serif" panose="020B0604020202020204" pitchFamily="34" charset="0"/>
              <a:cs typeface="Calibri" panose="020F050202020403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print"/>
          <a:stretch>
            <a:fillRect/>
          </a:stretch>
        </p:blipFill>
        <p:spPr>
          <a:xfrm>
            <a:off x="1437968" y="5621977"/>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400" y="2957451"/>
            <a:ext cx="403860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Tipos de tarjeta bancaria</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9" y="3388340"/>
            <a:ext cx="4038600" cy="138499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Débito, crédito, revolving, prepago, virtual y contactless.</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print"/>
          <a:stretch>
            <a:fillRect/>
          </a:stretch>
        </p:blipFill>
        <p:spPr>
          <a:xfrm>
            <a:off x="12330111" y="2957451"/>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400" y="5621977"/>
            <a:ext cx="3743632"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El cajero automático</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6399" y="6083643"/>
            <a:ext cx="426720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ffectLst/>
                <a:latin typeface="Calibri" panose="020F0502020204030204" pitchFamily="34" charset="0"/>
                <a:ea typeface="Times New Roman" panose="02020603050405020304" pitchFamily="18" charset="0"/>
              </a:rPr>
              <a:t>Permite el acceso inmediato a dinero en efectivo 24/7 mediante libreta de ahorros, tarjeta de débito o de crédito.</a:t>
            </a:r>
            <a:endParaRPr lang="ko-KR" altLang="en-US" sz="2400" dirty="0">
              <a:latin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print"/>
          <a:stretch>
            <a:fillRect/>
          </a:stretch>
        </p:blipFill>
        <p:spPr>
          <a:xfrm>
            <a:off x="12330111" y="5621977"/>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¡Gracias!</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Socio: Universidad de Málaga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778642"/>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Índice</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8278" y="4229100"/>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16415" y="2049973"/>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392686" y="3702458"/>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397412" y="2697650"/>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1888371"/>
            <a:ext cx="65532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Funciones y uso del dinero</a:t>
            </a:r>
            <a:endParaRPr lang="ko-KR" altLang="en-US" sz="2800" b="1" dirty="0">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2700793"/>
            <a:ext cx="8077200"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Medios de pagos alternativos: La Tarjeta Bancaria</a:t>
            </a:r>
            <a:endParaRPr lang="ko-KR" altLang="en-US" sz="2800" b="1" dirty="0">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86000" y="3543300"/>
            <a:ext cx="108966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Tipos de Tarjetas Bancarias: Tarjetas de débito, Tarjetas de crédito, Tarjetas revolving, Tarjetas de prepago o monedero, Tarjetas contactless</a:t>
            </a:r>
            <a:endParaRPr lang="ko-KR" altLang="en-US" sz="2800" b="1" dirty="0">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09789" y="4865678"/>
            <a:ext cx="370416" cy="280000"/>
          </a:xfrm>
          <a:prstGeom prst="rect">
            <a:avLst/>
          </a:prstGeom>
        </p:spPr>
      </p:pic>
      <p:pic>
        <p:nvPicPr>
          <p:cNvPr id="10" name="object 2">
            <a:extLst>
              <a:ext uri="{FF2B5EF4-FFF2-40B4-BE49-F238E27FC236}">
                <a16:creationId xmlns:a16="http://schemas.microsoft.com/office/drawing/2014/main" id="{2F420885-1A27-CE62-1690-0D69FEAF702A}"/>
              </a:ext>
            </a:extLst>
          </p:cNvPr>
          <p:cNvPicPr/>
          <p:nvPr/>
        </p:nvPicPr>
        <p:blipFill rotWithShape="1">
          <a:blip r:embed="rId3" cstate="print"/>
          <a:srcRect t="63119" r="-2857" b="2657"/>
          <a:stretch/>
        </p:blipFill>
        <p:spPr>
          <a:xfrm>
            <a:off x="1396895" y="6675389"/>
            <a:ext cx="381000" cy="326225"/>
          </a:xfrm>
          <a:prstGeom prst="rect">
            <a:avLst/>
          </a:prstGeom>
        </p:spPr>
      </p:pic>
      <p:grpSp>
        <p:nvGrpSpPr>
          <p:cNvPr id="11" name="Grupo 10">
            <a:extLst>
              <a:ext uri="{FF2B5EF4-FFF2-40B4-BE49-F238E27FC236}">
                <a16:creationId xmlns:a16="http://schemas.microsoft.com/office/drawing/2014/main" id="{7DD910AB-9927-D2E6-88D9-3E6DBBE0CCA6}"/>
              </a:ext>
            </a:extLst>
          </p:cNvPr>
          <p:cNvGrpSpPr/>
          <p:nvPr/>
        </p:nvGrpSpPr>
        <p:grpSpPr>
          <a:xfrm>
            <a:off x="1392686" y="5475278"/>
            <a:ext cx="389419" cy="357695"/>
            <a:chOff x="10576646" y="4322694"/>
            <a:chExt cx="700954" cy="668406"/>
          </a:xfrm>
        </p:grpSpPr>
        <p:pic>
          <p:nvPicPr>
            <p:cNvPr id="15" name="object 2">
              <a:extLst>
                <a:ext uri="{FF2B5EF4-FFF2-40B4-BE49-F238E27FC236}">
                  <a16:creationId xmlns:a16="http://schemas.microsoft.com/office/drawing/2014/main" id="{4CC50331-7844-5597-9990-20FCCB80DE97}"/>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16" name="Rectángulo 15">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12" name="TextBox 8">
            <a:extLst>
              <a:ext uri="{FF2B5EF4-FFF2-40B4-BE49-F238E27FC236}">
                <a16:creationId xmlns:a16="http://schemas.microsoft.com/office/drawing/2014/main" id="{70E3023D-73C2-41CE-30BA-F721A1527644}"/>
              </a:ext>
            </a:extLst>
          </p:cNvPr>
          <p:cNvSpPr txBox="1"/>
          <p:nvPr/>
        </p:nvSpPr>
        <p:spPr>
          <a:xfrm>
            <a:off x="2279374" y="4707771"/>
            <a:ext cx="8181609"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¿Qué es la Banca Electrónica? ¿Y la Banca Online?</a:t>
            </a:r>
            <a:endParaRPr lang="ko-KR" altLang="en-US" sz="2800" b="1" dirty="0">
              <a:latin typeface="Calibri" panose="020F0502020204030204" pitchFamily="34" charset="0"/>
              <a:cs typeface="Calibri" panose="020F0502020204030204" pitchFamily="34" charset="0"/>
            </a:endParaRPr>
          </a:p>
        </p:txBody>
      </p:sp>
      <p:sp>
        <p:nvSpPr>
          <p:cNvPr id="13" name="TextBox 8">
            <a:extLst>
              <a:ext uri="{FF2B5EF4-FFF2-40B4-BE49-F238E27FC236}">
                <a16:creationId xmlns:a16="http://schemas.microsoft.com/office/drawing/2014/main" id="{CF26D0A3-CD98-14A2-32ED-2AEB490335BA}"/>
              </a:ext>
            </a:extLst>
          </p:cNvPr>
          <p:cNvSpPr txBox="1"/>
          <p:nvPr/>
        </p:nvSpPr>
        <p:spPr>
          <a:xfrm>
            <a:off x="2286000" y="5412674"/>
            <a:ext cx="107442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Formas en las que puedes pagar con tu móvil: Tecnología NFC, pagos inmediatos (Bizum), PayPal</a:t>
            </a:r>
            <a:endParaRPr lang="ko-KR" altLang="en-US" sz="2800" b="1" dirty="0">
              <a:latin typeface="Calibri" panose="020F0502020204030204" pitchFamily="34" charset="0"/>
              <a:cs typeface="Calibri" panose="020F0502020204030204" pitchFamily="34" charset="0"/>
            </a:endParaRPr>
          </a:p>
        </p:txBody>
      </p:sp>
      <p:sp>
        <p:nvSpPr>
          <p:cNvPr id="14" name="TextBox 8">
            <a:extLst>
              <a:ext uri="{FF2B5EF4-FFF2-40B4-BE49-F238E27FC236}">
                <a16:creationId xmlns:a16="http://schemas.microsoft.com/office/drawing/2014/main" id="{20ECC024-787B-E50C-D72A-7638816BEEB1}"/>
              </a:ext>
            </a:extLst>
          </p:cNvPr>
          <p:cNvSpPr txBox="1"/>
          <p:nvPr/>
        </p:nvSpPr>
        <p:spPr>
          <a:xfrm>
            <a:off x="2279374" y="6576892"/>
            <a:ext cx="7179139"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6.- ¿Qué es un Cajero Automático?</a:t>
            </a:r>
            <a:endParaRPr lang="ko-KR" altLang="en-US" sz="2800" b="1" dirty="0">
              <a:latin typeface="Calibri" panose="020F0502020204030204" pitchFamily="34" charset="0"/>
              <a:cs typeface="Calibri" panose="020F0502020204030204" pitchFamily="34" charset="0"/>
            </a:endParaRPr>
          </a:p>
        </p:txBody>
      </p:sp>
      <p:pic>
        <p:nvPicPr>
          <p:cNvPr id="33" name="object 2">
            <a:extLst>
              <a:ext uri="{FF2B5EF4-FFF2-40B4-BE49-F238E27FC236}">
                <a16:creationId xmlns:a16="http://schemas.microsoft.com/office/drawing/2014/main" id="{914DAD42-DF0F-6279-1BBE-0E92791A5EBC}"/>
              </a:ext>
            </a:extLst>
          </p:cNvPr>
          <p:cNvPicPr/>
          <p:nvPr/>
        </p:nvPicPr>
        <p:blipFill rotWithShape="1">
          <a:blip r:embed="rId3" cstate="print"/>
          <a:srcRect t="63119" r="-2857" b="2657"/>
          <a:stretch/>
        </p:blipFill>
        <p:spPr>
          <a:xfrm>
            <a:off x="1389373" y="7391470"/>
            <a:ext cx="381000" cy="326225"/>
          </a:xfrm>
          <a:prstGeom prst="rect">
            <a:avLst/>
          </a:prstGeom>
        </p:spPr>
      </p:pic>
      <p:sp>
        <p:nvSpPr>
          <p:cNvPr id="34" name="TextBox 8">
            <a:extLst>
              <a:ext uri="{FF2B5EF4-FFF2-40B4-BE49-F238E27FC236}">
                <a16:creationId xmlns:a16="http://schemas.microsoft.com/office/drawing/2014/main" id="{97E75A05-0E25-63C0-CA4E-32CB133F7FDF}"/>
              </a:ext>
            </a:extLst>
          </p:cNvPr>
          <p:cNvSpPr txBox="1"/>
          <p:nvPr/>
        </p:nvSpPr>
        <p:spPr>
          <a:xfrm>
            <a:off x="2271852" y="7292973"/>
            <a:ext cx="8714804"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7.- ¿Para qué sirve y cuándo se utiliza una Domiciliación?</a:t>
            </a:r>
            <a:endParaRPr lang="ko-KR" altLang="en-US" sz="2800" b="1" dirty="0">
              <a:latin typeface="Calibri" panose="020F0502020204030204" pitchFamily="34" charset="0"/>
              <a:cs typeface="Calibri" panose="020F0502020204030204" pitchFamily="34" charset="0"/>
            </a:endParaRPr>
          </a:p>
        </p:txBody>
      </p:sp>
      <p:pic>
        <p:nvPicPr>
          <p:cNvPr id="38" name="object 2">
            <a:extLst>
              <a:ext uri="{FF2B5EF4-FFF2-40B4-BE49-F238E27FC236}">
                <a16:creationId xmlns:a16="http://schemas.microsoft.com/office/drawing/2014/main" id="{5DBD173E-505D-990D-1E7F-C5068FAE7429}"/>
              </a:ext>
            </a:extLst>
          </p:cNvPr>
          <p:cNvPicPr/>
          <p:nvPr/>
        </p:nvPicPr>
        <p:blipFill rotWithShape="1">
          <a:blip r:embed="rId3" cstate="print"/>
          <a:srcRect t="63119" r="-2857" b="2657"/>
          <a:stretch/>
        </p:blipFill>
        <p:spPr>
          <a:xfrm>
            <a:off x="1389373" y="8169055"/>
            <a:ext cx="381000" cy="326225"/>
          </a:xfrm>
          <a:prstGeom prst="rect">
            <a:avLst/>
          </a:prstGeom>
        </p:spPr>
      </p:pic>
      <p:sp>
        <p:nvSpPr>
          <p:cNvPr id="39" name="TextBox 8">
            <a:extLst>
              <a:ext uri="{FF2B5EF4-FFF2-40B4-BE49-F238E27FC236}">
                <a16:creationId xmlns:a16="http://schemas.microsoft.com/office/drawing/2014/main" id="{2650E981-C553-6D4F-7197-FDEFFB882AD2}"/>
              </a:ext>
            </a:extLst>
          </p:cNvPr>
          <p:cNvSpPr txBox="1"/>
          <p:nvPr/>
        </p:nvSpPr>
        <p:spPr>
          <a:xfrm>
            <a:off x="2271852" y="8070558"/>
            <a:ext cx="8714804" cy="523220"/>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8.- ¿Qué es una Transferencia Bancaria?</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Funciones y uso del dinero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305800" cy="3970318"/>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El dinero es el medio legal que utilizamos para comprar </a:t>
            </a:r>
            <a:r>
              <a:rPr lang="es-ES" sz="2800">
                <a:latin typeface="Calibri" panose="020F0502020204030204" pitchFamily="34" charset="0"/>
              </a:rPr>
              <a:t>bienes y servicios o para el pago de obligaciones. Es difícil pensar que hubo una época en que no existía el dinero. Lo cierto es que hace miles de años nadie lo usaba. Para obtener los bienes </a:t>
            </a:r>
            <a:r>
              <a:rPr lang="es-ES" sz="2800">
                <a:effectLst/>
                <a:latin typeface="Calibri" panose="020F0502020204030204" pitchFamily="34" charset="0"/>
                <a:ea typeface="Times New Roman" panose="02020603050405020304" pitchFamily="18" charset="0"/>
              </a:rPr>
              <a:t>que necesitaban, la gente de la antigüedad empleaba el trueque, es decir, cambiaban una cosa por otra. Posteriormente el dinero adoptó formas muy diversas: desde metales como el oro y la plata, hasta las actuales monedas y billetes.</a:t>
            </a:r>
            <a:r>
              <a:rPr lang="en-GB" altLang="es-ES" sz="2800">
                <a:latin typeface="Calibri" panose="020F0502020204030204" pitchFamily="34" charset="0"/>
                <a:ea typeface="Microsoft Sans Serif" panose="020B0604020202020204" pitchFamily="34" charset="0"/>
                <a:cs typeface="Calibri" panose="020F0502020204030204" pitchFamily="34" charset="0"/>
              </a:rPr>
              <a:t> </a:t>
            </a:r>
          </a:p>
        </p:txBody>
      </p:sp>
      <p:pic>
        <p:nvPicPr>
          <p:cNvPr id="13" name="Imagen 12" descr="Dibujo de una persona&#10;&#10;Descripción generada automáticamente con confianza baja">
            <a:extLst>
              <a:ext uri="{FF2B5EF4-FFF2-40B4-BE49-F238E27FC236}">
                <a16:creationId xmlns:a16="http://schemas.microsoft.com/office/drawing/2014/main" id="{14051244-4DF9-1A09-60E9-CBD4A191B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2705100"/>
            <a:ext cx="5461106" cy="4100096"/>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Funciones y uso del dinero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468600" cy="5262979"/>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Las funciones del dinero son tres</a:t>
            </a:r>
            <a:r>
              <a:rPr lang="en-GB" sz="2800">
                <a:effectLst/>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effectLst/>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Medio de pago o de cambio</a:t>
            </a:r>
            <a:r>
              <a:rPr lang="es-ES" sz="2800">
                <a:effectLst/>
                <a:latin typeface="Calibri" panose="020F0502020204030204" pitchFamily="34" charset="0"/>
                <a:ea typeface="Times New Roman" panose="02020603050405020304" pitchFamily="18" charset="0"/>
              </a:rPr>
              <a:t>.  Por ejemplo, cuando usted va a una tienda y compra una camisa, el empleado de la tienda le entrega la camisa que usted ha escogido y usted le entrega el dinero que cuesta.</a:t>
            </a:r>
          </a:p>
          <a:p>
            <a:pPr marL="514350" indent="-514350">
              <a:buFont typeface="+mj-lt"/>
              <a:buAutoNum type="arabicPeriod"/>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Depósito de valor</a:t>
            </a:r>
            <a:r>
              <a:rPr lang="es-ES" sz="2800">
                <a:effectLst/>
                <a:latin typeface="Calibri" panose="020F0502020204030204" pitchFamily="34" charset="0"/>
                <a:ea typeface="Times New Roman" panose="02020603050405020304" pitchFamily="18" charset="0"/>
              </a:rPr>
              <a:t>: el dinero permite su acumulación para realizar pagos futuros. La parte de dinero que no se gasta hoy, sino que se guarda para gastarlo en el futuro, se denomina ahorro.</a:t>
            </a:r>
          </a:p>
          <a:p>
            <a:pPr marL="514350" indent="-514350">
              <a:buFont typeface="+mj-lt"/>
              <a:buAutoNum type="arabicPeriod"/>
              <a:defRPr/>
            </a:pPr>
            <a:endParaRPr lang="en-GB" sz="2800">
              <a:effectLst/>
              <a:latin typeface="Calibri" panose="020F0502020204030204" pitchFamily="34" charset="0"/>
              <a:ea typeface="Microsoft Sans Serif" panose="020B0604020202020204" pitchFamily="34" charset="0"/>
              <a:cs typeface="Calibri" panose="020F0502020204030204" pitchFamily="34" charset="0"/>
            </a:endParaRPr>
          </a:p>
          <a:p>
            <a:pPr marL="514350" indent="-514350">
              <a:buFont typeface="+mj-lt"/>
              <a:buAutoNum type="arabicPeriod"/>
              <a:defRPr/>
            </a:pPr>
            <a:r>
              <a:rPr lang="es-ES" sz="2800" u="sng">
                <a:effectLst/>
                <a:latin typeface="Calibri" panose="020F0502020204030204" pitchFamily="34" charset="0"/>
                <a:ea typeface="Times New Roman" panose="02020603050405020304" pitchFamily="18" charset="0"/>
              </a:rPr>
              <a:t>Unidad de Cuenta o medida:</a:t>
            </a:r>
            <a:r>
              <a:rPr lang="es-ES" sz="2800" b="1">
                <a:effectLst/>
                <a:latin typeface="Calibri" panose="020F0502020204030204" pitchFamily="34" charset="0"/>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así como utilizamos el metro para medir longitud de los objetos, el dinero nos permite determinar el precio de cualquier bien en función de una cantidad de dinero. Todo se valora en dinero, lo que permitirá comparar el valor de bienes diferentes</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1093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Medios de pago alternativos: La Tarjeta Bancaria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848600" cy="4832092"/>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Es un instrumento de pago emitido por una entidad financiera. Con la tarjeta podemos pagar al instante, como si se llevara dinero físico encima, sacar dinero en cajeros automáticos e incluso financiar a corto plazo la adquisición de bienes y servicios. Además es el medio de pago más aceptado para realizar compras por internet.</a:t>
            </a:r>
          </a:p>
          <a:p>
            <a:pPr>
              <a:defRPr/>
            </a:pPr>
            <a:endParaRPr lang="es-ES" sz="2800">
              <a:latin typeface="Calibri" panose="020F0502020204030204" pitchFamily="34" charset="0"/>
              <a:ea typeface="Times New Roman" panose="02020603050405020304" pitchFamily="18" charset="0"/>
            </a:endParaRPr>
          </a:p>
          <a:p>
            <a:pPr>
              <a:defRPr/>
            </a:pPr>
            <a:r>
              <a:rPr lang="es-ES" sz="2800">
                <a:effectLst/>
                <a:latin typeface="Calibri" panose="020F0502020204030204" pitchFamily="34" charset="0"/>
                <a:ea typeface="Times New Roman" panose="02020603050405020304" pitchFamily="18" charset="0"/>
              </a:rPr>
              <a:t>La tarjeta bancaria es de plástico, y tiene forma rectangular. Pueden ser de diseños y colores muy distintos pero tienen que cumplir ciertas normas</a:t>
            </a:r>
            <a:r>
              <a:rPr lang="es-ES" sz="2800">
                <a:latin typeface="Calibri" panose="020F0502020204030204" pitchFamily="34" charset="0"/>
                <a:ea typeface="Times New Roman" panose="02020603050405020304" pitchFamily="18" charset="0"/>
              </a:rPr>
              <a:t>:</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Imagen que contiene Interfaz de usuario gráfica&#10;&#10;Descripción generada automáticamente">
            <a:extLst>
              <a:ext uri="{FF2B5EF4-FFF2-40B4-BE49-F238E27FC236}">
                <a16:creationId xmlns:a16="http://schemas.microsoft.com/office/drawing/2014/main" id="{5E0FF090-3C76-D674-B15E-49475FA12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3214687"/>
            <a:ext cx="5715000" cy="3857625"/>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Medios de pago alternativos: La Tarjeta Bancaria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602974" y="2781300"/>
            <a:ext cx="8458200" cy="6555641"/>
          </a:xfrm>
          <a:prstGeom prst="rect">
            <a:avLst/>
          </a:prstGeom>
          <a:noFill/>
        </p:spPr>
        <p:txBody>
          <a:bodyPr wrap="square" rtlCol="0">
            <a:spAutoFit/>
          </a:bodyPr>
          <a:lstStyle/>
          <a:p>
            <a:pPr algn="ctr">
              <a:defRPr/>
            </a:pPr>
            <a:r>
              <a:rPr lang="en-GB" sz="2800" b="1">
                <a:latin typeface="Calibri" panose="020F0502020204030204" pitchFamily="34" charset="0"/>
                <a:ea typeface="Microsoft Sans Serif" panose="020B0604020202020204" pitchFamily="34" charset="0"/>
                <a:cs typeface="Calibri" panose="020F0502020204030204" pitchFamily="34" charset="0"/>
              </a:rPr>
              <a:t>ANVERSO</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El nombre de la entidad financiera en la parte superior.</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Los logos de marca y aceptación en la parte derecha (Visa, Mastercard).</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El chip.</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El número de cuenta personal (PAN) o número de tarjeta. Está en la parte central y tiene 16 números.</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Fecha de caducidad de a tarjeta. Consta de mes y año y es habitual que la pidan al realizar compras por internet. Se sitúa debajo del número de la tarjeta.</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El nombre del Titular.</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1E32C435-0043-5FEF-1C10-B37B4B0F1DA2}"/>
              </a:ext>
            </a:extLst>
          </p:cNvPr>
          <p:cNvSpPr txBox="1"/>
          <p:nvPr/>
        </p:nvSpPr>
        <p:spPr>
          <a:xfrm>
            <a:off x="9578009" y="2781300"/>
            <a:ext cx="8077200" cy="5262979"/>
          </a:xfrm>
          <a:prstGeom prst="rect">
            <a:avLst/>
          </a:prstGeom>
          <a:noFill/>
        </p:spPr>
        <p:txBody>
          <a:bodyPr wrap="square" rtlCol="0">
            <a:spAutoFit/>
          </a:bodyPr>
          <a:lstStyle/>
          <a:p>
            <a:pPr algn="ctr">
              <a:defRPr/>
            </a:pPr>
            <a:r>
              <a:rPr lang="en-GB" sz="2800" b="1">
                <a:latin typeface="Calibri" panose="020F0502020204030204" pitchFamily="34" charset="0"/>
                <a:ea typeface="Microsoft Sans Serif" panose="020B0604020202020204" pitchFamily="34" charset="0"/>
                <a:cs typeface="Calibri" panose="020F0502020204030204" pitchFamily="34" charset="0"/>
              </a:rPr>
              <a:t>REVERSO</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La banda magnética: ocupa todo el ancho de la tarjeta aunque en la actualidad su uso se ha sustituido por el del chip.</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Panel de firmas. Es donde firma el titular.</a:t>
            </a:r>
          </a:p>
          <a:p>
            <a:pPr marL="457200" indent="-457200">
              <a:buFontTx/>
              <a:buChar char="-"/>
              <a:defRPr/>
            </a:pPr>
            <a:r>
              <a:rPr lang="en-GB" sz="2800">
                <a:latin typeface="Calibri" panose="020F0502020204030204" pitchFamily="34" charset="0"/>
                <a:ea typeface="Microsoft Sans Serif" panose="020B0604020202020204" pitchFamily="34" charset="0"/>
                <a:cs typeface="Calibri" panose="020F0502020204030204" pitchFamily="34" charset="0"/>
              </a:rPr>
              <a:t>Número CCV, CVV o número de seguridad. Son tres cifras que están a la derecha del panel de la forma y que se suelen pedir al titular en compras por internet.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7937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Texto&#10;&#10;Descripción generada automáticamente con confianza media">
            <a:extLst>
              <a:ext uri="{FF2B5EF4-FFF2-40B4-BE49-F238E27FC236}">
                <a16:creationId xmlns:a16="http://schemas.microsoft.com/office/drawing/2014/main" id="{374E0DF5-8377-5F6F-2A35-53A3BAA68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2" y="2991181"/>
            <a:ext cx="6810797" cy="4304636"/>
          </a:xfrm>
          <a:prstGeom prst="rect">
            <a:avLst/>
          </a:prstGeom>
        </p:spPr>
      </p:pic>
      <p:sp>
        <p:nvSpPr>
          <p:cNvPr id="8" name="CuadroTexto 7">
            <a:extLst>
              <a:ext uri="{FF2B5EF4-FFF2-40B4-BE49-F238E27FC236}">
                <a16:creationId xmlns:a16="http://schemas.microsoft.com/office/drawing/2014/main" id="{32CE047E-F7D1-8663-1A1E-650BA78EB933}"/>
              </a:ext>
            </a:extLst>
          </p:cNvPr>
          <p:cNvSpPr txBox="1"/>
          <p:nvPr/>
        </p:nvSpPr>
        <p:spPr>
          <a:xfrm>
            <a:off x="9144000" y="3589227"/>
            <a:ext cx="7848600" cy="3108543"/>
          </a:xfrm>
          <a:prstGeom prst="rect">
            <a:avLst/>
          </a:prstGeom>
          <a:noFill/>
        </p:spPr>
        <p:txBody>
          <a:bodyPr wrap="square" rtlCol="0">
            <a:spAutoFit/>
          </a:bodyPr>
          <a:lstStyle/>
          <a:p>
            <a:pPr>
              <a:defRPr/>
            </a:pPr>
            <a:r>
              <a:rPr lang="es-ES" sz="2800" b="1">
                <a:effectLst/>
                <a:latin typeface="Calibri" panose="020F0502020204030204" pitchFamily="34" charset="0"/>
                <a:ea typeface="Times New Roman" panose="02020603050405020304" pitchFamily="18" charset="0"/>
              </a:rPr>
              <a:t>1</a:t>
            </a:r>
            <a:r>
              <a:rPr lang="es-ES" sz="2800">
                <a:effectLst/>
                <a:latin typeface="Calibri" panose="020F0502020204030204" pitchFamily="34" charset="0"/>
                <a:ea typeface="Times New Roman" panose="02020603050405020304" pitchFamily="18" charset="0"/>
              </a:rPr>
              <a:t>- Logo entidad emisora</a:t>
            </a:r>
          </a:p>
          <a:p>
            <a:pPr>
              <a:defRPr/>
            </a:pPr>
            <a:r>
              <a:rPr lang="es-ES" sz="2800" b="1">
                <a:latin typeface="Calibri" panose="020F0502020204030204" pitchFamily="34" charset="0"/>
                <a:ea typeface="Times New Roman" panose="02020603050405020304" pitchFamily="18" charset="0"/>
              </a:rPr>
              <a:t>2</a:t>
            </a:r>
            <a:r>
              <a:rPr lang="es-ES" sz="2800">
                <a:latin typeface="Calibri" panose="020F0502020204030204" pitchFamily="34" charset="0"/>
                <a:ea typeface="Times New Roman" panose="02020603050405020304" pitchFamily="18" charset="0"/>
              </a:rPr>
              <a:t>- Chip de seguridad</a:t>
            </a:r>
          </a:p>
          <a:p>
            <a:pPr>
              <a:defRPr/>
            </a:pPr>
            <a:r>
              <a:rPr lang="es-ES" sz="2800" b="1">
                <a:effectLst/>
                <a:latin typeface="Calibri" panose="020F0502020204030204" pitchFamily="34" charset="0"/>
                <a:ea typeface="Times New Roman" panose="02020603050405020304" pitchFamily="18" charset="0"/>
              </a:rPr>
              <a:t>3</a:t>
            </a:r>
            <a:r>
              <a:rPr lang="es-ES" sz="2800">
                <a:effectLst/>
                <a:latin typeface="Calibri" panose="020F0502020204030204" pitchFamily="34" charset="0"/>
                <a:ea typeface="Times New Roman" panose="02020603050405020304" pitchFamily="18" charset="0"/>
              </a:rPr>
              <a:t>- Contactless</a:t>
            </a:r>
          </a:p>
          <a:p>
            <a:pPr>
              <a:defRPr/>
            </a:pPr>
            <a:r>
              <a:rPr lang="es-ES" sz="2800" b="1">
                <a:latin typeface="Calibri" panose="020F0502020204030204" pitchFamily="34" charset="0"/>
                <a:ea typeface="Times New Roman" panose="02020603050405020304" pitchFamily="18" charset="0"/>
              </a:rPr>
              <a:t>4</a:t>
            </a:r>
            <a:r>
              <a:rPr lang="es-ES" sz="2800">
                <a:latin typeface="Calibri" panose="020F0502020204030204" pitchFamily="34" charset="0"/>
                <a:ea typeface="Times New Roman" panose="02020603050405020304" pitchFamily="18" charset="0"/>
              </a:rPr>
              <a:t>- PAN 16 dígitos (únicos)</a:t>
            </a:r>
          </a:p>
          <a:p>
            <a:pPr>
              <a:defRPr/>
            </a:pPr>
            <a:r>
              <a:rPr lang="es-ES" sz="2800" b="1">
                <a:effectLst/>
                <a:latin typeface="Calibri" panose="020F0502020204030204" pitchFamily="34" charset="0"/>
                <a:ea typeface="Times New Roman" panose="02020603050405020304" pitchFamily="18" charset="0"/>
              </a:rPr>
              <a:t>5</a:t>
            </a:r>
            <a:r>
              <a:rPr lang="es-ES" sz="2800">
                <a:effectLst/>
                <a:latin typeface="Calibri" panose="020F0502020204030204" pitchFamily="34" charset="0"/>
                <a:ea typeface="Times New Roman" panose="02020603050405020304" pitchFamily="18" charset="0"/>
              </a:rPr>
              <a:t>- Fecha de caducidad</a:t>
            </a:r>
          </a:p>
          <a:p>
            <a:pPr>
              <a:defRPr/>
            </a:pPr>
            <a:r>
              <a:rPr lang="es-ES" sz="2800" b="1">
                <a:latin typeface="Calibri" panose="020F0502020204030204" pitchFamily="34" charset="0"/>
                <a:ea typeface="Times New Roman" panose="02020603050405020304" pitchFamily="18" charset="0"/>
              </a:rPr>
              <a:t>6</a:t>
            </a:r>
            <a:r>
              <a:rPr lang="es-ES" sz="2800">
                <a:latin typeface="Calibri" panose="020F0502020204030204" pitchFamily="34" charset="0"/>
                <a:ea typeface="Times New Roman" panose="02020603050405020304" pitchFamily="18" charset="0"/>
              </a:rPr>
              <a:t>- Nombre del titular de la tarjeta</a:t>
            </a:r>
          </a:p>
          <a:p>
            <a:pPr>
              <a:defRPr/>
            </a:pPr>
            <a:r>
              <a:rPr lang="es-ES" sz="2800" b="1">
                <a:effectLst/>
                <a:latin typeface="Calibri" panose="020F0502020204030204" pitchFamily="34" charset="0"/>
                <a:ea typeface="Times New Roman" panose="02020603050405020304" pitchFamily="18" charset="0"/>
              </a:rPr>
              <a:t>7</a:t>
            </a:r>
            <a:r>
              <a:rPr lang="es-ES" sz="2800">
                <a:effectLst/>
                <a:latin typeface="Calibri" panose="020F0502020204030204" pitchFamily="34" charset="0"/>
                <a:ea typeface="Times New Roman" panose="02020603050405020304" pitchFamily="18" charset="0"/>
              </a:rPr>
              <a:t>- Marca internacional (Visa, Mastercard)</a:t>
            </a:r>
          </a:p>
        </p:txBody>
      </p:sp>
    </p:spTree>
    <p:extLst>
      <p:ext uri="{BB962C8B-B14F-4D97-AF65-F5344CB8AC3E}">
        <p14:creationId xmlns:p14="http://schemas.microsoft.com/office/powerpoint/2010/main" val="43435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Alternative means of payment: The bank card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Captura de pantalla de un celular&#10;&#10;Descripción generada automáticamente">
            <a:extLst>
              <a:ext uri="{FF2B5EF4-FFF2-40B4-BE49-F238E27FC236}">
                <a16:creationId xmlns:a16="http://schemas.microsoft.com/office/drawing/2014/main" id="{5627A0A1-E46D-B3B1-20BB-F676B36F1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24775"/>
            <a:ext cx="6700241" cy="4234761"/>
          </a:xfrm>
          <a:prstGeom prst="rect">
            <a:avLst/>
          </a:prstGeom>
        </p:spPr>
      </p:pic>
      <p:sp>
        <p:nvSpPr>
          <p:cNvPr id="9" name="CuadroTexto 8">
            <a:extLst>
              <a:ext uri="{FF2B5EF4-FFF2-40B4-BE49-F238E27FC236}">
                <a16:creationId xmlns:a16="http://schemas.microsoft.com/office/drawing/2014/main" id="{121467A7-D976-602D-1BB6-4C5D34DB255D}"/>
              </a:ext>
            </a:extLst>
          </p:cNvPr>
          <p:cNvSpPr txBox="1"/>
          <p:nvPr/>
        </p:nvSpPr>
        <p:spPr>
          <a:xfrm>
            <a:off x="9144000" y="4018770"/>
            <a:ext cx="7848600" cy="2246769"/>
          </a:xfrm>
          <a:prstGeom prst="rect">
            <a:avLst/>
          </a:prstGeom>
          <a:noFill/>
        </p:spPr>
        <p:txBody>
          <a:bodyPr wrap="square" rtlCol="0">
            <a:spAutoFit/>
          </a:bodyPr>
          <a:lstStyle/>
          <a:p>
            <a:pPr>
              <a:defRPr/>
            </a:pPr>
            <a:r>
              <a:rPr lang="es-ES" sz="2800" b="1">
                <a:effectLst/>
                <a:latin typeface="Calibri" panose="020F0502020204030204" pitchFamily="34" charset="0"/>
                <a:ea typeface="Times New Roman" panose="02020603050405020304" pitchFamily="18" charset="0"/>
              </a:rPr>
              <a:t>8</a:t>
            </a:r>
            <a:r>
              <a:rPr lang="es-ES" sz="2800">
                <a:effectLst/>
                <a:latin typeface="Calibri" panose="020F0502020204030204" pitchFamily="34" charset="0"/>
                <a:ea typeface="Times New Roman" panose="02020603050405020304" pitchFamily="18" charset="0"/>
              </a:rPr>
              <a:t>- Banda magnética</a:t>
            </a:r>
          </a:p>
          <a:p>
            <a:pPr>
              <a:defRPr/>
            </a:pPr>
            <a:r>
              <a:rPr lang="es-ES" sz="2800" b="1">
                <a:latin typeface="Calibri" panose="020F0502020204030204" pitchFamily="34" charset="0"/>
                <a:ea typeface="Times New Roman" panose="02020603050405020304" pitchFamily="18" charset="0"/>
              </a:rPr>
              <a:t>9</a:t>
            </a:r>
            <a:r>
              <a:rPr lang="es-ES" sz="2800">
                <a:latin typeface="Calibri" panose="020F0502020204030204" pitchFamily="34" charset="0"/>
                <a:ea typeface="Times New Roman" panose="02020603050405020304" pitchFamily="18" charset="0"/>
              </a:rPr>
              <a:t>- Panel de firma</a:t>
            </a:r>
          </a:p>
          <a:p>
            <a:pPr>
              <a:defRPr/>
            </a:pPr>
            <a:r>
              <a:rPr lang="es-ES" sz="2800" b="1">
                <a:latin typeface="Calibri" panose="020F0502020204030204" pitchFamily="34" charset="0"/>
                <a:ea typeface="Times New Roman" panose="02020603050405020304" pitchFamily="18" charset="0"/>
              </a:rPr>
              <a:t>10</a:t>
            </a:r>
            <a:r>
              <a:rPr lang="es-ES" sz="2800">
                <a:effectLst/>
                <a:latin typeface="Calibri" panose="020F0502020204030204" pitchFamily="34" charset="0"/>
                <a:ea typeface="Times New Roman" panose="02020603050405020304" pitchFamily="18" charset="0"/>
              </a:rPr>
              <a:t>- Código para operaciones de comercio electrónico (3 dígitos)</a:t>
            </a:r>
          </a:p>
          <a:p>
            <a:pPr>
              <a:defRPr/>
            </a:pPr>
            <a:r>
              <a:rPr lang="es-ES" sz="2800" b="1">
                <a:latin typeface="Calibri" panose="020F0502020204030204" pitchFamily="34" charset="0"/>
                <a:ea typeface="Times New Roman" panose="02020603050405020304" pitchFamily="18" charset="0"/>
              </a:rPr>
              <a:t>11</a:t>
            </a:r>
            <a:r>
              <a:rPr lang="es-ES" sz="2800">
                <a:effectLst/>
                <a:latin typeface="Calibri" panose="020F0502020204030204" pitchFamily="34" charset="0"/>
                <a:ea typeface="Times New Roman" panose="02020603050405020304" pitchFamily="18" charset="0"/>
              </a:rPr>
              <a:t>-</a:t>
            </a:r>
            <a:r>
              <a:rPr lang="es-ES" sz="2800">
                <a:latin typeface="Calibri" panose="020F0502020204030204" pitchFamily="34" charset="0"/>
                <a:ea typeface="Times New Roman" panose="02020603050405020304" pitchFamily="18" charset="0"/>
              </a:rPr>
              <a:t> Datos de contacto de la entidad emisora</a:t>
            </a:r>
          </a:p>
        </p:txBody>
      </p:sp>
    </p:spTree>
    <p:extLst>
      <p:ext uri="{BB962C8B-B14F-4D97-AF65-F5344CB8AC3E}">
        <p14:creationId xmlns:p14="http://schemas.microsoft.com/office/powerpoint/2010/main" val="2709850331"/>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2034</Words>
  <Application>Microsoft Office PowerPoint</Application>
  <PresentationFormat>Personalizado</PresentationFormat>
  <Paragraphs>107</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21</vt:i4>
      </vt:variant>
    </vt:vector>
  </HeadingPairs>
  <TitlesOfParts>
    <vt:vector size="28" baseType="lpstr">
      <vt:lpstr>Arial</vt:lpstr>
      <vt:lpstr>Calibri</vt:lpstr>
      <vt:lpstr>Calibri Light</vt:lpstr>
      <vt:lpstr>Helvetica</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58</cp:revision>
  <dcterms:created xsi:type="dcterms:W3CDTF">2022-02-16T10:54:20Z</dcterms:created>
  <dcterms:modified xsi:type="dcterms:W3CDTF">2022-10-11T08:35:51Z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