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 id="2147483648" r:id="rId2"/>
  </p:sldMasterIdLst>
  <p:sldIdLst>
    <p:sldId id="258" r:id="rId3"/>
    <p:sldId id="264" r:id="rId4"/>
    <p:sldId id="257" r:id="rId5"/>
    <p:sldId id="259" r:id="rId6"/>
    <p:sldId id="277" r:id="rId7"/>
    <p:sldId id="261" r:id="rId8"/>
    <p:sldId id="278" r:id="rId9"/>
    <p:sldId id="270" r:id="rId10"/>
    <p:sldId id="281" r:id="rId11"/>
    <p:sldId id="282" r:id="rId12"/>
    <p:sldId id="276" r:id="rId13"/>
    <p:sldId id="283" r:id="rId14"/>
    <p:sldId id="284" r:id="rId15"/>
    <p:sldId id="274" r:id="rId16"/>
    <p:sldId id="275" r:id="rId17"/>
    <p:sldId id="285" r:id="rId18"/>
    <p:sldId id="286" r:id="rId19"/>
    <p:sldId id="287" r:id="rId20"/>
    <p:sldId id="262" r:id="rId21"/>
    <p:sldId id="260" r:id="rId22"/>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C7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514" y="5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7123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bg object 16">
            <a:extLst>
              <a:ext uri="{FF2B5EF4-FFF2-40B4-BE49-F238E27FC236}">
                <a16:creationId xmlns:a16="http://schemas.microsoft.com/office/drawing/2014/main" id="{9C931315-6F3A-4555-8DA9-1CD6886E1D7B}"/>
              </a:ext>
            </a:extLst>
          </p:cNvPr>
          <p:cNvSpPr/>
          <p:nvPr userDrawn="1"/>
        </p:nvSpPr>
        <p:spPr>
          <a:xfrm>
            <a:off x="379" y="8907009"/>
            <a:ext cx="18287365" cy="1381125"/>
          </a:xfrm>
          <a:custGeom>
            <a:avLst/>
            <a:gdLst/>
            <a:ahLst/>
            <a:cxnLst/>
            <a:rect l="l" t="t" r="r" b="b"/>
            <a:pathLst>
              <a:path w="18287365" h="1381125">
                <a:moveTo>
                  <a:pt x="18287242" y="1381125"/>
                </a:moveTo>
                <a:lnTo>
                  <a:pt x="0" y="1381125"/>
                </a:lnTo>
                <a:lnTo>
                  <a:pt x="0" y="0"/>
                </a:lnTo>
                <a:lnTo>
                  <a:pt x="18287242" y="0"/>
                </a:lnTo>
                <a:lnTo>
                  <a:pt x="18287242" y="1381125"/>
                </a:lnTo>
                <a:close/>
              </a:path>
            </a:pathLst>
          </a:custGeom>
          <a:solidFill>
            <a:srgbClr val="FAC709"/>
          </a:solidFill>
        </p:spPr>
        <p:txBody>
          <a:bodyPr wrap="square" lIns="0" tIns="0" rIns="0" bIns="0" rtlCol="0"/>
          <a:lstStyle/>
          <a:p>
            <a:endParaRPr/>
          </a:p>
        </p:txBody>
      </p:sp>
      <p:pic>
        <p:nvPicPr>
          <p:cNvPr id="16" name="object 2">
            <a:extLst>
              <a:ext uri="{FF2B5EF4-FFF2-40B4-BE49-F238E27FC236}">
                <a16:creationId xmlns:a16="http://schemas.microsoft.com/office/drawing/2014/main" id="{A2C18ABD-2E09-4D12-B8DC-A4F3284BFFB0}"/>
              </a:ext>
            </a:extLst>
          </p:cNvPr>
          <p:cNvPicPr/>
          <p:nvPr userDrawn="1"/>
        </p:nvPicPr>
        <p:blipFill>
          <a:blip r:embed="rId3" cstate="email">
            <a:extLst>
              <a:ext uri="{28A0092B-C50C-407E-A947-70E740481C1C}">
                <a14:useLocalDpi xmlns:a14="http://schemas.microsoft.com/office/drawing/2010/main"/>
              </a:ext>
            </a:extLst>
          </a:blip>
          <a:stretch>
            <a:fillRect/>
          </a:stretch>
        </p:blipFill>
        <p:spPr>
          <a:xfrm>
            <a:off x="394932" y="6698528"/>
            <a:ext cx="666749" cy="1781174"/>
          </a:xfrm>
          <a:prstGeom prst="rect">
            <a:avLst/>
          </a:prstGeom>
        </p:spPr>
      </p:pic>
      <p:sp>
        <p:nvSpPr>
          <p:cNvPr id="17" name="object 4">
            <a:extLst>
              <a:ext uri="{FF2B5EF4-FFF2-40B4-BE49-F238E27FC236}">
                <a16:creationId xmlns:a16="http://schemas.microsoft.com/office/drawing/2014/main" id="{4C920FE4-3EED-4939-B5CD-5FA8B1ACC3AD}"/>
              </a:ext>
            </a:extLst>
          </p:cNvPr>
          <p:cNvSpPr/>
          <p:nvPr userDrawn="1"/>
        </p:nvSpPr>
        <p:spPr>
          <a:xfrm>
            <a:off x="0" y="8907781"/>
            <a:ext cx="18287744" cy="45719"/>
          </a:xfrm>
          <a:custGeom>
            <a:avLst/>
            <a:gdLst/>
            <a:ahLst/>
            <a:cxnLst/>
            <a:rect l="l" t="t" r="r" b="b"/>
            <a:pathLst>
              <a:path w="18202275">
                <a:moveTo>
                  <a:pt x="0" y="0"/>
                </a:moveTo>
                <a:lnTo>
                  <a:pt x="18202273" y="0"/>
                </a:lnTo>
              </a:path>
            </a:pathLst>
          </a:custGeom>
          <a:ln w="85724">
            <a:solidFill>
              <a:srgbClr val="000000"/>
            </a:solidFill>
          </a:ln>
        </p:spPr>
        <p:txBody>
          <a:bodyPr wrap="square" lIns="0" tIns="0" rIns="0" bIns="0" rtlCol="0"/>
          <a:lstStyle/>
          <a:p>
            <a:endParaRPr/>
          </a:p>
        </p:txBody>
      </p:sp>
      <p:pic>
        <p:nvPicPr>
          <p:cNvPr id="19" name="object 3">
            <a:extLst>
              <a:ext uri="{FF2B5EF4-FFF2-40B4-BE49-F238E27FC236}">
                <a16:creationId xmlns:a16="http://schemas.microsoft.com/office/drawing/2014/main" id="{7C016A53-3E7D-4C94-AB33-53AD819974AD}"/>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1057881" y="9265523"/>
            <a:ext cx="3152774" cy="666749"/>
          </a:xfrm>
          <a:prstGeom prst="rect">
            <a:avLst/>
          </a:prstGeom>
        </p:spPr>
      </p:pic>
      <p:pic>
        <p:nvPicPr>
          <p:cNvPr id="21" name="object 5">
            <a:extLst>
              <a:ext uri="{FF2B5EF4-FFF2-40B4-BE49-F238E27FC236}">
                <a16:creationId xmlns:a16="http://schemas.microsoft.com/office/drawing/2014/main" id="{2B99F3D4-91AE-4145-9CE9-E7FC00CE701F}"/>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5568773" y="1660699"/>
            <a:ext cx="7150197" cy="2095499"/>
          </a:xfrm>
          <a:prstGeom prst="rect">
            <a:avLst/>
          </a:prstGeom>
        </p:spPr>
      </p:pic>
      <p:sp>
        <p:nvSpPr>
          <p:cNvPr id="27" name="CuadroTexto 26">
            <a:extLst>
              <a:ext uri="{FF2B5EF4-FFF2-40B4-BE49-F238E27FC236}">
                <a16:creationId xmlns:a16="http://schemas.microsoft.com/office/drawing/2014/main" id="{BF551322-F550-4579-A7FC-CD3FF2A964D1}"/>
              </a:ext>
            </a:extLst>
          </p:cNvPr>
          <p:cNvSpPr txBox="1"/>
          <p:nvPr userDrawn="1"/>
        </p:nvSpPr>
        <p:spPr>
          <a:xfrm>
            <a:off x="4450459" y="9179041"/>
            <a:ext cx="11475341" cy="804772"/>
          </a:xfrm>
          <a:prstGeom prst="rect">
            <a:avLst/>
          </a:prstGeom>
          <a:noFill/>
        </p:spPr>
        <p:txBody>
          <a:bodyPr wrap="square">
            <a:spAutoFit/>
          </a:bodyPr>
          <a:lstStyle/>
          <a:p>
            <a:pPr marL="12700" algn="just">
              <a:lnSpc>
                <a:spcPts val="1614"/>
              </a:lnSpc>
            </a:pPr>
            <a:r>
              <a:rPr lang="en-US" sz="1500" spc="10" dirty="0">
                <a:latin typeface="+mj-lt"/>
              </a:rPr>
              <a:t>"The</a:t>
            </a:r>
            <a:r>
              <a:rPr lang="en-US" sz="1500" spc="105" dirty="0">
                <a:latin typeface="+mj-lt"/>
              </a:rPr>
              <a:t> </a:t>
            </a:r>
            <a:r>
              <a:rPr lang="en-US" sz="1500" spc="10" dirty="0">
                <a:latin typeface="+mj-lt"/>
              </a:rPr>
              <a:t>European</a:t>
            </a:r>
            <a:r>
              <a:rPr lang="en-US" sz="1500" spc="110" dirty="0">
                <a:latin typeface="+mj-lt"/>
              </a:rPr>
              <a:t> </a:t>
            </a:r>
            <a:r>
              <a:rPr lang="en-US" sz="1500" spc="10" dirty="0">
                <a:latin typeface="+mj-lt"/>
              </a:rPr>
              <a:t>Commission</a:t>
            </a:r>
            <a:r>
              <a:rPr lang="en-US" sz="1500" spc="105" dirty="0">
                <a:latin typeface="+mj-lt"/>
              </a:rPr>
              <a:t> </a:t>
            </a:r>
            <a:r>
              <a:rPr lang="en-US" sz="1500" spc="10" dirty="0">
                <a:latin typeface="+mj-lt"/>
              </a:rPr>
              <a:t>support</a:t>
            </a:r>
            <a:r>
              <a:rPr lang="en-US" sz="1500" spc="110" dirty="0">
                <a:latin typeface="+mj-lt"/>
              </a:rPr>
              <a:t> </a:t>
            </a:r>
            <a:r>
              <a:rPr lang="en-US" sz="1500" spc="5" dirty="0">
                <a:latin typeface="+mj-lt"/>
              </a:rPr>
              <a:t>for</a:t>
            </a:r>
            <a:r>
              <a:rPr lang="en-US" sz="1500" spc="105" dirty="0">
                <a:latin typeface="+mj-lt"/>
              </a:rPr>
              <a:t> </a:t>
            </a:r>
            <a:r>
              <a:rPr lang="en-US" sz="1500" spc="10" dirty="0">
                <a:latin typeface="+mj-lt"/>
              </a:rPr>
              <a:t>the</a:t>
            </a:r>
            <a:r>
              <a:rPr lang="en-US" sz="1500" spc="110" dirty="0">
                <a:latin typeface="+mj-lt"/>
              </a:rPr>
              <a:t> </a:t>
            </a:r>
            <a:r>
              <a:rPr lang="en-US" sz="1500" spc="10" dirty="0">
                <a:latin typeface="+mj-lt"/>
              </a:rPr>
              <a:t>production</a:t>
            </a:r>
            <a:r>
              <a:rPr lang="en-US" sz="1500" spc="105" dirty="0">
                <a:latin typeface="+mj-lt"/>
              </a:rPr>
              <a:t> </a:t>
            </a:r>
            <a:r>
              <a:rPr lang="en-US" sz="1500" spc="5" dirty="0">
                <a:latin typeface="+mj-lt"/>
              </a:rPr>
              <a:t>of</a:t>
            </a:r>
            <a:r>
              <a:rPr lang="en-US" sz="1500" spc="110" dirty="0">
                <a:latin typeface="+mj-lt"/>
              </a:rPr>
              <a:t> </a:t>
            </a:r>
            <a:r>
              <a:rPr lang="en-US" sz="1500" spc="5" dirty="0">
                <a:latin typeface="+mj-lt"/>
              </a:rPr>
              <a:t>this</a:t>
            </a:r>
            <a:r>
              <a:rPr lang="en-US" sz="1500" spc="105" dirty="0">
                <a:latin typeface="+mj-lt"/>
              </a:rPr>
              <a:t> </a:t>
            </a:r>
            <a:r>
              <a:rPr lang="en-US" sz="1500" spc="10" dirty="0">
                <a:latin typeface="+mj-lt"/>
              </a:rPr>
              <a:t>publication</a:t>
            </a:r>
            <a:r>
              <a:rPr lang="en-US" sz="1500" spc="110" dirty="0">
                <a:latin typeface="+mj-lt"/>
              </a:rPr>
              <a:t> </a:t>
            </a:r>
            <a:r>
              <a:rPr lang="en-US" sz="1500" spc="10" dirty="0">
                <a:latin typeface="+mj-lt"/>
              </a:rPr>
              <a:t>does</a:t>
            </a:r>
            <a:r>
              <a:rPr lang="en-US" sz="1500" spc="105" dirty="0">
                <a:latin typeface="+mj-lt"/>
              </a:rPr>
              <a:t> </a:t>
            </a:r>
            <a:r>
              <a:rPr lang="en-US" sz="1500" spc="10" dirty="0">
                <a:latin typeface="+mj-lt"/>
              </a:rPr>
              <a:t>not</a:t>
            </a:r>
            <a:r>
              <a:rPr lang="en-US" sz="1500" spc="110" dirty="0">
                <a:latin typeface="+mj-lt"/>
              </a:rPr>
              <a:t> </a:t>
            </a:r>
            <a:r>
              <a:rPr lang="en-US" sz="1500" spc="10" dirty="0">
                <a:latin typeface="+mj-lt"/>
              </a:rPr>
              <a:t>constitute</a:t>
            </a:r>
            <a:r>
              <a:rPr lang="en-US" sz="1500" spc="105" dirty="0">
                <a:latin typeface="+mj-lt"/>
              </a:rPr>
              <a:t> </a:t>
            </a:r>
            <a:r>
              <a:rPr lang="en-US" sz="1500" spc="10" dirty="0">
                <a:latin typeface="+mj-lt"/>
              </a:rPr>
              <a:t>endorsement</a:t>
            </a:r>
            <a:r>
              <a:rPr lang="en-US" sz="1500" spc="110" dirty="0">
                <a:latin typeface="+mj-lt"/>
              </a:rPr>
              <a:t> </a:t>
            </a:r>
            <a:r>
              <a:rPr lang="en-US" sz="1500" spc="5" dirty="0">
                <a:latin typeface="+mj-lt"/>
              </a:rPr>
              <a:t>of</a:t>
            </a:r>
            <a:r>
              <a:rPr lang="en-US" sz="1500" spc="105" dirty="0">
                <a:latin typeface="+mj-lt"/>
              </a:rPr>
              <a:t> </a:t>
            </a:r>
            <a:r>
              <a:rPr lang="en-US" sz="1500" spc="10" dirty="0">
                <a:latin typeface="+mj-lt"/>
              </a:rPr>
              <a:t>the</a:t>
            </a:r>
            <a:r>
              <a:rPr lang="en-US" sz="1500" spc="110" dirty="0">
                <a:latin typeface="+mj-lt"/>
              </a:rPr>
              <a:t> </a:t>
            </a:r>
            <a:r>
              <a:rPr lang="en-US" sz="1500" spc="10" dirty="0">
                <a:latin typeface="+mj-lt"/>
              </a:rPr>
              <a:t>contents</a:t>
            </a:r>
            <a:r>
              <a:rPr lang="en-US" sz="1500" spc="105" dirty="0">
                <a:latin typeface="+mj-lt"/>
              </a:rPr>
              <a:t> </a:t>
            </a:r>
            <a:r>
              <a:rPr lang="en-US" sz="1500" spc="10" dirty="0">
                <a:latin typeface="+mj-lt"/>
              </a:rPr>
              <a:t>which</a:t>
            </a:r>
            <a:r>
              <a:rPr lang="en-US" sz="1500" spc="110" dirty="0">
                <a:latin typeface="+mj-lt"/>
              </a:rPr>
              <a:t> </a:t>
            </a:r>
            <a:r>
              <a:rPr lang="en-US" sz="1500" spc="5" dirty="0">
                <a:latin typeface="+mj-lt"/>
              </a:rPr>
              <a:t>reflects</a:t>
            </a:r>
            <a:r>
              <a:rPr lang="en-US" sz="1500" spc="105" dirty="0">
                <a:latin typeface="+mj-lt"/>
              </a:rPr>
              <a:t> </a:t>
            </a:r>
            <a:r>
              <a:rPr lang="en-US" sz="1500" spc="10" dirty="0">
                <a:latin typeface="+mj-lt"/>
              </a:rPr>
              <a:t>the</a:t>
            </a:r>
          </a:p>
          <a:p>
            <a:pPr marL="12700" marR="8890" algn="just">
              <a:lnSpc>
                <a:spcPct val="113100"/>
              </a:lnSpc>
            </a:pPr>
            <a:r>
              <a:rPr lang="en-US" sz="1500" spc="10" dirty="0">
                <a:latin typeface="+mj-lt"/>
              </a:rPr>
              <a:t>views</a:t>
            </a:r>
            <a:r>
              <a:rPr lang="en-US" sz="1500" spc="204" dirty="0">
                <a:latin typeface="+mj-lt"/>
              </a:rPr>
              <a:t> </a:t>
            </a:r>
            <a:r>
              <a:rPr lang="en-US" sz="1500" spc="10" dirty="0">
                <a:latin typeface="+mj-lt"/>
              </a:rPr>
              <a:t>only</a:t>
            </a:r>
            <a:r>
              <a:rPr lang="en-US" sz="1500" spc="204" dirty="0">
                <a:latin typeface="+mj-lt"/>
              </a:rPr>
              <a:t> </a:t>
            </a:r>
            <a:r>
              <a:rPr lang="en-US" sz="1500" spc="5" dirty="0">
                <a:latin typeface="+mj-lt"/>
              </a:rPr>
              <a:t>of</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authors,</a:t>
            </a:r>
            <a:r>
              <a:rPr lang="en-US" sz="1500" spc="204" dirty="0">
                <a:latin typeface="+mj-lt"/>
              </a:rPr>
              <a:t> </a:t>
            </a:r>
            <a:r>
              <a:rPr lang="en-US" sz="1500" spc="10" dirty="0">
                <a:latin typeface="+mj-lt"/>
              </a:rPr>
              <a:t>and</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Commission</a:t>
            </a:r>
            <a:r>
              <a:rPr lang="en-US" sz="1500" spc="204" dirty="0">
                <a:latin typeface="+mj-lt"/>
              </a:rPr>
              <a:t> </a:t>
            </a:r>
            <a:r>
              <a:rPr lang="en-US" sz="1500" spc="10" dirty="0">
                <a:latin typeface="+mj-lt"/>
              </a:rPr>
              <a:t>cannot</a:t>
            </a:r>
            <a:r>
              <a:rPr lang="en-US" sz="1500" spc="210" dirty="0">
                <a:latin typeface="+mj-lt"/>
              </a:rPr>
              <a:t> </a:t>
            </a:r>
            <a:r>
              <a:rPr lang="en-US" sz="1500" spc="10" dirty="0">
                <a:latin typeface="+mj-lt"/>
              </a:rPr>
              <a:t>be</a:t>
            </a:r>
            <a:r>
              <a:rPr lang="en-US" sz="1500" spc="204" dirty="0">
                <a:latin typeface="+mj-lt"/>
              </a:rPr>
              <a:t> </a:t>
            </a:r>
            <a:r>
              <a:rPr lang="en-US" sz="1500" spc="10" dirty="0">
                <a:latin typeface="+mj-lt"/>
              </a:rPr>
              <a:t>held</a:t>
            </a:r>
            <a:r>
              <a:rPr lang="en-US" sz="1500" spc="204" dirty="0">
                <a:latin typeface="+mj-lt"/>
              </a:rPr>
              <a:t> </a:t>
            </a:r>
            <a:r>
              <a:rPr lang="en-US" sz="1500" spc="10" dirty="0">
                <a:latin typeface="+mj-lt"/>
              </a:rPr>
              <a:t>responsible</a:t>
            </a:r>
            <a:r>
              <a:rPr lang="en-US" sz="1500" spc="204" dirty="0">
                <a:latin typeface="+mj-lt"/>
              </a:rPr>
              <a:t> </a:t>
            </a:r>
            <a:r>
              <a:rPr lang="en-US" sz="1500" spc="5" dirty="0">
                <a:latin typeface="+mj-lt"/>
              </a:rPr>
              <a:t>for</a:t>
            </a:r>
            <a:r>
              <a:rPr lang="en-US" sz="1500" spc="204" dirty="0">
                <a:latin typeface="+mj-lt"/>
              </a:rPr>
              <a:t> </a:t>
            </a:r>
            <a:r>
              <a:rPr lang="en-US" sz="1500" spc="10" dirty="0">
                <a:latin typeface="+mj-lt"/>
              </a:rPr>
              <a:t>any</a:t>
            </a:r>
            <a:r>
              <a:rPr lang="en-US" sz="1500" spc="204" dirty="0">
                <a:latin typeface="+mj-lt"/>
              </a:rPr>
              <a:t> </a:t>
            </a:r>
            <a:r>
              <a:rPr lang="en-US" sz="1500" spc="10" dirty="0">
                <a:latin typeface="+mj-lt"/>
              </a:rPr>
              <a:t>use</a:t>
            </a:r>
            <a:r>
              <a:rPr lang="en-US" sz="1500" spc="204" dirty="0">
                <a:latin typeface="+mj-lt"/>
              </a:rPr>
              <a:t> </a:t>
            </a:r>
            <a:r>
              <a:rPr lang="en-US" sz="1500" spc="10" dirty="0">
                <a:latin typeface="+mj-lt"/>
              </a:rPr>
              <a:t>which</a:t>
            </a:r>
            <a:r>
              <a:rPr lang="en-US" sz="1500" spc="204" dirty="0">
                <a:latin typeface="+mj-lt"/>
              </a:rPr>
              <a:t> </a:t>
            </a:r>
            <a:r>
              <a:rPr lang="en-US" sz="1500" spc="10" dirty="0">
                <a:latin typeface="+mj-lt"/>
              </a:rPr>
              <a:t>may</a:t>
            </a:r>
            <a:r>
              <a:rPr lang="en-US" sz="1500" spc="204" dirty="0">
                <a:latin typeface="+mj-lt"/>
              </a:rPr>
              <a:t> </a:t>
            </a:r>
            <a:r>
              <a:rPr lang="en-US" sz="1500" spc="10" dirty="0">
                <a:latin typeface="+mj-lt"/>
              </a:rPr>
              <a:t>be</a:t>
            </a:r>
            <a:r>
              <a:rPr lang="en-US" sz="1500" spc="210" dirty="0">
                <a:latin typeface="+mj-lt"/>
              </a:rPr>
              <a:t> </a:t>
            </a:r>
            <a:r>
              <a:rPr lang="en-US" sz="1500" spc="10" dirty="0">
                <a:latin typeface="+mj-lt"/>
              </a:rPr>
              <a:t>made</a:t>
            </a:r>
            <a:r>
              <a:rPr lang="en-US" sz="1500" spc="204" dirty="0">
                <a:latin typeface="+mj-lt"/>
              </a:rPr>
              <a:t> </a:t>
            </a:r>
            <a:r>
              <a:rPr lang="en-US" sz="1500" spc="5" dirty="0">
                <a:latin typeface="+mj-lt"/>
              </a:rPr>
              <a:t>of</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information</a:t>
            </a:r>
            <a:r>
              <a:rPr lang="en-US" sz="1500" spc="204" dirty="0">
                <a:latin typeface="+mj-lt"/>
              </a:rPr>
              <a:t> </a:t>
            </a:r>
            <a:r>
              <a:rPr lang="en-US" sz="1500" spc="10" dirty="0">
                <a:latin typeface="+mj-lt"/>
              </a:rPr>
              <a:t>contained </a:t>
            </a:r>
            <a:r>
              <a:rPr lang="en-US" sz="1500" spc="-360" dirty="0">
                <a:latin typeface="+mj-lt"/>
              </a:rPr>
              <a:t> </a:t>
            </a:r>
            <a:r>
              <a:rPr lang="en-US" sz="1500" spc="5" dirty="0">
                <a:latin typeface="+mj-lt"/>
              </a:rPr>
              <a:t>therein."</a:t>
            </a:r>
          </a:p>
        </p:txBody>
      </p:sp>
      <p:sp>
        <p:nvSpPr>
          <p:cNvPr id="11" name="CuadroTexto 10">
            <a:extLst>
              <a:ext uri="{FF2B5EF4-FFF2-40B4-BE49-F238E27FC236}">
                <a16:creationId xmlns:a16="http://schemas.microsoft.com/office/drawing/2014/main" id="{74A6F032-0665-4332-8C25-0049F35350AB}"/>
              </a:ext>
            </a:extLst>
          </p:cNvPr>
          <p:cNvSpPr txBox="1"/>
          <p:nvPr userDrawn="1"/>
        </p:nvSpPr>
        <p:spPr>
          <a:xfrm>
            <a:off x="4572000" y="4023405"/>
            <a:ext cx="7762164" cy="400110"/>
          </a:xfrm>
          <a:prstGeom prst="rect">
            <a:avLst/>
          </a:prstGeom>
          <a:noFill/>
        </p:spPr>
        <p:txBody>
          <a:bodyPr wrap="square">
            <a:spAutoFit/>
          </a:bodyPr>
          <a:lstStyle/>
          <a:p>
            <a:pPr marL="3273425" marR="2317750" algn="ctr">
              <a:spcBef>
                <a:spcPts val="335"/>
              </a:spcBef>
              <a:spcAft>
                <a:spcPts val="0"/>
              </a:spcAft>
            </a:pPr>
            <a:r>
              <a:rPr lang="en-US" sz="2000" b="1" dirty="0">
                <a:effectLst/>
                <a:latin typeface="Microsoft Sans Serif" panose="020B0604020202020204" pitchFamily="34" charset="0"/>
                <a:ea typeface="Microsoft Sans Serif" panose="020B0604020202020204" pitchFamily="34" charset="0"/>
              </a:rPr>
              <a:t>fly-project.eu</a:t>
            </a:r>
            <a:endParaRPr lang="es-ES" sz="2000" b="1" dirty="0">
              <a:effectLst/>
              <a:latin typeface="Microsoft Sans Serif" panose="020B0604020202020204" pitchFamily="34" charset="0"/>
              <a:ea typeface="Microsoft Sans Serif" panose="020B0604020202020204" pitchFamily="34" charset="0"/>
            </a:endParaRPr>
          </a:p>
        </p:txBody>
      </p:sp>
    </p:spTree>
    <p:extLst>
      <p:ext uri="{BB962C8B-B14F-4D97-AF65-F5344CB8AC3E}">
        <p14:creationId xmlns:p14="http://schemas.microsoft.com/office/powerpoint/2010/main" val="3379989452"/>
      </p:ext>
    </p:extLst>
  </p:cSld>
  <p:clrMap bg1="lt1" tx1="dk1" bg2="lt2" tx2="dk2" accent1="accent1" accent2="accent2" accent3="accent3" accent4="accent4" accent5="accent5" accent6="accent6" hlink="hlink" folHlink="folHlink"/>
  <p:sldLayoutIdLst>
    <p:sldLayoutId id="214748366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userDrawn="1"/>
        </p:nvSpPr>
        <p:spPr>
          <a:xfrm>
            <a:off x="379" y="8907009"/>
            <a:ext cx="18287365" cy="1381125"/>
          </a:xfrm>
          <a:custGeom>
            <a:avLst/>
            <a:gdLst/>
            <a:ahLst/>
            <a:cxnLst/>
            <a:rect l="l" t="t" r="r" b="b"/>
            <a:pathLst>
              <a:path w="18287365" h="1381125">
                <a:moveTo>
                  <a:pt x="18287242" y="1381125"/>
                </a:moveTo>
                <a:lnTo>
                  <a:pt x="0" y="1381125"/>
                </a:lnTo>
                <a:lnTo>
                  <a:pt x="0" y="0"/>
                </a:lnTo>
                <a:lnTo>
                  <a:pt x="18287242" y="0"/>
                </a:lnTo>
                <a:lnTo>
                  <a:pt x="18287242" y="1381125"/>
                </a:lnTo>
                <a:close/>
              </a:path>
            </a:pathLst>
          </a:custGeom>
          <a:solidFill>
            <a:srgbClr val="FAC709"/>
          </a:solidFill>
        </p:spPr>
        <p:txBody>
          <a:bodyPr wrap="square" lIns="0" tIns="0" rIns="0" bIns="0" rtlCol="0"/>
          <a:lstStyle/>
          <a:p>
            <a:endParaRPr/>
          </a:p>
        </p:txBody>
      </p:sp>
      <p:pic>
        <p:nvPicPr>
          <p:cNvPr id="26" name="object 3">
            <a:extLst>
              <a:ext uri="{FF2B5EF4-FFF2-40B4-BE49-F238E27FC236}">
                <a16:creationId xmlns:a16="http://schemas.microsoft.com/office/drawing/2014/main" id="{96AB2019-3457-4EE8-8672-C1BF6DA1A65C}"/>
              </a:ext>
            </a:extLst>
          </p:cNvPr>
          <p:cNvPicPr/>
          <p:nvPr userDrawn="1"/>
        </p:nvPicPr>
        <p:blipFill>
          <a:blip r:embed="rId3" cstate="email">
            <a:extLst>
              <a:ext uri="{28A0092B-C50C-407E-A947-70E740481C1C}">
                <a14:useLocalDpi xmlns:a14="http://schemas.microsoft.com/office/drawing/2010/main"/>
              </a:ext>
            </a:extLst>
          </a:blip>
          <a:stretch>
            <a:fillRect/>
          </a:stretch>
        </p:blipFill>
        <p:spPr>
          <a:xfrm>
            <a:off x="1057881" y="9265523"/>
            <a:ext cx="3152774" cy="666749"/>
          </a:xfrm>
          <a:prstGeom prst="rect">
            <a:avLst/>
          </a:prstGeom>
        </p:spPr>
      </p:pic>
      <p:sp>
        <p:nvSpPr>
          <p:cNvPr id="27" name="object 4">
            <a:extLst>
              <a:ext uri="{FF2B5EF4-FFF2-40B4-BE49-F238E27FC236}">
                <a16:creationId xmlns:a16="http://schemas.microsoft.com/office/drawing/2014/main" id="{ED4DA05C-E544-4608-B1B5-2E5081A4CB0C}"/>
              </a:ext>
            </a:extLst>
          </p:cNvPr>
          <p:cNvSpPr/>
          <p:nvPr userDrawn="1"/>
        </p:nvSpPr>
        <p:spPr>
          <a:xfrm>
            <a:off x="0" y="8856528"/>
            <a:ext cx="18288000" cy="45719"/>
          </a:xfrm>
          <a:custGeom>
            <a:avLst/>
            <a:gdLst/>
            <a:ahLst/>
            <a:cxnLst/>
            <a:rect l="l" t="t" r="r" b="b"/>
            <a:pathLst>
              <a:path w="18202275">
                <a:moveTo>
                  <a:pt x="0" y="0"/>
                </a:moveTo>
                <a:lnTo>
                  <a:pt x="18202273" y="0"/>
                </a:lnTo>
              </a:path>
            </a:pathLst>
          </a:custGeom>
          <a:ln w="85724">
            <a:solidFill>
              <a:srgbClr val="000000"/>
            </a:solidFill>
          </a:ln>
        </p:spPr>
        <p:txBody>
          <a:bodyPr wrap="square" lIns="0" tIns="0" rIns="0" bIns="0" rtlCol="0"/>
          <a:lstStyle/>
          <a:p>
            <a:endParaRPr/>
          </a:p>
        </p:txBody>
      </p:sp>
      <p:pic>
        <p:nvPicPr>
          <p:cNvPr id="33" name="object 5">
            <a:extLst>
              <a:ext uri="{FF2B5EF4-FFF2-40B4-BE49-F238E27FC236}">
                <a16:creationId xmlns:a16="http://schemas.microsoft.com/office/drawing/2014/main" id="{312572A3-0E3D-4C66-9B66-E2B974CE5C58}"/>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14643394" y="1028700"/>
            <a:ext cx="2606058" cy="761999"/>
          </a:xfrm>
          <a:prstGeom prst="rect">
            <a:avLst/>
          </a:prstGeom>
        </p:spPr>
      </p:pic>
      <p:sp>
        <p:nvSpPr>
          <p:cNvPr id="39" name="CuadroTexto 38">
            <a:extLst>
              <a:ext uri="{FF2B5EF4-FFF2-40B4-BE49-F238E27FC236}">
                <a16:creationId xmlns:a16="http://schemas.microsoft.com/office/drawing/2014/main" id="{1CF81C33-52B8-4275-9F0F-E3E0733D9F05}"/>
              </a:ext>
            </a:extLst>
          </p:cNvPr>
          <p:cNvSpPr txBox="1"/>
          <p:nvPr userDrawn="1"/>
        </p:nvSpPr>
        <p:spPr>
          <a:xfrm>
            <a:off x="4450459" y="9179041"/>
            <a:ext cx="11551541" cy="804772"/>
          </a:xfrm>
          <a:prstGeom prst="rect">
            <a:avLst/>
          </a:prstGeom>
          <a:noFill/>
        </p:spPr>
        <p:txBody>
          <a:bodyPr wrap="square">
            <a:spAutoFit/>
          </a:bodyPr>
          <a:lstStyle/>
          <a:p>
            <a:pPr marL="12700" algn="just">
              <a:lnSpc>
                <a:spcPts val="1614"/>
              </a:lnSpc>
            </a:pPr>
            <a:r>
              <a:rPr lang="en-US" sz="1500" spc="10" dirty="0">
                <a:latin typeface="+mj-lt"/>
              </a:rPr>
              <a:t>"The</a:t>
            </a:r>
            <a:r>
              <a:rPr lang="en-US" sz="1500" spc="105" dirty="0">
                <a:latin typeface="+mj-lt"/>
              </a:rPr>
              <a:t> </a:t>
            </a:r>
            <a:r>
              <a:rPr lang="en-US" sz="1500" spc="10" dirty="0">
                <a:latin typeface="+mj-lt"/>
              </a:rPr>
              <a:t>European</a:t>
            </a:r>
            <a:r>
              <a:rPr lang="en-US" sz="1500" spc="110" dirty="0">
                <a:latin typeface="+mj-lt"/>
              </a:rPr>
              <a:t> </a:t>
            </a:r>
            <a:r>
              <a:rPr lang="en-US" sz="1500" spc="10" dirty="0">
                <a:latin typeface="+mj-lt"/>
              </a:rPr>
              <a:t>Commission</a:t>
            </a:r>
            <a:r>
              <a:rPr lang="en-US" sz="1500" spc="105" dirty="0">
                <a:latin typeface="+mj-lt"/>
              </a:rPr>
              <a:t> </a:t>
            </a:r>
            <a:r>
              <a:rPr lang="en-US" sz="1500" spc="10" dirty="0">
                <a:latin typeface="+mj-lt"/>
              </a:rPr>
              <a:t>support</a:t>
            </a:r>
            <a:r>
              <a:rPr lang="en-US" sz="1500" spc="110" dirty="0">
                <a:latin typeface="+mj-lt"/>
              </a:rPr>
              <a:t> </a:t>
            </a:r>
            <a:r>
              <a:rPr lang="en-US" sz="1500" spc="5" dirty="0">
                <a:latin typeface="+mj-lt"/>
              </a:rPr>
              <a:t>for</a:t>
            </a:r>
            <a:r>
              <a:rPr lang="en-US" sz="1500" spc="105" dirty="0">
                <a:latin typeface="+mj-lt"/>
              </a:rPr>
              <a:t> </a:t>
            </a:r>
            <a:r>
              <a:rPr lang="en-US" sz="1500" spc="10" dirty="0">
                <a:latin typeface="+mj-lt"/>
              </a:rPr>
              <a:t>the</a:t>
            </a:r>
            <a:r>
              <a:rPr lang="en-US" sz="1500" spc="110" dirty="0">
                <a:latin typeface="+mj-lt"/>
              </a:rPr>
              <a:t> </a:t>
            </a:r>
            <a:r>
              <a:rPr lang="en-US" sz="1500" spc="10" dirty="0">
                <a:latin typeface="+mj-lt"/>
              </a:rPr>
              <a:t>production</a:t>
            </a:r>
            <a:r>
              <a:rPr lang="en-US" sz="1500" spc="105" dirty="0">
                <a:latin typeface="+mj-lt"/>
              </a:rPr>
              <a:t> </a:t>
            </a:r>
            <a:r>
              <a:rPr lang="en-US" sz="1500" spc="5" dirty="0">
                <a:latin typeface="+mj-lt"/>
              </a:rPr>
              <a:t>of</a:t>
            </a:r>
            <a:r>
              <a:rPr lang="en-US" sz="1500" spc="110" dirty="0">
                <a:latin typeface="+mj-lt"/>
              </a:rPr>
              <a:t> </a:t>
            </a:r>
            <a:r>
              <a:rPr lang="en-US" sz="1500" spc="5" dirty="0">
                <a:latin typeface="+mj-lt"/>
              </a:rPr>
              <a:t>this</a:t>
            </a:r>
            <a:r>
              <a:rPr lang="en-US" sz="1500" spc="105" dirty="0">
                <a:latin typeface="+mj-lt"/>
              </a:rPr>
              <a:t> </a:t>
            </a:r>
            <a:r>
              <a:rPr lang="en-US" sz="1500" spc="10" dirty="0">
                <a:latin typeface="+mj-lt"/>
              </a:rPr>
              <a:t>publication</a:t>
            </a:r>
            <a:r>
              <a:rPr lang="en-US" sz="1500" spc="110" dirty="0">
                <a:latin typeface="+mj-lt"/>
              </a:rPr>
              <a:t> </a:t>
            </a:r>
            <a:r>
              <a:rPr lang="en-US" sz="1500" spc="10" dirty="0">
                <a:latin typeface="+mj-lt"/>
              </a:rPr>
              <a:t>does</a:t>
            </a:r>
            <a:r>
              <a:rPr lang="en-US" sz="1500" spc="105" dirty="0">
                <a:latin typeface="+mj-lt"/>
              </a:rPr>
              <a:t> </a:t>
            </a:r>
            <a:r>
              <a:rPr lang="en-US" sz="1500" spc="10" dirty="0">
                <a:latin typeface="+mj-lt"/>
              </a:rPr>
              <a:t>not</a:t>
            </a:r>
            <a:r>
              <a:rPr lang="en-US" sz="1500" spc="110" dirty="0">
                <a:latin typeface="+mj-lt"/>
              </a:rPr>
              <a:t> </a:t>
            </a:r>
            <a:r>
              <a:rPr lang="en-US" sz="1500" spc="10" dirty="0">
                <a:latin typeface="+mj-lt"/>
              </a:rPr>
              <a:t>constitute</a:t>
            </a:r>
            <a:r>
              <a:rPr lang="en-US" sz="1500" spc="105" dirty="0">
                <a:latin typeface="+mj-lt"/>
              </a:rPr>
              <a:t> </a:t>
            </a:r>
            <a:r>
              <a:rPr lang="en-US" sz="1500" spc="10" dirty="0">
                <a:latin typeface="+mj-lt"/>
              </a:rPr>
              <a:t>endorsement</a:t>
            </a:r>
            <a:r>
              <a:rPr lang="en-US" sz="1500" spc="110" dirty="0">
                <a:latin typeface="+mj-lt"/>
              </a:rPr>
              <a:t> </a:t>
            </a:r>
            <a:r>
              <a:rPr lang="en-US" sz="1500" spc="5" dirty="0">
                <a:latin typeface="+mj-lt"/>
              </a:rPr>
              <a:t>of</a:t>
            </a:r>
            <a:r>
              <a:rPr lang="en-US" sz="1500" spc="105" dirty="0">
                <a:latin typeface="+mj-lt"/>
              </a:rPr>
              <a:t> </a:t>
            </a:r>
            <a:r>
              <a:rPr lang="en-US" sz="1500" spc="10" dirty="0">
                <a:latin typeface="+mj-lt"/>
              </a:rPr>
              <a:t>the</a:t>
            </a:r>
            <a:r>
              <a:rPr lang="en-US" sz="1500" spc="110" dirty="0">
                <a:latin typeface="+mj-lt"/>
              </a:rPr>
              <a:t> </a:t>
            </a:r>
            <a:r>
              <a:rPr lang="en-US" sz="1500" spc="10" dirty="0">
                <a:latin typeface="+mj-lt"/>
              </a:rPr>
              <a:t>contents</a:t>
            </a:r>
            <a:r>
              <a:rPr lang="en-US" sz="1500" spc="105" dirty="0">
                <a:latin typeface="+mj-lt"/>
              </a:rPr>
              <a:t> </a:t>
            </a:r>
            <a:r>
              <a:rPr lang="en-US" sz="1500" spc="10" dirty="0">
                <a:latin typeface="+mj-lt"/>
              </a:rPr>
              <a:t>which</a:t>
            </a:r>
            <a:r>
              <a:rPr lang="en-US" sz="1500" spc="110" dirty="0">
                <a:latin typeface="+mj-lt"/>
              </a:rPr>
              <a:t> </a:t>
            </a:r>
            <a:r>
              <a:rPr lang="en-US" sz="1500" spc="5" dirty="0">
                <a:latin typeface="+mj-lt"/>
              </a:rPr>
              <a:t>reflects</a:t>
            </a:r>
            <a:r>
              <a:rPr lang="en-US" sz="1500" spc="105" dirty="0">
                <a:latin typeface="+mj-lt"/>
              </a:rPr>
              <a:t> </a:t>
            </a:r>
            <a:r>
              <a:rPr lang="en-US" sz="1500" spc="10" dirty="0">
                <a:latin typeface="+mj-lt"/>
              </a:rPr>
              <a:t>the</a:t>
            </a:r>
          </a:p>
          <a:p>
            <a:pPr marL="12700" marR="8890" algn="just">
              <a:lnSpc>
                <a:spcPct val="113100"/>
              </a:lnSpc>
            </a:pPr>
            <a:r>
              <a:rPr lang="en-US" sz="1500" spc="10" dirty="0">
                <a:latin typeface="+mj-lt"/>
              </a:rPr>
              <a:t>views</a:t>
            </a:r>
            <a:r>
              <a:rPr lang="en-US" sz="1500" spc="204" dirty="0">
                <a:latin typeface="+mj-lt"/>
              </a:rPr>
              <a:t> </a:t>
            </a:r>
            <a:r>
              <a:rPr lang="en-US" sz="1500" spc="10" dirty="0">
                <a:latin typeface="+mj-lt"/>
              </a:rPr>
              <a:t>only</a:t>
            </a:r>
            <a:r>
              <a:rPr lang="en-US" sz="1500" spc="204" dirty="0">
                <a:latin typeface="+mj-lt"/>
              </a:rPr>
              <a:t> </a:t>
            </a:r>
            <a:r>
              <a:rPr lang="en-US" sz="1500" spc="5" dirty="0">
                <a:latin typeface="+mj-lt"/>
              </a:rPr>
              <a:t>of</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authors,</a:t>
            </a:r>
            <a:r>
              <a:rPr lang="en-US" sz="1500" spc="204" dirty="0">
                <a:latin typeface="+mj-lt"/>
              </a:rPr>
              <a:t> </a:t>
            </a:r>
            <a:r>
              <a:rPr lang="en-US" sz="1500" spc="10" dirty="0">
                <a:latin typeface="+mj-lt"/>
              </a:rPr>
              <a:t>and</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Commission</a:t>
            </a:r>
            <a:r>
              <a:rPr lang="en-US" sz="1500" spc="204" dirty="0">
                <a:latin typeface="+mj-lt"/>
              </a:rPr>
              <a:t> </a:t>
            </a:r>
            <a:r>
              <a:rPr lang="en-US" sz="1500" spc="10" dirty="0">
                <a:latin typeface="+mj-lt"/>
              </a:rPr>
              <a:t>cannot</a:t>
            </a:r>
            <a:r>
              <a:rPr lang="en-US" sz="1500" spc="210" dirty="0">
                <a:latin typeface="+mj-lt"/>
              </a:rPr>
              <a:t> </a:t>
            </a:r>
            <a:r>
              <a:rPr lang="en-US" sz="1500" spc="10" dirty="0">
                <a:latin typeface="+mj-lt"/>
              </a:rPr>
              <a:t>be</a:t>
            </a:r>
            <a:r>
              <a:rPr lang="en-US" sz="1500" spc="204" dirty="0">
                <a:latin typeface="+mj-lt"/>
              </a:rPr>
              <a:t> </a:t>
            </a:r>
            <a:r>
              <a:rPr lang="en-US" sz="1500" spc="10" dirty="0">
                <a:latin typeface="+mj-lt"/>
              </a:rPr>
              <a:t>held</a:t>
            </a:r>
            <a:r>
              <a:rPr lang="en-US" sz="1500" spc="204" dirty="0">
                <a:latin typeface="+mj-lt"/>
              </a:rPr>
              <a:t> </a:t>
            </a:r>
            <a:r>
              <a:rPr lang="en-US" sz="1500" spc="10" dirty="0">
                <a:latin typeface="+mj-lt"/>
              </a:rPr>
              <a:t>responsible</a:t>
            </a:r>
            <a:r>
              <a:rPr lang="en-US" sz="1500" spc="204" dirty="0">
                <a:latin typeface="+mj-lt"/>
              </a:rPr>
              <a:t> </a:t>
            </a:r>
            <a:r>
              <a:rPr lang="en-US" sz="1500" spc="5" dirty="0">
                <a:latin typeface="+mj-lt"/>
              </a:rPr>
              <a:t>for</a:t>
            </a:r>
            <a:r>
              <a:rPr lang="en-US" sz="1500" spc="204" dirty="0">
                <a:latin typeface="+mj-lt"/>
              </a:rPr>
              <a:t> </a:t>
            </a:r>
            <a:r>
              <a:rPr lang="en-US" sz="1500" spc="10" dirty="0">
                <a:latin typeface="+mj-lt"/>
              </a:rPr>
              <a:t>any</a:t>
            </a:r>
            <a:r>
              <a:rPr lang="en-US" sz="1500" spc="204" dirty="0">
                <a:latin typeface="+mj-lt"/>
              </a:rPr>
              <a:t> </a:t>
            </a:r>
            <a:r>
              <a:rPr lang="en-US" sz="1500" spc="10" dirty="0">
                <a:latin typeface="+mj-lt"/>
              </a:rPr>
              <a:t>use</a:t>
            </a:r>
            <a:r>
              <a:rPr lang="en-US" sz="1500" spc="204" dirty="0">
                <a:latin typeface="+mj-lt"/>
              </a:rPr>
              <a:t> </a:t>
            </a:r>
            <a:r>
              <a:rPr lang="en-US" sz="1500" spc="10" dirty="0">
                <a:latin typeface="+mj-lt"/>
              </a:rPr>
              <a:t>which</a:t>
            </a:r>
            <a:r>
              <a:rPr lang="en-US" sz="1500" spc="204" dirty="0">
                <a:latin typeface="+mj-lt"/>
              </a:rPr>
              <a:t> </a:t>
            </a:r>
            <a:r>
              <a:rPr lang="en-US" sz="1500" spc="10" dirty="0">
                <a:latin typeface="+mj-lt"/>
              </a:rPr>
              <a:t>may</a:t>
            </a:r>
            <a:r>
              <a:rPr lang="en-US" sz="1500" spc="204" dirty="0">
                <a:latin typeface="+mj-lt"/>
              </a:rPr>
              <a:t> </a:t>
            </a:r>
            <a:r>
              <a:rPr lang="en-US" sz="1500" spc="10" dirty="0">
                <a:latin typeface="+mj-lt"/>
              </a:rPr>
              <a:t>be</a:t>
            </a:r>
            <a:r>
              <a:rPr lang="en-US" sz="1500" spc="210" dirty="0">
                <a:latin typeface="+mj-lt"/>
              </a:rPr>
              <a:t> </a:t>
            </a:r>
            <a:r>
              <a:rPr lang="en-US" sz="1500" spc="10" dirty="0">
                <a:latin typeface="+mj-lt"/>
              </a:rPr>
              <a:t>made</a:t>
            </a:r>
            <a:r>
              <a:rPr lang="en-US" sz="1500" spc="204" dirty="0">
                <a:latin typeface="+mj-lt"/>
              </a:rPr>
              <a:t> </a:t>
            </a:r>
            <a:r>
              <a:rPr lang="en-US" sz="1500" spc="5" dirty="0">
                <a:latin typeface="+mj-lt"/>
              </a:rPr>
              <a:t>of</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information</a:t>
            </a:r>
            <a:r>
              <a:rPr lang="en-US" sz="1500" spc="204" dirty="0">
                <a:latin typeface="+mj-lt"/>
              </a:rPr>
              <a:t> </a:t>
            </a:r>
            <a:r>
              <a:rPr lang="en-US" sz="1500" spc="10" dirty="0">
                <a:latin typeface="+mj-lt"/>
              </a:rPr>
              <a:t>contained </a:t>
            </a:r>
            <a:r>
              <a:rPr lang="en-US" sz="1500" spc="-360" dirty="0">
                <a:latin typeface="+mj-lt"/>
              </a:rPr>
              <a:t> </a:t>
            </a:r>
            <a:r>
              <a:rPr lang="en-US" sz="1500" spc="5" dirty="0">
                <a:latin typeface="+mj-lt"/>
              </a:rPr>
              <a:t>therein."</a:t>
            </a:r>
          </a:p>
        </p:txBody>
      </p:sp>
    </p:spTree>
  </p:cSld>
  <p:clrMap bg1="lt1" tx1="dk1" bg2="lt2" tx2="dk2" accent1="accent1" accent2="accent2" accent3="accent3" accent4="accent4" accent5="accent5" accent6="accent6" hlink="hlink" folHlink="folHlink"/>
  <p:sldLayoutIdLst>
    <p:sldLayoutId id="2147483665" r:id="rId1"/>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jpeg"/><Relationship Id="rId1" Type="http://schemas.openxmlformats.org/officeDocument/2006/relationships/slideLayout" Target="../slideLayouts/slideLayout2.xml"/><Relationship Id="rId5" Type="http://schemas.openxmlformats.org/officeDocument/2006/relationships/image" Target="../media/image28.png"/><Relationship Id="rId4" Type="http://schemas.openxmlformats.org/officeDocument/2006/relationships/image" Target="../media/image27.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B5274397-0CC2-4713-984E-865578FB27AF}"/>
              </a:ext>
            </a:extLst>
          </p:cNvPr>
          <p:cNvSpPr txBox="1"/>
          <p:nvPr/>
        </p:nvSpPr>
        <p:spPr>
          <a:xfrm>
            <a:off x="3238500" y="5448300"/>
            <a:ext cx="11811000" cy="2962349"/>
          </a:xfrm>
          <a:prstGeom prst="rect">
            <a:avLst/>
          </a:prstGeom>
          <a:noFill/>
        </p:spPr>
        <p:txBody>
          <a:bodyPr wrap="square">
            <a:spAutoFit/>
          </a:bodyPr>
          <a:lstStyle/>
          <a:p>
            <a:pPr marL="12700" algn="ctr">
              <a:lnSpc>
                <a:spcPct val="100000"/>
              </a:lnSpc>
              <a:spcBef>
                <a:spcPts val="100"/>
              </a:spcBef>
            </a:pPr>
            <a:r>
              <a:rPr lang="en-US" sz="4800" b="1" spc="-65">
                <a:latin typeface="Calibri" panose="020F0502020204030204" pitchFamily="34" charset="0"/>
                <a:ea typeface="Microsoft Sans Serif" panose="020B0604020202020204" pitchFamily="34" charset="0"/>
                <a:cs typeface="Calibri" panose="020F0502020204030204" pitchFamily="34" charset="0"/>
              </a:rPr>
              <a:t>Opciones de financiación, créditos y préstamos</a:t>
            </a:r>
            <a:endParaRPr lang="en-US" sz="4800" b="1" spc="-65" dirty="0">
              <a:latin typeface="Calibri" panose="020F0502020204030204" pitchFamily="34" charset="0"/>
              <a:ea typeface="Microsoft Sans Serif" panose="020B0604020202020204" pitchFamily="34" charset="0"/>
              <a:cs typeface="Calibri" panose="020F0502020204030204" pitchFamily="34" charset="0"/>
            </a:endParaRPr>
          </a:p>
          <a:p>
            <a:pPr marL="12700" algn="ctr">
              <a:lnSpc>
                <a:spcPct val="100000"/>
              </a:lnSpc>
              <a:spcBef>
                <a:spcPts val="100"/>
              </a:spcBef>
            </a:pPr>
            <a:endParaRPr lang="en-US" sz="4400" b="1" spc="-65"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12700" algn="ctr">
              <a:lnSpc>
                <a:spcPct val="100000"/>
              </a:lnSpc>
              <a:spcBef>
                <a:spcPts val="100"/>
              </a:spcBef>
            </a:pPr>
            <a:r>
              <a:rPr lang="en-US" sz="4800" b="1" spc="-65">
                <a:ea typeface="Microsoft Sans Serif" panose="020B0604020202020204" pitchFamily="34" charset="0"/>
                <a:cs typeface="Microsoft Sans Serif" panose="020B0604020202020204" pitchFamily="34" charset="0"/>
              </a:rPr>
              <a:t>Socio: Universidad de Málaga</a:t>
            </a:r>
            <a:endParaRPr lang="en-US" sz="4800" b="1" spc="-65" dirty="0">
              <a:ea typeface="Microsoft Sans Serif" panose="020B0604020202020204" pitchFamily="34" charset="0"/>
              <a:cs typeface="Microsoft Sans Serif" panose="020B0604020202020204" pitchFamily="34" charset="0"/>
            </a:endParaRPr>
          </a:p>
          <a:p>
            <a:pPr marL="12700">
              <a:lnSpc>
                <a:spcPct val="100000"/>
              </a:lnSpc>
              <a:spcBef>
                <a:spcPts val="100"/>
              </a:spcBef>
            </a:pPr>
            <a:endParaRPr lang="en-US" sz="4400" b="1" spc="-65"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666135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11811000" cy="1446550"/>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3.</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¿Qué diferencia existe entre un crédito y un préstamo?</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4" name="CuadroTexto 3">
            <a:extLst>
              <a:ext uri="{FF2B5EF4-FFF2-40B4-BE49-F238E27FC236}">
                <a16:creationId xmlns:a16="http://schemas.microsoft.com/office/drawing/2014/main" id="{CFD79179-D405-84B9-5EA5-2FE559D5BB6A}"/>
              </a:ext>
            </a:extLst>
          </p:cNvPr>
          <p:cNvSpPr txBox="1"/>
          <p:nvPr/>
        </p:nvSpPr>
        <p:spPr>
          <a:xfrm>
            <a:off x="1648239" y="3543300"/>
            <a:ext cx="7505700" cy="2677656"/>
          </a:xfrm>
          <a:prstGeom prst="rect">
            <a:avLst/>
          </a:prstGeom>
          <a:noFill/>
        </p:spPr>
        <p:txBody>
          <a:bodyPr wrap="square" rtlCol="0">
            <a:spAutoFit/>
          </a:bodyPr>
          <a:lstStyle/>
          <a:p>
            <a:pPr fontAlgn="ctr"/>
            <a:r>
              <a:rPr lang="en-GB" sz="2800" u="sng">
                <a:ea typeface="Microsoft Sans Serif" panose="020B0604020202020204" pitchFamily="34" charset="0"/>
              </a:rPr>
              <a:t>En un contrato de préstamo</a:t>
            </a:r>
            <a:r>
              <a:rPr lang="en-GB" sz="2800">
                <a:ea typeface="Microsoft Sans Serif" panose="020B0604020202020204" pitchFamily="34" charset="0"/>
              </a:rPr>
              <a:t>:</a:t>
            </a:r>
            <a:endParaRPr lang="en-GB" sz="2800">
              <a:effectLst/>
              <a:ea typeface="Microsoft Sans Serif" panose="020B0604020202020204" pitchFamily="34" charset="0"/>
            </a:endParaRPr>
          </a:p>
          <a:p>
            <a:pPr marL="342900" indent="-342900" fontAlgn="ctr">
              <a:buFont typeface="Calibri" panose="020F0502020204030204" pitchFamily="34" charset="0"/>
              <a:buChar char="-"/>
            </a:pPr>
            <a:r>
              <a:rPr lang="en-GB" sz="2800">
                <a:ea typeface="Microsoft Sans Serif" panose="020B0604020202020204" pitchFamily="34" charset="0"/>
              </a:rPr>
              <a:t>Recibirás de una sola vez, al inicio del contrato, la cantidad de dinero acordada.</a:t>
            </a:r>
          </a:p>
          <a:p>
            <a:pPr marL="342900" lvl="0" indent="-342900" fontAlgn="ctr">
              <a:buFont typeface="Calibri" panose="020F0502020204030204" pitchFamily="34" charset="0"/>
              <a:buChar char="-"/>
            </a:pPr>
            <a:r>
              <a:rPr lang="en-GB" sz="2800">
                <a:ea typeface="Microsoft Sans Serif" panose="020B0604020202020204" pitchFamily="34" charset="0"/>
              </a:rPr>
              <a:t>Deberás devolver el dinero junto con los intereses y comisiones en los plazos pactados.</a:t>
            </a:r>
            <a:endParaRPr lang="es-ES" sz="2800">
              <a:ea typeface="Microsoft Sans Serif" panose="020B0604020202020204" pitchFamily="34" charset="0"/>
            </a:endParaRPr>
          </a:p>
          <a:p>
            <a:pPr>
              <a:defRPr/>
            </a:pPr>
            <a:endParaRPr lang="es-ES" sz="2800">
              <a:latin typeface="Calibri" panose="020F0502020204030204" pitchFamily="34" charset="0"/>
              <a:ea typeface="Times New Roman" panose="02020603050405020304" pitchFamily="18" charset="0"/>
            </a:endParaRPr>
          </a:p>
        </p:txBody>
      </p:sp>
      <p:pic>
        <p:nvPicPr>
          <p:cNvPr id="5" name="Imagen 4" descr="Un dibujo de una persona&#10;&#10;Descripción generada automáticamente con confianza baja">
            <a:extLst>
              <a:ext uri="{FF2B5EF4-FFF2-40B4-BE49-F238E27FC236}">
                <a16:creationId xmlns:a16="http://schemas.microsoft.com/office/drawing/2014/main" id="{0E330674-7806-5623-84D4-0020049BA17D}"/>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277600" y="3390900"/>
            <a:ext cx="4688742" cy="4686300"/>
          </a:xfrm>
          <a:prstGeom prst="rect">
            <a:avLst/>
          </a:prstGeom>
        </p:spPr>
      </p:pic>
    </p:spTree>
    <p:extLst>
      <p:ext uri="{BB962C8B-B14F-4D97-AF65-F5344CB8AC3E}">
        <p14:creationId xmlns:p14="http://schemas.microsoft.com/office/powerpoint/2010/main" val="961043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7162800" cy="769441"/>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4.</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Modalidades de préstamos.</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6C8B894F-17B3-41CA-B7A0-A3081483AF7F}"/>
              </a:ext>
            </a:extLst>
          </p:cNvPr>
          <p:cNvSpPr txBox="1"/>
          <p:nvPr/>
        </p:nvSpPr>
        <p:spPr>
          <a:xfrm>
            <a:off x="1524000" y="2562880"/>
            <a:ext cx="9753600" cy="5693866"/>
          </a:xfrm>
          <a:prstGeom prst="rect">
            <a:avLst/>
          </a:prstGeom>
          <a:noFill/>
        </p:spPr>
        <p:txBody>
          <a:bodyPr wrap="square" rtlCol="0">
            <a:spAutoFit/>
          </a:bodyPr>
          <a:lstStyle/>
          <a:p>
            <a:pPr fontAlgn="base"/>
            <a:r>
              <a:rPr lang="es-ES" sz="2800">
                <a:latin typeface="Calibri" panose="020F0502020204030204" pitchFamily="34" charset="0"/>
                <a:ea typeface="Microsoft Sans Serif" panose="020B0604020202020204" pitchFamily="34" charset="0"/>
              </a:rPr>
              <a:t>Aunque hay diferentes tipos de préstamos, en realidad todos se pueden englobar dentro de dos grandes categorías conocidas como préstamos personales y préstamos hipotecarios</a:t>
            </a:r>
            <a:r>
              <a:rPr lang="en-GB" sz="2800">
                <a:latin typeface="Calibri" panose="020F0502020204030204" pitchFamily="34" charset="0"/>
                <a:ea typeface="Microsoft Sans Serif" panose="020B0604020202020204" pitchFamily="34" charset="0"/>
              </a:rPr>
              <a:t>.</a:t>
            </a:r>
          </a:p>
          <a:p>
            <a:pPr algn="just" fontAlgn="base"/>
            <a:endParaRPr lang="en-GB" sz="2800">
              <a:latin typeface="Calibri" panose="020F0502020204030204" pitchFamily="34" charset="0"/>
              <a:ea typeface="Microsoft Sans Serif" panose="020B0604020202020204" pitchFamily="34" charset="0"/>
            </a:endParaRPr>
          </a:p>
          <a:p>
            <a:pPr algn="just" fontAlgn="base"/>
            <a:r>
              <a:rPr lang="en-GB" sz="2800" u="sng">
                <a:latin typeface="Calibri" panose="020F0502020204030204" pitchFamily="34" charset="0"/>
                <a:ea typeface="Microsoft Sans Serif" panose="020B0604020202020204" pitchFamily="34" charset="0"/>
              </a:rPr>
              <a:t>Préstamos personales:</a:t>
            </a:r>
          </a:p>
          <a:p>
            <a:pPr fontAlgn="base"/>
            <a:r>
              <a:rPr lang="es-ES" sz="2800">
                <a:latin typeface="Calibri" panose="020F0502020204030204" pitchFamily="34" charset="0"/>
                <a:ea typeface="Microsoft Sans Serif" panose="020B0604020202020204" pitchFamily="34" charset="0"/>
              </a:rPr>
              <a:t>Este tipo de préstamos se destinan normalmente a la compra de bienes y servicios de consumo: un coche, un ordenador, amueblar la casa, irse de vacaciones, estudios en el extranjero… Se llaman personales porque cuenta con nuestra garantía personal presente y futura. Esto quiere decir que el banco sustenta el préstamo en el compromiso de pago del cliente. También puede incluir avalistas. Debido al alto riesgo que conlleva esta operación es habitual que tengan un tipo de interés alto</a:t>
            </a:r>
            <a:r>
              <a:rPr lang="en-GB" sz="2800">
                <a:latin typeface="Calibri" panose="020F0502020204030204" pitchFamily="34" charset="0"/>
                <a:ea typeface="Microsoft Sans Serif" panose="020B0604020202020204" pitchFamily="34" charset="0"/>
              </a:rPr>
              <a:t>.</a:t>
            </a:r>
          </a:p>
        </p:txBody>
      </p:sp>
      <p:pic>
        <p:nvPicPr>
          <p:cNvPr id="7" name="Imagen 6" descr="Diagrama&#10;&#10;Descripción generada automáticamente">
            <a:extLst>
              <a:ext uri="{FF2B5EF4-FFF2-40B4-BE49-F238E27FC236}">
                <a16:creationId xmlns:a16="http://schemas.microsoft.com/office/drawing/2014/main" id="{871218BE-1818-4C66-3DCF-9B09242A128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734800" y="3046413"/>
            <a:ext cx="5894924" cy="3672046"/>
          </a:xfrm>
          <a:prstGeom prst="rect">
            <a:avLst/>
          </a:prstGeom>
        </p:spPr>
      </p:pic>
    </p:spTree>
    <p:extLst>
      <p:ext uri="{BB962C8B-B14F-4D97-AF65-F5344CB8AC3E}">
        <p14:creationId xmlns:p14="http://schemas.microsoft.com/office/powerpoint/2010/main" val="2177319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7162800" cy="769441"/>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4.</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Modalidades de préstamos.</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6C8B894F-17B3-41CA-B7A0-A3081483AF7F}"/>
              </a:ext>
            </a:extLst>
          </p:cNvPr>
          <p:cNvSpPr txBox="1"/>
          <p:nvPr/>
        </p:nvSpPr>
        <p:spPr>
          <a:xfrm>
            <a:off x="1524000" y="2562880"/>
            <a:ext cx="9601200" cy="5693866"/>
          </a:xfrm>
          <a:prstGeom prst="rect">
            <a:avLst/>
          </a:prstGeom>
          <a:noFill/>
        </p:spPr>
        <p:txBody>
          <a:bodyPr wrap="square" rtlCol="0">
            <a:spAutoFit/>
          </a:bodyPr>
          <a:lstStyle/>
          <a:p>
            <a:pPr algn="just" fontAlgn="base"/>
            <a:r>
              <a:rPr lang="en-GB" sz="2800" u="sng">
                <a:latin typeface="Calibri" panose="020F0502020204030204" pitchFamily="34" charset="0"/>
                <a:ea typeface="Microsoft Sans Serif" panose="020B0604020202020204" pitchFamily="34" charset="0"/>
              </a:rPr>
              <a:t>Préstamos hipotecarios:</a:t>
            </a:r>
          </a:p>
          <a:p>
            <a:pPr fontAlgn="base"/>
            <a:r>
              <a:rPr lang="es-ES" sz="2800">
                <a:latin typeface="Calibri" panose="020F0502020204030204" pitchFamily="34" charset="0"/>
                <a:ea typeface="Microsoft Sans Serif" panose="020B0604020202020204" pitchFamily="34" charset="0"/>
              </a:rPr>
              <a:t>Son aquellos destinados a financiar la compra o restauración de una vivienda. Este tipo de financiación, además de implicar cantidades de dinero superiores a las de los préstamos personales, cuenta con una garantía real para el banco. Es decir, si el cliente no devuelve el dinero del préstamo, el banco puede vender el inmueble hipotecado para resarcirse de la deuda o convertirse en el propietario del inmueble. </a:t>
            </a:r>
          </a:p>
          <a:p>
            <a:pPr fontAlgn="base"/>
            <a:endParaRPr lang="es-ES" sz="2800">
              <a:latin typeface="Calibri" panose="020F0502020204030204" pitchFamily="34" charset="0"/>
              <a:ea typeface="Microsoft Sans Serif" panose="020B0604020202020204" pitchFamily="34" charset="0"/>
            </a:endParaRPr>
          </a:p>
          <a:p>
            <a:pPr fontAlgn="base"/>
            <a:r>
              <a:rPr lang="es-ES" sz="2800">
                <a:latin typeface="Calibri" panose="020F0502020204030204" pitchFamily="34" charset="0"/>
                <a:ea typeface="Microsoft Sans Serif" panose="020B0604020202020204" pitchFamily="34" charset="0"/>
              </a:rPr>
              <a:t>Así, al contar con una garantía efectiva, es una de las operaciones de préstamo más seguras para la entidad que la concede y en consecuencia el tipo de interés que se aplica es inferior al del préstamo personal</a:t>
            </a:r>
            <a:r>
              <a:rPr lang="en-GB" sz="2800">
                <a:latin typeface="Calibri" panose="020F0502020204030204" pitchFamily="34" charset="0"/>
                <a:ea typeface="Microsoft Sans Serif" panose="020B0604020202020204" pitchFamily="34" charset="0"/>
              </a:rPr>
              <a:t>.</a:t>
            </a:r>
          </a:p>
        </p:txBody>
      </p:sp>
      <p:pic>
        <p:nvPicPr>
          <p:cNvPr id="7" name="Imagen 6" descr="Diagrama&#10;&#10;Descripción generada automáticamente">
            <a:extLst>
              <a:ext uri="{FF2B5EF4-FFF2-40B4-BE49-F238E27FC236}">
                <a16:creationId xmlns:a16="http://schemas.microsoft.com/office/drawing/2014/main" id="{008095CC-DBA9-2486-A62C-798579D1A95D}"/>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430000" y="3208974"/>
            <a:ext cx="6002892" cy="3869051"/>
          </a:xfrm>
          <a:prstGeom prst="rect">
            <a:avLst/>
          </a:prstGeom>
        </p:spPr>
      </p:pic>
    </p:spTree>
    <p:extLst>
      <p:ext uri="{BB962C8B-B14F-4D97-AF65-F5344CB8AC3E}">
        <p14:creationId xmlns:p14="http://schemas.microsoft.com/office/powerpoint/2010/main" val="790391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7162800" cy="769441"/>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4.</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Modalidades de préstamos.</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6C8B894F-17B3-41CA-B7A0-A3081483AF7F}"/>
              </a:ext>
            </a:extLst>
          </p:cNvPr>
          <p:cNvSpPr txBox="1"/>
          <p:nvPr/>
        </p:nvSpPr>
        <p:spPr>
          <a:xfrm>
            <a:off x="1524000" y="2562880"/>
            <a:ext cx="9601200" cy="6124754"/>
          </a:xfrm>
          <a:prstGeom prst="rect">
            <a:avLst/>
          </a:prstGeom>
          <a:noFill/>
        </p:spPr>
        <p:txBody>
          <a:bodyPr wrap="square" rtlCol="0">
            <a:spAutoFit/>
          </a:bodyPr>
          <a:lstStyle/>
          <a:p>
            <a:pPr fontAlgn="base"/>
            <a:r>
              <a:rPr lang="es-ES" sz="2800">
                <a:latin typeface="Calibri" panose="020F0502020204030204" pitchFamily="34" charset="0"/>
                <a:ea typeface="Microsoft Sans Serif" panose="020B0604020202020204" pitchFamily="34" charset="0"/>
              </a:rPr>
              <a:t>El tipo de interés al que se puede contratar estos préstamos puede ser fijo (su valor es inalterable durante el plazo del préstamo) o variable (el valor es revisado de manera periódica en función de cómo evolucione la referencia que se haya utilizado, por ejemplo, el Euribor).  El tipo de interés variable es el de mayor riesgo para el deudor, ya que una crisis económica puede hacer que la cuota que debe abonar se dispare</a:t>
            </a:r>
            <a:r>
              <a:rPr lang="en-GB" sz="2800">
                <a:latin typeface="Calibri" panose="020F0502020204030204" pitchFamily="34" charset="0"/>
                <a:ea typeface="Microsoft Sans Serif" panose="020B0604020202020204" pitchFamily="34" charset="0"/>
              </a:rPr>
              <a:t>.</a:t>
            </a:r>
          </a:p>
          <a:p>
            <a:pPr fontAlgn="base"/>
            <a:endParaRPr lang="en-GB" sz="2800">
              <a:latin typeface="Calibri" panose="020F0502020204030204" pitchFamily="34" charset="0"/>
              <a:ea typeface="Microsoft Sans Serif" panose="020B0604020202020204" pitchFamily="34" charset="0"/>
            </a:endParaRPr>
          </a:p>
          <a:p>
            <a:pPr fontAlgn="base"/>
            <a:r>
              <a:rPr lang="es-ES" sz="2800">
                <a:latin typeface="Calibri" panose="020F0502020204030204" pitchFamily="34" charset="0"/>
                <a:ea typeface="Microsoft Sans Serif" panose="020B0604020202020204" pitchFamily="34" charset="0"/>
              </a:rPr>
              <a:t>Por último, existe una modalidad a tipo mixto. Se establece un tipo de interés fijo durante los primeros años de la contratación y, posteriormente, hasta el vencimiento de la operación un tipo variable. La cuota por pagar podría subir o bajar en función de la evolución del tipo de interés de referencia utilizado</a:t>
            </a:r>
            <a:r>
              <a:rPr lang="en-GB" sz="2800">
                <a:latin typeface="Calibri" panose="020F0502020204030204" pitchFamily="34" charset="0"/>
                <a:ea typeface="Microsoft Sans Serif" panose="020B0604020202020204" pitchFamily="34" charset="0"/>
              </a:rPr>
              <a:t>.</a:t>
            </a:r>
          </a:p>
        </p:txBody>
      </p:sp>
      <p:pic>
        <p:nvPicPr>
          <p:cNvPr id="5" name="Imagen 4" descr="Icono&#10;&#10;Descripción generada automáticamente">
            <a:extLst>
              <a:ext uri="{FF2B5EF4-FFF2-40B4-BE49-F238E27FC236}">
                <a16:creationId xmlns:a16="http://schemas.microsoft.com/office/drawing/2014/main" id="{6C7B56C5-3E58-C11C-56CB-CA8ED36CD3D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373304" y="3072622"/>
            <a:ext cx="4374131" cy="4141755"/>
          </a:xfrm>
          <a:prstGeom prst="rect">
            <a:avLst/>
          </a:prstGeom>
        </p:spPr>
      </p:pic>
    </p:spTree>
    <p:extLst>
      <p:ext uri="{BB962C8B-B14F-4D97-AF65-F5344CB8AC3E}">
        <p14:creationId xmlns:p14="http://schemas.microsoft.com/office/powerpoint/2010/main" val="31029258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11125200" cy="1446550"/>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5.</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¿Qué gastos nos puede cobrar nuestro banco cuando nos concede un préstamo? </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4" name="CuadroTexto 3">
            <a:extLst>
              <a:ext uri="{FF2B5EF4-FFF2-40B4-BE49-F238E27FC236}">
                <a16:creationId xmlns:a16="http://schemas.microsoft.com/office/drawing/2014/main" id="{CFD79179-D405-84B9-5EA5-2FE559D5BB6A}"/>
              </a:ext>
            </a:extLst>
          </p:cNvPr>
          <p:cNvSpPr txBox="1"/>
          <p:nvPr/>
        </p:nvSpPr>
        <p:spPr>
          <a:xfrm>
            <a:off x="1600200" y="3086100"/>
            <a:ext cx="15392400" cy="3108543"/>
          </a:xfrm>
          <a:prstGeom prst="rect">
            <a:avLst/>
          </a:prstGeom>
          <a:noFill/>
        </p:spPr>
        <p:txBody>
          <a:bodyPr wrap="square" rtlCol="0">
            <a:spAutoFit/>
          </a:bodyPr>
          <a:lstStyle/>
          <a:p>
            <a:pPr fontAlgn="base"/>
            <a:r>
              <a:rPr lang="es-ES" sz="2800">
                <a:ea typeface="Microsoft Sans Serif" panose="020B0604020202020204" pitchFamily="34" charset="0"/>
              </a:rPr>
              <a:t>El gasto principal será el tipo de interés, además de diferentes comisiones, como la de estudio, de apertura, etc. Recuerda que todos estos costes están incluidos en el TAE de la operación, el cual debe aparecer de forma destacada en la publicidad y en la información que debe proporcionar la entidad antes de suscribir el préstamo. En una operación de préstamo, a mayor TAE mayor coste para el cliente. El TAE es el que siempre nos informará del coste real del préstamo y nos servirá para comparar ofertas</a:t>
            </a:r>
            <a:r>
              <a:rPr lang="en-GB" sz="2800">
                <a:ea typeface="Microsoft Sans Serif" panose="020B0604020202020204" pitchFamily="34" charset="0"/>
              </a:rPr>
              <a:t>.</a:t>
            </a:r>
          </a:p>
          <a:p>
            <a:pPr fontAlgn="base"/>
            <a:endParaRPr lang="en-GB" sz="2800">
              <a:ea typeface="Microsoft Sans Serif" panose="020B0604020202020204" pitchFamily="34" charset="0"/>
            </a:endParaRPr>
          </a:p>
          <a:p>
            <a:pPr>
              <a:defRPr/>
            </a:pPr>
            <a:endParaRPr lang="es-ES" sz="2800">
              <a:latin typeface="Calibri" panose="020F0502020204030204" pitchFamily="34" charset="0"/>
              <a:ea typeface="Times New Roman" panose="02020603050405020304" pitchFamily="18" charset="0"/>
            </a:endParaRPr>
          </a:p>
        </p:txBody>
      </p:sp>
      <p:pic>
        <p:nvPicPr>
          <p:cNvPr id="9" name="Imagen 8" descr="Imagen que contiene taza, interior, tabla, plástico&#10;&#10;Descripción generada automáticamente">
            <a:extLst>
              <a:ext uri="{FF2B5EF4-FFF2-40B4-BE49-F238E27FC236}">
                <a16:creationId xmlns:a16="http://schemas.microsoft.com/office/drawing/2014/main" id="{8122C1E6-BCE6-F2F9-64E3-BB3AF3AEBEAD}"/>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506200" y="5318802"/>
            <a:ext cx="5867400" cy="2933700"/>
          </a:xfrm>
          <a:prstGeom prst="rect">
            <a:avLst/>
          </a:prstGeom>
        </p:spPr>
      </p:pic>
      <p:sp>
        <p:nvSpPr>
          <p:cNvPr id="11" name="CuadroTexto 10">
            <a:extLst>
              <a:ext uri="{FF2B5EF4-FFF2-40B4-BE49-F238E27FC236}">
                <a16:creationId xmlns:a16="http://schemas.microsoft.com/office/drawing/2014/main" id="{7328C823-B284-6CDA-301A-EE7C4E8E5457}"/>
              </a:ext>
            </a:extLst>
          </p:cNvPr>
          <p:cNvSpPr txBox="1"/>
          <p:nvPr/>
        </p:nvSpPr>
        <p:spPr>
          <a:xfrm>
            <a:off x="1600200" y="5560778"/>
            <a:ext cx="9163878" cy="1815882"/>
          </a:xfrm>
          <a:prstGeom prst="rect">
            <a:avLst/>
          </a:prstGeom>
          <a:noFill/>
        </p:spPr>
        <p:txBody>
          <a:bodyPr wrap="square">
            <a:spAutoFit/>
          </a:bodyPr>
          <a:lstStyle/>
          <a:p>
            <a:pPr fontAlgn="base"/>
            <a:r>
              <a:rPr lang="es-ES" sz="2800">
                <a:ea typeface="Microsoft Sans Serif" panose="020B0604020202020204" pitchFamily="34" charset="0"/>
              </a:rPr>
              <a:t>En el caso de que el préstamo concedido sea un préstamo hipotecario, además de la comisión de apertura y de estudio de la operación el hipotecado tendrá que pagar la tasación del inmueble y la nota simple además de la copia de su escritura</a:t>
            </a:r>
            <a:r>
              <a:rPr lang="en-GB" sz="2800">
                <a:ea typeface="Microsoft Sans Serif" panose="020B0604020202020204" pitchFamily="34" charset="0"/>
              </a:rPr>
              <a:t>.</a:t>
            </a:r>
          </a:p>
        </p:txBody>
      </p:sp>
    </p:spTree>
    <p:extLst>
      <p:ext uri="{BB962C8B-B14F-4D97-AF65-F5344CB8AC3E}">
        <p14:creationId xmlns:p14="http://schemas.microsoft.com/office/powerpoint/2010/main" val="34642455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11125200" cy="1446550"/>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6.</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¿Qué hay que preguntarse antes de adquirir un crédito o un préstamo?</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4" name="CuadroTexto 3">
            <a:extLst>
              <a:ext uri="{FF2B5EF4-FFF2-40B4-BE49-F238E27FC236}">
                <a16:creationId xmlns:a16="http://schemas.microsoft.com/office/drawing/2014/main" id="{CFD79179-D405-84B9-5EA5-2FE559D5BB6A}"/>
              </a:ext>
            </a:extLst>
          </p:cNvPr>
          <p:cNvSpPr txBox="1"/>
          <p:nvPr/>
        </p:nvSpPr>
        <p:spPr>
          <a:xfrm>
            <a:off x="1600200" y="3183434"/>
            <a:ext cx="8686800" cy="4832092"/>
          </a:xfrm>
          <a:prstGeom prst="rect">
            <a:avLst/>
          </a:prstGeom>
          <a:noFill/>
        </p:spPr>
        <p:txBody>
          <a:bodyPr wrap="square" rtlCol="0">
            <a:spAutoFit/>
          </a:bodyPr>
          <a:lstStyle/>
          <a:p>
            <a:pPr fontAlgn="base"/>
            <a:r>
              <a:rPr lang="es-ES" sz="2800">
                <a:ea typeface="Microsoft Sans Serif" panose="020B0604020202020204" pitchFamily="34" charset="0"/>
              </a:rPr>
              <a:t>Ante la necesidad de solicitar un préstamo, algunas preguntas básicas que debemos hacernos son</a:t>
            </a:r>
            <a:r>
              <a:rPr lang="en-GB" sz="2800">
                <a:ea typeface="Microsoft Sans Serif" panose="020B0604020202020204" pitchFamily="34" charset="0"/>
              </a:rPr>
              <a:t>:</a:t>
            </a:r>
          </a:p>
          <a:p>
            <a:pPr fontAlgn="base"/>
            <a:endParaRPr lang="en-GB" sz="2800">
              <a:ea typeface="Microsoft Sans Serif" panose="020B0604020202020204" pitchFamily="34" charset="0"/>
            </a:endParaRPr>
          </a:p>
          <a:p>
            <a:r>
              <a:rPr lang="en-GB" sz="2800" u="sng">
                <a:ea typeface="Microsoft Sans Serif" panose="020B0604020202020204" pitchFamily="34" charset="0"/>
              </a:rPr>
              <a:t>¿Qué importe necesito realmente?</a:t>
            </a:r>
          </a:p>
          <a:p>
            <a:r>
              <a:rPr lang="es-ES" sz="2800">
                <a:ea typeface="Microsoft Sans Serif" panose="020B0604020202020204" pitchFamily="34" charset="0"/>
              </a:rPr>
              <a:t>Para calcular el importe que realmente necesitamos, hemos de tener en cuenta que la formalización del préstamo puede conllevar una serie de gastos (comisiones, gastos notariales y de registro, impuestos, seguros, etc.), además, de la carga impositiva y los gastos ligados al bien cuya compra se financia</a:t>
            </a:r>
            <a:r>
              <a:rPr lang="en-GB" sz="2800">
                <a:ea typeface="Microsoft Sans Serif" panose="020B0604020202020204" pitchFamily="34" charset="0"/>
              </a:rPr>
              <a:t>.</a:t>
            </a:r>
          </a:p>
          <a:p>
            <a:pPr>
              <a:defRPr/>
            </a:pPr>
            <a:endParaRPr lang="es-ES" sz="2800">
              <a:latin typeface="Calibri" panose="020F0502020204030204" pitchFamily="34" charset="0"/>
              <a:ea typeface="Times New Roman" panose="02020603050405020304" pitchFamily="18" charset="0"/>
            </a:endParaRPr>
          </a:p>
        </p:txBody>
      </p:sp>
      <p:pic>
        <p:nvPicPr>
          <p:cNvPr id="9" name="Imagen 8" descr="Una caricatura de un avión&#10;&#10;Descripción generada automáticamente con confianza baja">
            <a:extLst>
              <a:ext uri="{FF2B5EF4-FFF2-40B4-BE49-F238E27FC236}">
                <a16:creationId xmlns:a16="http://schemas.microsoft.com/office/drawing/2014/main" id="{07555A6D-02AB-9DB9-3EB9-530CFEDCBB4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506200" y="3652138"/>
            <a:ext cx="5448300" cy="3894683"/>
          </a:xfrm>
          <a:prstGeom prst="rect">
            <a:avLst/>
          </a:prstGeom>
        </p:spPr>
      </p:pic>
    </p:spTree>
    <p:extLst>
      <p:ext uri="{BB962C8B-B14F-4D97-AF65-F5344CB8AC3E}">
        <p14:creationId xmlns:p14="http://schemas.microsoft.com/office/powerpoint/2010/main" val="688894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11125200" cy="1446550"/>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6.</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¿Qué hay que preguntarse antes de adquirir un crédito o un préstamo?</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4" name="CuadroTexto 3">
            <a:extLst>
              <a:ext uri="{FF2B5EF4-FFF2-40B4-BE49-F238E27FC236}">
                <a16:creationId xmlns:a16="http://schemas.microsoft.com/office/drawing/2014/main" id="{CFD79179-D405-84B9-5EA5-2FE559D5BB6A}"/>
              </a:ext>
            </a:extLst>
          </p:cNvPr>
          <p:cNvSpPr txBox="1"/>
          <p:nvPr/>
        </p:nvSpPr>
        <p:spPr>
          <a:xfrm>
            <a:off x="1600200" y="3183434"/>
            <a:ext cx="8686800" cy="4401205"/>
          </a:xfrm>
          <a:prstGeom prst="rect">
            <a:avLst/>
          </a:prstGeom>
          <a:noFill/>
        </p:spPr>
        <p:txBody>
          <a:bodyPr wrap="square" rtlCol="0">
            <a:spAutoFit/>
          </a:bodyPr>
          <a:lstStyle/>
          <a:p>
            <a:pPr fontAlgn="base"/>
            <a:r>
              <a:rPr lang="es-ES" sz="2800">
                <a:ea typeface="Microsoft Sans Serif" panose="020B0604020202020204" pitchFamily="34" charset="0"/>
              </a:rPr>
              <a:t>Ante la necesidad de solicitar un préstamo, algunas preguntas básicas que debemos hacernos son</a:t>
            </a:r>
            <a:r>
              <a:rPr lang="en-GB" sz="2800">
                <a:ea typeface="Microsoft Sans Serif" panose="020B0604020202020204" pitchFamily="34" charset="0"/>
              </a:rPr>
              <a:t>:</a:t>
            </a:r>
          </a:p>
          <a:p>
            <a:pPr fontAlgn="base"/>
            <a:endParaRPr lang="en-GB" sz="2800">
              <a:ea typeface="Microsoft Sans Serif" panose="020B0604020202020204" pitchFamily="34" charset="0"/>
            </a:endParaRPr>
          </a:p>
          <a:p>
            <a:pPr algn="just"/>
            <a:r>
              <a:rPr lang="en-GB" sz="2800" u="sng">
                <a:ea typeface="Microsoft Sans Serif" panose="020B0604020202020204" pitchFamily="34" charset="0"/>
              </a:rPr>
              <a:t>¿Cuál es el importe del préstamo al que puedo aspirar?</a:t>
            </a:r>
          </a:p>
          <a:p>
            <a:r>
              <a:rPr lang="es-ES" sz="2800">
                <a:ea typeface="Microsoft Sans Serif" panose="020B0604020202020204" pitchFamily="34" charset="0"/>
              </a:rPr>
              <a:t>Habitualmente, las entidades financieras, especialmente en el caso de concesión de préstamos hipotecarios, establecen determinados límites en el importe total que pueden prestar. Así, los límites máximos más generalizados se sitúan entre el 80% del valor de tasación</a:t>
            </a:r>
            <a:r>
              <a:rPr lang="en-GB" sz="2800">
                <a:ea typeface="Microsoft Sans Serif" panose="020B0604020202020204" pitchFamily="34" charset="0"/>
              </a:rPr>
              <a:t>.</a:t>
            </a:r>
          </a:p>
          <a:p>
            <a:pPr>
              <a:defRPr/>
            </a:pPr>
            <a:endParaRPr lang="es-ES" sz="2800">
              <a:latin typeface="Calibri" panose="020F0502020204030204" pitchFamily="34" charset="0"/>
              <a:ea typeface="Times New Roman" panose="02020603050405020304" pitchFamily="18" charset="0"/>
            </a:endParaRPr>
          </a:p>
        </p:txBody>
      </p:sp>
      <p:pic>
        <p:nvPicPr>
          <p:cNvPr id="7" name="Imagen 6" descr="Un dibujo de una persona&#10;&#10;Descripción generada automáticamente con confianza baja">
            <a:extLst>
              <a:ext uri="{FF2B5EF4-FFF2-40B4-BE49-F238E27FC236}">
                <a16:creationId xmlns:a16="http://schemas.microsoft.com/office/drawing/2014/main" id="{BBF652C9-15CD-9514-B9A0-C51DEF9CF49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734800" y="3183434"/>
            <a:ext cx="4828334" cy="4270058"/>
          </a:xfrm>
          <a:prstGeom prst="rect">
            <a:avLst/>
          </a:prstGeom>
        </p:spPr>
      </p:pic>
    </p:spTree>
    <p:extLst>
      <p:ext uri="{BB962C8B-B14F-4D97-AF65-F5344CB8AC3E}">
        <p14:creationId xmlns:p14="http://schemas.microsoft.com/office/powerpoint/2010/main" val="15917092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11125200" cy="1446550"/>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6.</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¿Qué hay que preguntarse antes de adquirir un crédito o un préstamo?</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4" name="CuadroTexto 3">
            <a:extLst>
              <a:ext uri="{FF2B5EF4-FFF2-40B4-BE49-F238E27FC236}">
                <a16:creationId xmlns:a16="http://schemas.microsoft.com/office/drawing/2014/main" id="{CFD79179-D405-84B9-5EA5-2FE559D5BB6A}"/>
              </a:ext>
            </a:extLst>
          </p:cNvPr>
          <p:cNvSpPr txBox="1"/>
          <p:nvPr/>
        </p:nvSpPr>
        <p:spPr>
          <a:xfrm>
            <a:off x="1600200" y="3183434"/>
            <a:ext cx="10744200" cy="5693866"/>
          </a:xfrm>
          <a:prstGeom prst="rect">
            <a:avLst/>
          </a:prstGeom>
          <a:noFill/>
        </p:spPr>
        <p:txBody>
          <a:bodyPr wrap="square" rtlCol="0">
            <a:spAutoFit/>
          </a:bodyPr>
          <a:lstStyle/>
          <a:p>
            <a:pPr fontAlgn="base"/>
            <a:r>
              <a:rPr lang="es-ES" sz="2800">
                <a:ea typeface="Microsoft Sans Serif" panose="020B0604020202020204" pitchFamily="34" charset="0"/>
              </a:rPr>
              <a:t>Ante la necesidad de solicitar un préstamo, algunas preguntas básicas que debemos hacernos son</a:t>
            </a:r>
            <a:r>
              <a:rPr lang="en-GB" sz="2800">
                <a:ea typeface="Microsoft Sans Serif" panose="020B0604020202020204" pitchFamily="34" charset="0"/>
              </a:rPr>
              <a:t>:</a:t>
            </a:r>
          </a:p>
          <a:p>
            <a:pPr fontAlgn="base"/>
            <a:endParaRPr lang="en-GB" sz="2800">
              <a:ea typeface="Microsoft Sans Serif" panose="020B0604020202020204" pitchFamily="34" charset="0"/>
            </a:endParaRPr>
          </a:p>
          <a:p>
            <a:pPr algn="just"/>
            <a:r>
              <a:rPr lang="en-GB" sz="2800" u="sng">
                <a:ea typeface="Microsoft Sans Serif" panose="020B0604020202020204" pitchFamily="34" charset="0"/>
              </a:rPr>
              <a:t>¿Qué cantidad de mis ingresos puedo destinar mensualmente al pago del préstamo?</a:t>
            </a:r>
          </a:p>
          <a:p>
            <a:r>
              <a:rPr lang="es-ES" sz="2800">
                <a:ea typeface="Microsoft Sans Serif" panose="020B0604020202020204" pitchFamily="34" charset="0"/>
              </a:rPr>
              <a:t>Para tomar una decisión sobre el préstamo, es fundamental saber cuál es la carga financiera (suma del capital que se amortiza más los intereses) que tenemos que afrontar y en qué fechas. Una persona tendrá capacidad de reembolso si con sus ingresos periódicos (netos del impuesto sobre la renta y de las cotizaciones sociales) puede atender sus necesidades ordinarias de gasto (alimentación, gastos corrientes del hogar, desplazamiento, etc.) y la carga financiera del préstamo</a:t>
            </a:r>
            <a:r>
              <a:rPr lang="en-GB" sz="2800">
                <a:ea typeface="Microsoft Sans Serif" panose="020B0604020202020204" pitchFamily="34" charset="0"/>
              </a:rPr>
              <a:t>.</a:t>
            </a:r>
          </a:p>
          <a:p>
            <a:pPr>
              <a:defRPr/>
            </a:pPr>
            <a:endParaRPr lang="es-ES" sz="2800">
              <a:latin typeface="Calibri" panose="020F0502020204030204" pitchFamily="34" charset="0"/>
              <a:ea typeface="Times New Roman" panose="02020603050405020304" pitchFamily="18" charset="0"/>
            </a:endParaRPr>
          </a:p>
        </p:txBody>
      </p:sp>
      <p:pic>
        <p:nvPicPr>
          <p:cNvPr id="3" name="Imagen 2" descr="Imagen que contiene taza, tabla, cuarto, escena&#10;&#10;Descripción generada automáticamente">
            <a:extLst>
              <a:ext uri="{FF2B5EF4-FFF2-40B4-BE49-F238E27FC236}">
                <a16:creationId xmlns:a16="http://schemas.microsoft.com/office/drawing/2014/main" id="{918F06B3-E660-4993-FA41-3D752305A31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3106400" y="4229100"/>
            <a:ext cx="4071457" cy="3467100"/>
          </a:xfrm>
          <a:prstGeom prst="rect">
            <a:avLst/>
          </a:prstGeom>
        </p:spPr>
      </p:pic>
    </p:spTree>
    <p:extLst>
      <p:ext uri="{BB962C8B-B14F-4D97-AF65-F5344CB8AC3E}">
        <p14:creationId xmlns:p14="http://schemas.microsoft.com/office/powerpoint/2010/main" val="41035855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11125200" cy="1446550"/>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6.</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¿Qué hay que preguntarse antes de adquirir un crédito o un préstamo?</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4" name="CuadroTexto 3">
            <a:extLst>
              <a:ext uri="{FF2B5EF4-FFF2-40B4-BE49-F238E27FC236}">
                <a16:creationId xmlns:a16="http://schemas.microsoft.com/office/drawing/2014/main" id="{CFD79179-D405-84B9-5EA5-2FE559D5BB6A}"/>
              </a:ext>
            </a:extLst>
          </p:cNvPr>
          <p:cNvSpPr txBox="1"/>
          <p:nvPr/>
        </p:nvSpPr>
        <p:spPr>
          <a:xfrm>
            <a:off x="1600200" y="3183434"/>
            <a:ext cx="10058400" cy="4832092"/>
          </a:xfrm>
          <a:prstGeom prst="rect">
            <a:avLst/>
          </a:prstGeom>
          <a:noFill/>
        </p:spPr>
        <p:txBody>
          <a:bodyPr wrap="square" rtlCol="0">
            <a:spAutoFit/>
          </a:bodyPr>
          <a:lstStyle/>
          <a:p>
            <a:pPr fontAlgn="base"/>
            <a:r>
              <a:rPr lang="en-GB" sz="2800">
                <a:ea typeface="Microsoft Sans Serif" panose="020B0604020202020204" pitchFamily="34" charset="0"/>
              </a:rPr>
              <a:t>Otras preguntas importantes son las siguientes:</a:t>
            </a:r>
          </a:p>
          <a:p>
            <a:pPr fontAlgn="base"/>
            <a:endParaRPr lang="en-GB" sz="2800">
              <a:ea typeface="Microsoft Sans Serif" panose="020B0604020202020204" pitchFamily="34" charset="0"/>
            </a:endParaRPr>
          </a:p>
          <a:p>
            <a:pPr marL="457200" indent="-457200">
              <a:buFont typeface="Arial" panose="020B0604020202020204" pitchFamily="34" charset="0"/>
              <a:buChar char="•"/>
            </a:pPr>
            <a:r>
              <a:rPr lang="en-GB" sz="2800">
                <a:ea typeface="Microsoft Sans Serif" panose="020B0604020202020204" pitchFamily="34" charset="0"/>
              </a:rPr>
              <a:t>¿Necesito este artículo ahora o puedo esperar hasta ahorrar el dinero necesario para adquirirlo?</a:t>
            </a:r>
          </a:p>
          <a:p>
            <a:pPr marL="457200" indent="-457200">
              <a:buFont typeface="Arial" panose="020B0604020202020204" pitchFamily="34" charset="0"/>
              <a:buChar char="•"/>
            </a:pPr>
            <a:r>
              <a:rPr lang="en-GB" sz="2800">
                <a:ea typeface="Microsoft Sans Serif" panose="020B0604020202020204" pitchFamily="34" charset="0"/>
              </a:rPr>
              <a:t>¿Cuál es la tasa de interés?</a:t>
            </a:r>
          </a:p>
          <a:p>
            <a:pPr marL="457200" indent="-457200">
              <a:buFont typeface="Arial" panose="020B0604020202020204" pitchFamily="34" charset="0"/>
              <a:buChar char="•"/>
            </a:pPr>
            <a:r>
              <a:rPr lang="en-GB" sz="2800">
                <a:ea typeface="Microsoft Sans Serif" panose="020B0604020202020204" pitchFamily="34" charset="0"/>
              </a:rPr>
              <a:t>¿Cuánto se paga mensualmente y cuándo vence?</a:t>
            </a:r>
          </a:p>
          <a:p>
            <a:pPr marL="457200" indent="-457200">
              <a:buFont typeface="Arial" panose="020B0604020202020204" pitchFamily="34" charset="0"/>
              <a:buChar char="•"/>
            </a:pPr>
            <a:r>
              <a:rPr lang="en-GB" sz="2800">
                <a:ea typeface="Microsoft Sans Serif" panose="020B0604020202020204" pitchFamily="34" charset="0"/>
              </a:rPr>
              <a:t>¿Hay costes adicionales?</a:t>
            </a:r>
          </a:p>
          <a:p>
            <a:pPr marL="457200" indent="-457200">
              <a:buFont typeface="Arial" panose="020B0604020202020204" pitchFamily="34" charset="0"/>
              <a:buChar char="•"/>
            </a:pPr>
            <a:r>
              <a:rPr lang="en-GB" sz="2800">
                <a:ea typeface="Microsoft Sans Serif" panose="020B0604020202020204" pitchFamily="34" charset="0"/>
              </a:rPr>
              <a:t>¿Qué tengo que sacrificar para pagar el crédito (coste de oportunidad)?</a:t>
            </a:r>
          </a:p>
          <a:p>
            <a:pPr marL="457200" indent="-457200">
              <a:buFont typeface="Arial" panose="020B0604020202020204" pitchFamily="34" charset="0"/>
              <a:buChar char="•"/>
            </a:pPr>
            <a:r>
              <a:rPr lang="en-GB" sz="2800">
                <a:ea typeface="Microsoft Sans Serif" panose="020B0604020202020204" pitchFamily="34" charset="0"/>
              </a:rPr>
              <a:t>¿Qué pasaría si no realizo los pagos a tiempo?</a:t>
            </a:r>
          </a:p>
          <a:p>
            <a:pPr>
              <a:defRPr/>
            </a:pPr>
            <a:endParaRPr lang="es-ES" sz="2800">
              <a:latin typeface="Calibri" panose="020F0502020204030204" pitchFamily="34" charset="0"/>
              <a:ea typeface="Times New Roman" panose="02020603050405020304" pitchFamily="18" charset="0"/>
            </a:endParaRPr>
          </a:p>
        </p:txBody>
      </p:sp>
      <p:pic>
        <p:nvPicPr>
          <p:cNvPr id="5" name="Imagen 4" descr="Dibujo animado de una persona&#10;&#10;Descripción generada automáticamente con confianza media">
            <a:extLst>
              <a:ext uri="{FF2B5EF4-FFF2-40B4-BE49-F238E27FC236}">
                <a16:creationId xmlns:a16="http://schemas.microsoft.com/office/drawing/2014/main" id="{DF31857E-2480-39D1-4FC1-3154F71419A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192000" y="3214908"/>
            <a:ext cx="4914900" cy="4914900"/>
          </a:xfrm>
          <a:prstGeom prst="rect">
            <a:avLst/>
          </a:prstGeom>
        </p:spPr>
      </p:pic>
    </p:spTree>
    <p:extLst>
      <p:ext uri="{BB962C8B-B14F-4D97-AF65-F5344CB8AC3E}">
        <p14:creationId xmlns:p14="http://schemas.microsoft.com/office/powerpoint/2010/main" val="38623785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Imagen 16">
            <a:extLst>
              <a:ext uri="{FF2B5EF4-FFF2-40B4-BE49-F238E27FC236}">
                <a16:creationId xmlns:a16="http://schemas.microsoft.com/office/drawing/2014/main" id="{0FC66701-B7E7-E69C-5058-DDEC6B4E7210}"/>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498163" y="3301711"/>
            <a:ext cx="5338198" cy="3374136"/>
          </a:xfrm>
          <a:prstGeom prst="rect">
            <a:avLst/>
          </a:prstGeom>
        </p:spPr>
      </p:pic>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3581400" cy="769441"/>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Resumen</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4" name="CuadroTexto 3">
            <a:extLst>
              <a:ext uri="{FF2B5EF4-FFF2-40B4-BE49-F238E27FC236}">
                <a16:creationId xmlns:a16="http://schemas.microsoft.com/office/drawing/2014/main" id="{3C357393-DEA7-C6A2-387E-C00C2B8E46C7}"/>
              </a:ext>
            </a:extLst>
          </p:cNvPr>
          <p:cNvSpPr txBox="1"/>
          <p:nvPr/>
        </p:nvSpPr>
        <p:spPr>
          <a:xfrm>
            <a:off x="1995489" y="2628900"/>
            <a:ext cx="3460029" cy="523220"/>
          </a:xfrm>
          <a:prstGeom prst="rect">
            <a:avLst/>
          </a:prstGeom>
          <a:noFill/>
        </p:spPr>
        <p:txBody>
          <a:bodyPr wrap="square">
            <a:spAutoFit/>
          </a:bodyPr>
          <a:lstStyle/>
          <a:p>
            <a:r>
              <a:rPr lang="en-US" altLang="ko-KR" sz="2800" b="1">
                <a:latin typeface="Calibri" panose="020F0502020204030204" pitchFamily="34" charset="0"/>
                <a:ea typeface="Microsoft Sans Serif" panose="020B0604020202020204" pitchFamily="34" charset="0"/>
                <a:cs typeface="Calibri" panose="020F0502020204030204" pitchFamily="34" charset="0"/>
              </a:rPr>
              <a:t>Préstamo</a:t>
            </a:r>
            <a:endParaRPr lang="ko-KR" altLang="en-US" sz="2800" b="1" dirty="0">
              <a:latin typeface="Calibri" panose="020F0502020204030204" pitchFamily="34" charset="0"/>
              <a:cs typeface="Calibri" panose="020F0502020204030204" pitchFamily="34" charset="0"/>
            </a:endParaRPr>
          </a:p>
        </p:txBody>
      </p:sp>
      <p:sp>
        <p:nvSpPr>
          <p:cNvPr id="5" name="TextBox 10">
            <a:extLst>
              <a:ext uri="{FF2B5EF4-FFF2-40B4-BE49-F238E27FC236}">
                <a16:creationId xmlns:a16="http://schemas.microsoft.com/office/drawing/2014/main" id="{A47394E2-E6F7-9437-A91E-97F92F8C7377}"/>
              </a:ext>
            </a:extLst>
          </p:cNvPr>
          <p:cNvSpPr txBox="1"/>
          <p:nvPr/>
        </p:nvSpPr>
        <p:spPr>
          <a:xfrm>
            <a:off x="1995487" y="3072706"/>
            <a:ext cx="4643744" cy="2246769"/>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latinLnBrk="0"/>
            <a:r>
              <a:rPr lang="en-GB" sz="2800">
                <a:latin typeface="Calibri" panose="020F0502020204030204" pitchFamily="34" charset="0"/>
                <a:ea typeface="Microsoft Sans Serif" panose="020B0604020202020204" pitchFamily="34" charset="0"/>
              </a:rPr>
              <a:t>El préstamo bancario es la operación mediante la cual el banco presta una cantidad de dinero previamente estipulada en un contrato a un cliente.</a:t>
            </a:r>
            <a:endParaRPr lang="en-GB" altLang="ko-KR" sz="2800">
              <a:latin typeface="Calibri" panose="020F0502020204030204" pitchFamily="34" charset="0"/>
              <a:ea typeface="Microsoft Sans Serif" panose="020B0604020202020204" pitchFamily="34" charset="0"/>
              <a:cs typeface="Calibri" panose="020F0502020204030204" pitchFamily="34" charset="0"/>
            </a:endParaRPr>
          </a:p>
        </p:txBody>
      </p:sp>
      <p:pic>
        <p:nvPicPr>
          <p:cNvPr id="6" name="object 2">
            <a:extLst>
              <a:ext uri="{FF2B5EF4-FFF2-40B4-BE49-F238E27FC236}">
                <a16:creationId xmlns:a16="http://schemas.microsoft.com/office/drawing/2014/main" id="{018F48C9-FC4D-84C8-1331-4B2E7E9EE33D}"/>
              </a:ext>
            </a:extLst>
          </p:cNvPr>
          <p:cNvPicPr/>
          <p:nvPr/>
        </p:nvPicPr>
        <p:blipFill>
          <a:blip r:embed="rId3" cstate="email">
            <a:extLst>
              <a:ext uri="{28A0092B-C50C-407E-A947-70E740481C1C}">
                <a14:useLocalDpi xmlns:a14="http://schemas.microsoft.com/office/drawing/2010/main"/>
              </a:ext>
            </a:extLst>
          </a:blip>
          <a:stretch>
            <a:fillRect/>
          </a:stretch>
        </p:blipFill>
        <p:spPr>
          <a:xfrm>
            <a:off x="1219200" y="2931140"/>
            <a:ext cx="638173" cy="1602760"/>
          </a:xfrm>
          <a:prstGeom prst="rect">
            <a:avLst/>
          </a:prstGeom>
        </p:spPr>
      </p:pic>
      <p:sp>
        <p:nvSpPr>
          <p:cNvPr id="7" name="CuadroTexto 6">
            <a:extLst>
              <a:ext uri="{FF2B5EF4-FFF2-40B4-BE49-F238E27FC236}">
                <a16:creationId xmlns:a16="http://schemas.microsoft.com/office/drawing/2014/main" id="{6BD6A5FD-DB86-2F6B-8FD5-EF209CE0FE7F}"/>
              </a:ext>
            </a:extLst>
          </p:cNvPr>
          <p:cNvSpPr txBox="1"/>
          <p:nvPr/>
        </p:nvSpPr>
        <p:spPr>
          <a:xfrm>
            <a:off x="1995488" y="5687080"/>
            <a:ext cx="3321915" cy="523220"/>
          </a:xfrm>
          <a:prstGeom prst="rect">
            <a:avLst/>
          </a:prstGeom>
          <a:noFill/>
        </p:spPr>
        <p:txBody>
          <a:bodyPr wrap="square">
            <a:spAutoFit/>
          </a:bodyPr>
          <a:lstStyle/>
          <a:p>
            <a:r>
              <a:rPr lang="en-US" altLang="ko-KR" sz="2800" b="1">
                <a:latin typeface="Calibri" panose="020F0502020204030204" pitchFamily="34" charset="0"/>
                <a:ea typeface="Microsoft Sans Serif" panose="020B0604020202020204" pitchFamily="34" charset="0"/>
                <a:cs typeface="Calibri" panose="020F0502020204030204" pitchFamily="34" charset="0"/>
              </a:rPr>
              <a:t>Crédito</a:t>
            </a:r>
            <a:endParaRPr lang="ko-KR" altLang="en-US" sz="2800" b="1" dirty="0">
              <a:latin typeface="Calibri" panose="020F0502020204030204" pitchFamily="34" charset="0"/>
              <a:cs typeface="Calibri" panose="020F0502020204030204" pitchFamily="34" charset="0"/>
            </a:endParaRPr>
          </a:p>
        </p:txBody>
      </p:sp>
      <p:sp>
        <p:nvSpPr>
          <p:cNvPr id="8" name="TextBox 10">
            <a:extLst>
              <a:ext uri="{FF2B5EF4-FFF2-40B4-BE49-F238E27FC236}">
                <a16:creationId xmlns:a16="http://schemas.microsoft.com/office/drawing/2014/main" id="{7DCBD73E-08FE-1BD6-E61E-9F8EF73D8484}"/>
              </a:ext>
            </a:extLst>
          </p:cNvPr>
          <p:cNvSpPr txBox="1"/>
          <p:nvPr/>
        </p:nvSpPr>
        <p:spPr>
          <a:xfrm>
            <a:off x="1995487" y="6134100"/>
            <a:ext cx="4643744" cy="2246769"/>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GB" altLang="ko-KR" sz="2800">
                <a:latin typeface="Calibri" panose="020F0502020204030204" pitchFamily="34" charset="0"/>
                <a:ea typeface="Microsoft Sans Serif" panose="020B0604020202020204" pitchFamily="34" charset="0"/>
                <a:cs typeface="Calibri" panose="020F0502020204030204" pitchFamily="34" charset="0"/>
              </a:rPr>
              <a:t>El banco concede un límite máximo de dinero y el cliente podrá ir disponiendo del mismo según las necesidades de cada momento dado.</a:t>
            </a:r>
            <a:endParaRPr lang="ko-KR" altLang="en-US" sz="2400" dirty="0">
              <a:latin typeface="Microsoft Sans Serif" panose="020B0604020202020204" pitchFamily="34" charset="0"/>
              <a:cs typeface="Microsoft Sans Serif" panose="020B0604020202020204" pitchFamily="34" charset="0"/>
            </a:endParaRPr>
          </a:p>
        </p:txBody>
      </p:sp>
      <p:pic>
        <p:nvPicPr>
          <p:cNvPr id="9" name="object 2">
            <a:extLst>
              <a:ext uri="{FF2B5EF4-FFF2-40B4-BE49-F238E27FC236}">
                <a16:creationId xmlns:a16="http://schemas.microsoft.com/office/drawing/2014/main" id="{FC64ED36-F27D-A4E8-7D60-5AC661C434B4}"/>
              </a:ext>
            </a:extLst>
          </p:cNvPr>
          <p:cNvPicPr/>
          <p:nvPr/>
        </p:nvPicPr>
        <p:blipFill>
          <a:blip r:embed="rId4" cstate="email">
            <a:extLst>
              <a:ext uri="{28A0092B-C50C-407E-A947-70E740481C1C}">
                <a14:useLocalDpi xmlns:a14="http://schemas.microsoft.com/office/drawing/2010/main"/>
              </a:ext>
            </a:extLst>
          </a:blip>
          <a:stretch>
            <a:fillRect/>
          </a:stretch>
        </p:blipFill>
        <p:spPr>
          <a:xfrm>
            <a:off x="1219200" y="5777711"/>
            <a:ext cx="638173" cy="1486244"/>
          </a:xfrm>
          <a:prstGeom prst="rect">
            <a:avLst/>
          </a:prstGeom>
        </p:spPr>
      </p:pic>
      <p:sp>
        <p:nvSpPr>
          <p:cNvPr id="10" name="CuadroTexto 9">
            <a:extLst>
              <a:ext uri="{FF2B5EF4-FFF2-40B4-BE49-F238E27FC236}">
                <a16:creationId xmlns:a16="http://schemas.microsoft.com/office/drawing/2014/main" id="{D98EC897-4108-538C-0545-7CD48DF8D55C}"/>
              </a:ext>
            </a:extLst>
          </p:cNvPr>
          <p:cNvSpPr txBox="1"/>
          <p:nvPr/>
        </p:nvSpPr>
        <p:spPr>
          <a:xfrm>
            <a:off x="13106398" y="2705100"/>
            <a:ext cx="4038600" cy="523220"/>
          </a:xfrm>
          <a:prstGeom prst="rect">
            <a:avLst/>
          </a:prstGeom>
          <a:noFill/>
        </p:spPr>
        <p:txBody>
          <a:bodyPr wrap="square">
            <a:spAutoFit/>
          </a:bodyPr>
          <a:lstStyle/>
          <a:p>
            <a:r>
              <a:rPr lang="en-US" altLang="ko-KR" sz="2800" b="1">
                <a:latin typeface="Calibri" panose="020F0502020204030204" pitchFamily="34" charset="0"/>
                <a:ea typeface="Microsoft Sans Serif" panose="020B0604020202020204" pitchFamily="34" charset="0"/>
                <a:cs typeface="Calibri" panose="020F0502020204030204" pitchFamily="34" charset="0"/>
              </a:rPr>
              <a:t>Préstamo personal</a:t>
            </a:r>
            <a:endParaRPr lang="ko-KR" altLang="en-US" sz="2800" b="1" dirty="0">
              <a:latin typeface="Calibri" panose="020F0502020204030204" pitchFamily="34" charset="0"/>
              <a:cs typeface="Calibri" panose="020F0502020204030204" pitchFamily="34" charset="0"/>
            </a:endParaRPr>
          </a:p>
        </p:txBody>
      </p:sp>
      <p:sp>
        <p:nvSpPr>
          <p:cNvPr id="11" name="TextBox 10">
            <a:extLst>
              <a:ext uri="{FF2B5EF4-FFF2-40B4-BE49-F238E27FC236}">
                <a16:creationId xmlns:a16="http://schemas.microsoft.com/office/drawing/2014/main" id="{F1FC14C4-262B-CFC5-F368-E28B96CC6756}"/>
              </a:ext>
            </a:extLst>
          </p:cNvPr>
          <p:cNvSpPr txBox="1"/>
          <p:nvPr/>
        </p:nvSpPr>
        <p:spPr>
          <a:xfrm>
            <a:off x="13106398" y="3152120"/>
            <a:ext cx="4876802" cy="2246769"/>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2800">
                <a:latin typeface="Calibri" panose="020F0502020204030204" pitchFamily="34" charset="0"/>
                <a:ea typeface="Microsoft Sans Serif" panose="020B0604020202020204" pitchFamily="34" charset="0"/>
                <a:cs typeface="Calibri" panose="020F0502020204030204" pitchFamily="34" charset="0"/>
              </a:rPr>
              <a:t>Este tipo de préstamo es normalmente para la compra de bienes o servicios. Tienen nuestra garantía personal presente y futura.</a:t>
            </a:r>
            <a:endParaRPr lang="ko-KR" altLang="en-US" sz="2400" dirty="0">
              <a:latin typeface="Microsoft Sans Serif" panose="020B0604020202020204" pitchFamily="34" charset="0"/>
              <a:cs typeface="Microsoft Sans Serif" panose="020B0604020202020204" pitchFamily="34" charset="0"/>
            </a:endParaRPr>
          </a:p>
        </p:txBody>
      </p:sp>
      <p:pic>
        <p:nvPicPr>
          <p:cNvPr id="12" name="object 2">
            <a:extLst>
              <a:ext uri="{FF2B5EF4-FFF2-40B4-BE49-F238E27FC236}">
                <a16:creationId xmlns:a16="http://schemas.microsoft.com/office/drawing/2014/main" id="{F77757EA-8628-B6E1-F7D6-0406F5167F5D}"/>
              </a:ext>
            </a:extLst>
          </p:cNvPr>
          <p:cNvPicPr/>
          <p:nvPr/>
        </p:nvPicPr>
        <p:blipFill>
          <a:blip r:embed="rId5" cstate="email">
            <a:extLst>
              <a:ext uri="{28A0092B-C50C-407E-A947-70E740481C1C}">
                <a14:useLocalDpi xmlns:a14="http://schemas.microsoft.com/office/drawing/2010/main"/>
              </a:ext>
            </a:extLst>
          </a:blip>
          <a:stretch>
            <a:fillRect/>
          </a:stretch>
        </p:blipFill>
        <p:spPr>
          <a:xfrm>
            <a:off x="12330111" y="2931140"/>
            <a:ext cx="638173" cy="1639637"/>
          </a:xfrm>
          <a:prstGeom prst="rect">
            <a:avLst/>
          </a:prstGeom>
        </p:spPr>
      </p:pic>
      <p:sp>
        <p:nvSpPr>
          <p:cNvPr id="13" name="CuadroTexto 12">
            <a:extLst>
              <a:ext uri="{FF2B5EF4-FFF2-40B4-BE49-F238E27FC236}">
                <a16:creationId xmlns:a16="http://schemas.microsoft.com/office/drawing/2014/main" id="{88CDCD3A-3651-DA36-A870-BD08006C8C91}"/>
              </a:ext>
            </a:extLst>
          </p:cNvPr>
          <p:cNvSpPr txBox="1"/>
          <p:nvPr/>
        </p:nvSpPr>
        <p:spPr>
          <a:xfrm>
            <a:off x="13106398" y="5687080"/>
            <a:ext cx="3743632" cy="523220"/>
          </a:xfrm>
          <a:prstGeom prst="rect">
            <a:avLst/>
          </a:prstGeom>
          <a:noFill/>
        </p:spPr>
        <p:txBody>
          <a:bodyPr wrap="square">
            <a:spAutoFit/>
          </a:bodyPr>
          <a:lstStyle/>
          <a:p>
            <a:r>
              <a:rPr lang="en-US" altLang="ko-KR" sz="2800" b="1">
                <a:latin typeface="Calibri" panose="020F0502020204030204" pitchFamily="34" charset="0"/>
                <a:ea typeface="Microsoft Sans Serif" panose="020B0604020202020204" pitchFamily="34" charset="0"/>
                <a:cs typeface="Calibri" panose="020F0502020204030204" pitchFamily="34" charset="0"/>
              </a:rPr>
              <a:t>Préstamo hipotecario</a:t>
            </a:r>
            <a:endParaRPr lang="ko-KR" altLang="en-US" sz="2800" b="1" dirty="0">
              <a:latin typeface="Calibri" panose="020F0502020204030204" pitchFamily="34" charset="0"/>
              <a:cs typeface="Calibri" panose="020F0502020204030204" pitchFamily="34" charset="0"/>
            </a:endParaRPr>
          </a:p>
        </p:txBody>
      </p:sp>
      <p:sp>
        <p:nvSpPr>
          <p:cNvPr id="14" name="TextBox 10">
            <a:extLst>
              <a:ext uri="{FF2B5EF4-FFF2-40B4-BE49-F238E27FC236}">
                <a16:creationId xmlns:a16="http://schemas.microsoft.com/office/drawing/2014/main" id="{BE22D3DF-9016-ADFE-B491-A981D3CF8358}"/>
              </a:ext>
            </a:extLst>
          </p:cNvPr>
          <p:cNvSpPr txBox="1"/>
          <p:nvPr/>
        </p:nvSpPr>
        <p:spPr>
          <a:xfrm>
            <a:off x="13109711" y="6140573"/>
            <a:ext cx="4643744" cy="2246769"/>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latinLnBrk="0"/>
            <a:r>
              <a:rPr lang="en-GB" sz="2800">
                <a:effectLst/>
                <a:latin typeface="Calibri" panose="020F0502020204030204" pitchFamily="34" charset="0"/>
                <a:ea typeface="Times New Roman" panose="02020603050405020304" pitchFamily="18" charset="0"/>
              </a:rPr>
              <a:t>Estos préstamos están destinados a financiar la compra o restauración de una vivienda. Cuentan con una garantía real para el banco.</a:t>
            </a:r>
          </a:p>
        </p:txBody>
      </p:sp>
      <p:pic>
        <p:nvPicPr>
          <p:cNvPr id="15" name="object 2">
            <a:extLst>
              <a:ext uri="{FF2B5EF4-FFF2-40B4-BE49-F238E27FC236}">
                <a16:creationId xmlns:a16="http://schemas.microsoft.com/office/drawing/2014/main" id="{0DD2F338-E360-3DE7-6475-1B05002A8749}"/>
              </a:ext>
            </a:extLst>
          </p:cNvPr>
          <p:cNvPicPr/>
          <p:nvPr/>
        </p:nvPicPr>
        <p:blipFill>
          <a:blip r:embed="rId4" cstate="email">
            <a:extLst>
              <a:ext uri="{28A0092B-C50C-407E-A947-70E740481C1C}">
                <a14:useLocalDpi xmlns:a14="http://schemas.microsoft.com/office/drawing/2010/main"/>
              </a:ext>
            </a:extLst>
          </a:blip>
          <a:stretch>
            <a:fillRect/>
          </a:stretch>
        </p:blipFill>
        <p:spPr>
          <a:xfrm>
            <a:off x="12330110" y="5799104"/>
            <a:ext cx="638173" cy="1486244"/>
          </a:xfrm>
          <a:prstGeom prst="rect">
            <a:avLst/>
          </a:prstGeom>
        </p:spPr>
      </p:pic>
    </p:spTree>
    <p:extLst>
      <p:ext uri="{BB962C8B-B14F-4D97-AF65-F5344CB8AC3E}">
        <p14:creationId xmlns:p14="http://schemas.microsoft.com/office/powerpoint/2010/main" val="2930964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6C18BE6-D155-4521-8CAA-E6D770234311}"/>
              </a:ext>
            </a:extLst>
          </p:cNvPr>
          <p:cNvSpPr txBox="1"/>
          <p:nvPr/>
        </p:nvSpPr>
        <p:spPr>
          <a:xfrm>
            <a:off x="1524000" y="1503549"/>
            <a:ext cx="9462656" cy="769441"/>
          </a:xfrm>
          <a:prstGeom prst="rect">
            <a:avLst/>
          </a:prstGeom>
          <a:noFill/>
        </p:spPr>
        <p:txBody>
          <a:bodyPr wrap="square" rtlCol="0">
            <a:spAutoFit/>
          </a:bodyPr>
          <a:lstStyle/>
          <a:p>
            <a:r>
              <a:rPr lang="en-GB" sz="4400" b="1">
                <a:latin typeface="Calibri" panose="020F0502020204030204" pitchFamily="34" charset="0"/>
                <a:ea typeface="Microsoft Sans Serif" panose="020B0604020202020204" pitchFamily="34" charset="0"/>
                <a:cs typeface="Calibri" panose="020F0502020204030204" pitchFamily="34" charset="0"/>
              </a:rPr>
              <a:t>Objetivos y metas</a:t>
            </a:r>
            <a:endParaRPr lang="en-GB"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94806D19-7757-4ABE-BAED-6D5E2D696DDB}"/>
              </a:ext>
            </a:extLst>
          </p:cNvPr>
          <p:cNvSpPr txBox="1"/>
          <p:nvPr/>
        </p:nvSpPr>
        <p:spPr>
          <a:xfrm>
            <a:off x="1524000" y="2262365"/>
            <a:ext cx="10040186" cy="523220"/>
          </a:xfrm>
          <a:prstGeom prst="rect">
            <a:avLst/>
          </a:prstGeom>
          <a:noFill/>
        </p:spPr>
        <p:txBody>
          <a:bodyPr wrap="square" rtlCol="0">
            <a:spAutoFit/>
          </a:bodyPr>
          <a:lstStyle/>
          <a:p>
            <a:pPr algn="just"/>
            <a:r>
              <a:rPr lang="en-GB" sz="2800">
                <a:effectLst/>
                <a:latin typeface="Calibri" panose="020F0502020204030204" pitchFamily="34" charset="0"/>
                <a:ea typeface="Microsoft Sans Serif" panose="020B0604020202020204" pitchFamily="34" charset="0"/>
                <a:cs typeface="Calibri" panose="020F0502020204030204" pitchFamily="34" charset="0"/>
              </a:rPr>
              <a:t>Al finalizar este módulo, serás capaz de:</a:t>
            </a:r>
            <a:endParaRPr lang="en-GB" sz="2800" dirty="0">
              <a:effectLst/>
              <a:latin typeface="Calibri" panose="020F0502020204030204" pitchFamily="34" charset="0"/>
              <a:ea typeface="Microsoft Sans Serif" panose="020B0604020202020204" pitchFamily="34" charset="0"/>
              <a:cs typeface="Calibri" panose="020F0502020204030204" pitchFamily="34" charset="0"/>
            </a:endParaRPr>
          </a:p>
        </p:txBody>
      </p:sp>
      <p:pic>
        <p:nvPicPr>
          <p:cNvPr id="6" name="Imagen 5">
            <a:extLst>
              <a:ext uri="{FF2B5EF4-FFF2-40B4-BE49-F238E27FC236}">
                <a16:creationId xmlns:a16="http://schemas.microsoft.com/office/drawing/2014/main" id="{23063823-CA1E-0A50-5BB7-82A235C90EE5}"/>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0858129" y="4639192"/>
            <a:ext cx="7353671" cy="4058318"/>
          </a:xfrm>
          <a:prstGeom prst="rect">
            <a:avLst/>
          </a:prstGeom>
        </p:spPr>
      </p:pic>
      <p:pic>
        <p:nvPicPr>
          <p:cNvPr id="4" name="object 2">
            <a:extLst>
              <a:ext uri="{FF2B5EF4-FFF2-40B4-BE49-F238E27FC236}">
                <a16:creationId xmlns:a16="http://schemas.microsoft.com/office/drawing/2014/main" id="{326F599C-0902-4E54-BAC7-ADAF9B4BDB92}"/>
              </a:ext>
            </a:extLst>
          </p:cNvPr>
          <p:cNvPicPr/>
          <p:nvPr/>
        </p:nvPicPr>
        <p:blipFill rotWithShape="1">
          <a:blip r:embed="rId3" cstate="email">
            <a:extLst>
              <a:ext uri="{28A0092B-C50C-407E-A947-70E740481C1C}">
                <a14:useLocalDpi xmlns:a14="http://schemas.microsoft.com/office/drawing/2010/main"/>
              </a:ext>
            </a:extLst>
          </a:blip>
          <a:srcRect/>
          <a:stretch/>
        </p:blipFill>
        <p:spPr>
          <a:xfrm>
            <a:off x="1767384" y="3734942"/>
            <a:ext cx="370416" cy="280000"/>
          </a:xfrm>
          <a:prstGeom prst="rect">
            <a:avLst/>
          </a:prstGeom>
        </p:spPr>
      </p:pic>
      <p:pic>
        <p:nvPicPr>
          <p:cNvPr id="5" name="object 2">
            <a:extLst>
              <a:ext uri="{FF2B5EF4-FFF2-40B4-BE49-F238E27FC236}">
                <a16:creationId xmlns:a16="http://schemas.microsoft.com/office/drawing/2014/main" id="{A503E805-FB64-49DE-8A03-1F50600ABF7A}"/>
              </a:ext>
            </a:extLst>
          </p:cNvPr>
          <p:cNvPicPr/>
          <p:nvPr/>
        </p:nvPicPr>
        <p:blipFill rotWithShape="1">
          <a:blip r:embed="rId4" cstate="email">
            <a:extLst>
              <a:ext uri="{28A0092B-C50C-407E-A947-70E740481C1C}">
                <a14:useLocalDpi xmlns:a14="http://schemas.microsoft.com/office/drawing/2010/main"/>
              </a:ext>
            </a:extLst>
          </a:blip>
          <a:srcRect r="-2857"/>
          <a:stretch/>
        </p:blipFill>
        <p:spPr>
          <a:xfrm>
            <a:off x="1767384" y="6212001"/>
            <a:ext cx="381000" cy="326225"/>
          </a:xfrm>
          <a:prstGeom prst="rect">
            <a:avLst/>
          </a:prstGeom>
        </p:spPr>
      </p:pic>
      <p:grpSp>
        <p:nvGrpSpPr>
          <p:cNvPr id="7" name="Grupo 6">
            <a:extLst>
              <a:ext uri="{FF2B5EF4-FFF2-40B4-BE49-F238E27FC236}">
                <a16:creationId xmlns:a16="http://schemas.microsoft.com/office/drawing/2014/main" id="{6AD18D4C-B589-44B7-8EFF-3DEBF5C41E8D}"/>
              </a:ext>
            </a:extLst>
          </p:cNvPr>
          <p:cNvGrpSpPr/>
          <p:nvPr/>
        </p:nvGrpSpPr>
        <p:grpSpPr>
          <a:xfrm>
            <a:off x="1753164" y="4708121"/>
            <a:ext cx="389419" cy="357695"/>
            <a:chOff x="10576646" y="4322694"/>
            <a:chExt cx="700954" cy="668406"/>
          </a:xfrm>
        </p:grpSpPr>
        <p:pic>
          <p:nvPicPr>
            <p:cNvPr id="23" name="object 2">
              <a:extLst>
                <a:ext uri="{FF2B5EF4-FFF2-40B4-BE49-F238E27FC236}">
                  <a16:creationId xmlns:a16="http://schemas.microsoft.com/office/drawing/2014/main" id="{0EDA923F-8D2D-4611-BB52-E35C95A8EC02}"/>
                </a:ext>
              </a:extLst>
            </p:cNvPr>
            <p:cNvPicPr/>
            <p:nvPr/>
          </p:nvPicPr>
          <p:blipFill rotWithShape="1">
            <a:blip r:embed="rId5" cstate="email">
              <a:extLst>
                <a:ext uri="{28A0092B-C50C-407E-A947-70E740481C1C}">
                  <a14:useLocalDpi xmlns:a14="http://schemas.microsoft.com/office/drawing/2010/main"/>
                </a:ext>
              </a:extLst>
            </a:blip>
            <a:srcRect l="-2272" r="-2859"/>
            <a:stretch/>
          </p:blipFill>
          <p:spPr>
            <a:xfrm>
              <a:off x="10576646" y="4381500"/>
              <a:ext cx="700954" cy="609600"/>
            </a:xfrm>
            <a:prstGeom prst="rect">
              <a:avLst/>
            </a:prstGeom>
          </p:spPr>
        </p:pic>
        <p:sp>
          <p:nvSpPr>
            <p:cNvPr id="32" name="Rectángulo 31">
              <a:extLst>
                <a:ext uri="{FF2B5EF4-FFF2-40B4-BE49-F238E27FC236}">
                  <a16:creationId xmlns:a16="http://schemas.microsoft.com/office/drawing/2014/main" id="{180C6FA9-8737-480A-B58C-831393525641}"/>
                </a:ext>
              </a:extLst>
            </p:cNvPr>
            <p:cNvSpPr/>
            <p:nvPr/>
          </p:nvSpPr>
          <p:spPr>
            <a:xfrm>
              <a:off x="10820400" y="4322694"/>
              <a:ext cx="228600" cy="71735"/>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defPPr>
                <a:defRPr lang="es-E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s-ES">
                <a:solidFill>
                  <a:schemeClr val="tx1"/>
                </a:solidFill>
              </a:endParaRPr>
            </a:p>
          </p:txBody>
        </p:sp>
      </p:grpSp>
      <p:sp>
        <p:nvSpPr>
          <p:cNvPr id="8" name="TextBox 8">
            <a:extLst>
              <a:ext uri="{FF2B5EF4-FFF2-40B4-BE49-F238E27FC236}">
                <a16:creationId xmlns:a16="http://schemas.microsoft.com/office/drawing/2014/main" id="{18538967-CA04-70D1-9C5C-75434C8C7BC3}"/>
              </a:ext>
            </a:extLst>
          </p:cNvPr>
          <p:cNvSpPr txBox="1"/>
          <p:nvPr/>
        </p:nvSpPr>
        <p:spPr>
          <a:xfrm>
            <a:off x="2505493" y="3562564"/>
            <a:ext cx="8077199" cy="584775"/>
          </a:xfrm>
          <a:prstGeom prst="rect">
            <a:avLst/>
          </a:prstGeom>
          <a:noFill/>
        </p:spPr>
        <p:txBody>
          <a:bodyPr wrap="square" lIns="108000" rIns="10800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3200" b="1">
                <a:latin typeface="Calibri" panose="020F0502020204030204" pitchFamily="34" charset="0"/>
                <a:ea typeface="Microsoft Sans Serif" panose="020B0604020202020204" pitchFamily="34" charset="0"/>
                <a:cs typeface="Calibri" panose="020F0502020204030204" pitchFamily="34" charset="0"/>
              </a:rPr>
              <a:t>Identificar los diferentes tipos de préstamos.</a:t>
            </a:r>
            <a:endParaRPr lang="ko-KR" altLang="en-US" sz="3200" b="1" dirty="0">
              <a:latin typeface="Calibri" panose="020F0502020204030204" pitchFamily="34" charset="0"/>
              <a:cs typeface="Calibri" panose="020F0502020204030204" pitchFamily="34" charset="0"/>
            </a:endParaRPr>
          </a:p>
        </p:txBody>
      </p:sp>
      <p:sp>
        <p:nvSpPr>
          <p:cNvPr id="16" name="TextBox 8">
            <a:extLst>
              <a:ext uri="{FF2B5EF4-FFF2-40B4-BE49-F238E27FC236}">
                <a16:creationId xmlns:a16="http://schemas.microsoft.com/office/drawing/2014/main" id="{C36C1177-DB5A-C233-5BDB-C26E2B34FEA0}"/>
              </a:ext>
            </a:extLst>
          </p:cNvPr>
          <p:cNvSpPr txBox="1"/>
          <p:nvPr/>
        </p:nvSpPr>
        <p:spPr>
          <a:xfrm>
            <a:off x="2505493" y="4598627"/>
            <a:ext cx="9372600" cy="1077218"/>
          </a:xfrm>
          <a:prstGeom prst="rect">
            <a:avLst/>
          </a:prstGeom>
          <a:noFill/>
        </p:spPr>
        <p:txBody>
          <a:bodyPr wrap="square" lIns="108000" rIns="10800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3200" b="1">
                <a:latin typeface="Calibri" panose="020F0502020204030204" pitchFamily="34" charset="0"/>
                <a:ea typeface="Microsoft Sans Serif" panose="020B0604020202020204" pitchFamily="34" charset="0"/>
                <a:cs typeface="Calibri" panose="020F0502020204030204" pitchFamily="34" charset="0"/>
              </a:rPr>
              <a:t>Reconocer los elementos que intervienen en una operación de préstamo.</a:t>
            </a:r>
            <a:endParaRPr lang="ko-KR" altLang="en-US" sz="3200" b="1" dirty="0">
              <a:latin typeface="Calibri" panose="020F0502020204030204" pitchFamily="34" charset="0"/>
              <a:cs typeface="Calibri" panose="020F0502020204030204" pitchFamily="34" charset="0"/>
            </a:endParaRPr>
          </a:p>
        </p:txBody>
      </p:sp>
      <p:sp>
        <p:nvSpPr>
          <p:cNvPr id="33" name="TextBox 8">
            <a:extLst>
              <a:ext uri="{FF2B5EF4-FFF2-40B4-BE49-F238E27FC236}">
                <a16:creationId xmlns:a16="http://schemas.microsoft.com/office/drawing/2014/main" id="{98E298AB-B041-3D3D-EFD7-49591702A1FE}"/>
              </a:ext>
            </a:extLst>
          </p:cNvPr>
          <p:cNvSpPr txBox="1"/>
          <p:nvPr/>
        </p:nvSpPr>
        <p:spPr>
          <a:xfrm>
            <a:off x="2525371" y="6082725"/>
            <a:ext cx="9677400" cy="584775"/>
          </a:xfrm>
          <a:prstGeom prst="rect">
            <a:avLst/>
          </a:prstGeom>
          <a:noFill/>
        </p:spPr>
        <p:txBody>
          <a:bodyPr wrap="square" lIns="108000" rIns="10800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3200" b="1">
                <a:latin typeface="Calibri" panose="020F0502020204030204" pitchFamily="34" charset="0"/>
                <a:ea typeface="Microsoft Sans Serif" panose="020B0604020202020204" pitchFamily="34" charset="0"/>
                <a:cs typeface="Calibri" panose="020F0502020204030204" pitchFamily="34" charset="0"/>
              </a:rPr>
              <a:t>Saber diferenciar entre préstamo y crédito.</a:t>
            </a:r>
            <a:endParaRPr lang="ko-KR" altLang="en-US" sz="3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210925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9E94187-2C23-4078-BF40-98553CAA15C3}"/>
              </a:ext>
            </a:extLst>
          </p:cNvPr>
          <p:cNvSpPr txBox="1"/>
          <p:nvPr/>
        </p:nvSpPr>
        <p:spPr>
          <a:xfrm>
            <a:off x="6221361" y="5176684"/>
            <a:ext cx="5410200" cy="1323439"/>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8000" b="1" spc="-114">
                <a:solidFill>
                  <a:srgbClr val="FAC709"/>
                </a:solidFill>
                <a:latin typeface="Calibri" panose="020F0502020204030204" pitchFamily="34" charset="0"/>
                <a:ea typeface="Microsoft Sans Serif" panose="020B0604020202020204" pitchFamily="34" charset="0"/>
                <a:cs typeface="Calibri" panose="020F0502020204030204" pitchFamily="34" charset="0"/>
              </a:rPr>
              <a:t>¡Gracias!</a:t>
            </a:r>
            <a:endParaRPr kumimoji="0" lang="en-US" sz="8000" b="1" i="0" u="none" strike="noStrike" kern="1200" cap="none" spc="0" normalizeH="0" baseline="0" dirty="0">
              <a:ln>
                <a:noFill/>
              </a:ln>
              <a:solidFill>
                <a:srgbClr val="FAC709"/>
              </a:solidFill>
              <a:effectLst/>
              <a:uLnTx/>
              <a:uFillTx/>
              <a:latin typeface="Calibri" panose="020F0502020204030204" pitchFamily="34" charset="0"/>
              <a:ea typeface="Microsoft Sans Serif" panose="020B0604020202020204" pitchFamily="34" charset="0"/>
              <a:cs typeface="Calibri" panose="020F0502020204030204" pitchFamily="34" charset="0"/>
            </a:endParaRPr>
          </a:p>
        </p:txBody>
      </p:sp>
      <p:sp>
        <p:nvSpPr>
          <p:cNvPr id="4" name="CuadroTexto 3">
            <a:extLst>
              <a:ext uri="{FF2B5EF4-FFF2-40B4-BE49-F238E27FC236}">
                <a16:creationId xmlns:a16="http://schemas.microsoft.com/office/drawing/2014/main" id="{85FA7D33-1D53-3061-8F07-5067688E3261}"/>
              </a:ext>
            </a:extLst>
          </p:cNvPr>
          <p:cNvSpPr txBox="1"/>
          <p:nvPr/>
        </p:nvSpPr>
        <p:spPr>
          <a:xfrm>
            <a:off x="4343400" y="6853084"/>
            <a:ext cx="9166122" cy="1459374"/>
          </a:xfrm>
          <a:prstGeom prst="rect">
            <a:avLst/>
          </a:prstGeom>
          <a:noFill/>
        </p:spPr>
        <p:txBody>
          <a:bodyPr wrap="square">
            <a:spAutoFit/>
          </a:bodyPr>
          <a:lstStyle/>
          <a:p>
            <a:pPr marL="12700" algn="ctr">
              <a:lnSpc>
                <a:spcPct val="100000"/>
              </a:lnSpc>
              <a:spcBef>
                <a:spcPts val="100"/>
              </a:spcBef>
            </a:pPr>
            <a:r>
              <a:rPr lang="en-US" sz="4400" b="1" spc="-65">
                <a:latin typeface="Calibri" panose="020F0502020204030204" pitchFamily="34" charset="0"/>
                <a:ea typeface="Microsoft Sans Serif" panose="020B0604020202020204" pitchFamily="34" charset="0"/>
                <a:cs typeface="Calibri" panose="020F0502020204030204" pitchFamily="34" charset="0"/>
              </a:rPr>
              <a:t>Socio: Universidad de Málaga</a:t>
            </a:r>
            <a:endParaRPr lang="en-US" sz="4400" b="1" spc="-65" dirty="0">
              <a:latin typeface="Calibri" panose="020F0502020204030204" pitchFamily="34" charset="0"/>
              <a:ea typeface="Microsoft Sans Serif" panose="020B0604020202020204" pitchFamily="34" charset="0"/>
              <a:cs typeface="Calibri" panose="020F0502020204030204" pitchFamily="34" charset="0"/>
            </a:endParaRPr>
          </a:p>
          <a:p>
            <a:pPr marL="12700" algn="ctr">
              <a:lnSpc>
                <a:spcPct val="100000"/>
              </a:lnSpc>
              <a:spcBef>
                <a:spcPts val="100"/>
              </a:spcBef>
            </a:pPr>
            <a:endParaRPr lang="en-US" sz="4400" b="1" spc="-65"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768335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6C18BE6-D155-4521-8CAA-E6D770234311}"/>
              </a:ext>
            </a:extLst>
          </p:cNvPr>
          <p:cNvSpPr txBox="1"/>
          <p:nvPr/>
        </p:nvSpPr>
        <p:spPr>
          <a:xfrm>
            <a:off x="1532831" y="1145359"/>
            <a:ext cx="9462656" cy="769441"/>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Índice</a:t>
            </a:r>
            <a:endParaRPr lang="en-GB" sz="4400" b="1" dirty="0">
              <a:latin typeface="Calibri" panose="020F0502020204030204" pitchFamily="34" charset="0"/>
              <a:ea typeface="Microsoft Sans Serif" panose="020B0604020202020204" pitchFamily="34" charset="0"/>
              <a:cs typeface="Calibri" panose="020F0502020204030204" pitchFamily="34" charset="0"/>
            </a:endParaRPr>
          </a:p>
        </p:txBody>
      </p:sp>
      <p:pic>
        <p:nvPicPr>
          <p:cNvPr id="37" name="Imagen 36">
            <a:extLst>
              <a:ext uri="{FF2B5EF4-FFF2-40B4-BE49-F238E27FC236}">
                <a16:creationId xmlns:a16="http://schemas.microsoft.com/office/drawing/2014/main" id="{60C826FD-FEDF-7F76-8457-C265509D804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95487" y="4230876"/>
            <a:ext cx="6749722" cy="4499814"/>
          </a:xfrm>
          <a:prstGeom prst="rect">
            <a:avLst/>
          </a:prstGeom>
        </p:spPr>
      </p:pic>
      <p:pic>
        <p:nvPicPr>
          <p:cNvPr id="3" name="object 2">
            <a:extLst>
              <a:ext uri="{FF2B5EF4-FFF2-40B4-BE49-F238E27FC236}">
                <a16:creationId xmlns:a16="http://schemas.microsoft.com/office/drawing/2014/main" id="{326F599C-0902-4E54-BAC7-ADAF9B4BDB92}"/>
              </a:ext>
            </a:extLst>
          </p:cNvPr>
          <p:cNvPicPr/>
          <p:nvPr/>
        </p:nvPicPr>
        <p:blipFill rotWithShape="1">
          <a:blip r:embed="rId3" cstate="email">
            <a:extLst>
              <a:ext uri="{28A0092B-C50C-407E-A947-70E740481C1C}">
                <a14:useLocalDpi xmlns:a14="http://schemas.microsoft.com/office/drawing/2010/main"/>
              </a:ext>
            </a:extLst>
          </a:blip>
          <a:srcRect/>
          <a:stretch/>
        </p:blipFill>
        <p:spPr>
          <a:xfrm>
            <a:off x="1425246" y="2449071"/>
            <a:ext cx="370416" cy="280000"/>
          </a:xfrm>
          <a:prstGeom prst="rect">
            <a:avLst/>
          </a:prstGeom>
        </p:spPr>
      </p:pic>
      <p:pic>
        <p:nvPicPr>
          <p:cNvPr id="4" name="object 2">
            <a:extLst>
              <a:ext uri="{FF2B5EF4-FFF2-40B4-BE49-F238E27FC236}">
                <a16:creationId xmlns:a16="http://schemas.microsoft.com/office/drawing/2014/main" id="{A503E805-FB64-49DE-8A03-1F50600ABF7A}"/>
              </a:ext>
            </a:extLst>
          </p:cNvPr>
          <p:cNvPicPr/>
          <p:nvPr/>
        </p:nvPicPr>
        <p:blipFill rotWithShape="1">
          <a:blip r:embed="rId4" cstate="email">
            <a:extLst>
              <a:ext uri="{28A0092B-C50C-407E-A947-70E740481C1C}">
                <a14:useLocalDpi xmlns:a14="http://schemas.microsoft.com/office/drawing/2010/main"/>
              </a:ext>
            </a:extLst>
          </a:blip>
          <a:srcRect r="-2857"/>
          <a:stretch/>
        </p:blipFill>
        <p:spPr>
          <a:xfrm>
            <a:off x="1404497" y="4199276"/>
            <a:ext cx="381000" cy="326225"/>
          </a:xfrm>
          <a:prstGeom prst="rect">
            <a:avLst/>
          </a:prstGeom>
        </p:spPr>
      </p:pic>
      <p:grpSp>
        <p:nvGrpSpPr>
          <p:cNvPr id="5" name="Grupo 4">
            <a:extLst>
              <a:ext uri="{FF2B5EF4-FFF2-40B4-BE49-F238E27FC236}">
                <a16:creationId xmlns:a16="http://schemas.microsoft.com/office/drawing/2014/main" id="{6AD18D4C-B589-44B7-8EFF-3DEBF5C41E8D}"/>
              </a:ext>
            </a:extLst>
          </p:cNvPr>
          <p:cNvGrpSpPr/>
          <p:nvPr/>
        </p:nvGrpSpPr>
        <p:grpSpPr>
          <a:xfrm>
            <a:off x="1425246" y="3236453"/>
            <a:ext cx="389419" cy="357695"/>
            <a:chOff x="10576646" y="4322694"/>
            <a:chExt cx="700954" cy="668406"/>
          </a:xfrm>
        </p:grpSpPr>
        <p:pic>
          <p:nvPicPr>
            <p:cNvPr id="23" name="object 2">
              <a:extLst>
                <a:ext uri="{FF2B5EF4-FFF2-40B4-BE49-F238E27FC236}">
                  <a16:creationId xmlns:a16="http://schemas.microsoft.com/office/drawing/2014/main" id="{0EDA923F-8D2D-4611-BB52-E35C95A8EC02}"/>
                </a:ext>
              </a:extLst>
            </p:cNvPr>
            <p:cNvPicPr/>
            <p:nvPr/>
          </p:nvPicPr>
          <p:blipFill rotWithShape="1">
            <a:blip r:embed="rId5" cstate="email">
              <a:extLst>
                <a:ext uri="{28A0092B-C50C-407E-A947-70E740481C1C}">
                  <a14:useLocalDpi xmlns:a14="http://schemas.microsoft.com/office/drawing/2010/main"/>
                </a:ext>
              </a:extLst>
            </a:blip>
            <a:srcRect l="-2272" r="-2859"/>
            <a:stretch/>
          </p:blipFill>
          <p:spPr>
            <a:xfrm>
              <a:off x="10576646" y="4381500"/>
              <a:ext cx="700954" cy="609600"/>
            </a:xfrm>
            <a:prstGeom prst="rect">
              <a:avLst/>
            </a:prstGeom>
          </p:spPr>
        </p:pic>
        <p:sp>
          <p:nvSpPr>
            <p:cNvPr id="32" name="Rectángulo 31">
              <a:extLst>
                <a:ext uri="{FF2B5EF4-FFF2-40B4-BE49-F238E27FC236}">
                  <a16:creationId xmlns:a16="http://schemas.microsoft.com/office/drawing/2014/main" id="{180C6FA9-8737-480A-B58C-831393525641}"/>
                </a:ext>
              </a:extLst>
            </p:cNvPr>
            <p:cNvSpPr/>
            <p:nvPr/>
          </p:nvSpPr>
          <p:spPr>
            <a:xfrm>
              <a:off x="10820400" y="4322694"/>
              <a:ext cx="228600" cy="71735"/>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defPPr>
                <a:defRPr lang="es-E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s-ES">
                <a:solidFill>
                  <a:schemeClr val="tx1"/>
                </a:solidFill>
              </a:endParaRPr>
            </a:p>
          </p:txBody>
        </p:sp>
      </p:grpSp>
      <p:sp>
        <p:nvSpPr>
          <p:cNvPr id="6" name="TextBox 8">
            <a:extLst>
              <a:ext uri="{FF2B5EF4-FFF2-40B4-BE49-F238E27FC236}">
                <a16:creationId xmlns:a16="http://schemas.microsoft.com/office/drawing/2014/main" id="{18538967-CA04-70D1-9C5C-75434C8C7BC3}"/>
              </a:ext>
            </a:extLst>
          </p:cNvPr>
          <p:cNvSpPr txBox="1"/>
          <p:nvPr/>
        </p:nvSpPr>
        <p:spPr>
          <a:xfrm>
            <a:off x="2286000" y="2237482"/>
            <a:ext cx="6553200" cy="584775"/>
          </a:xfrm>
          <a:prstGeom prst="rect">
            <a:avLst/>
          </a:prstGeom>
          <a:noFill/>
        </p:spPr>
        <p:txBody>
          <a:bodyPr wrap="square" lIns="108000" rIns="10800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3200" b="1">
                <a:latin typeface="Calibri" panose="020F0502020204030204" pitchFamily="34" charset="0"/>
                <a:ea typeface="Microsoft Sans Serif" panose="020B0604020202020204" pitchFamily="34" charset="0"/>
                <a:cs typeface="Calibri" panose="020F0502020204030204" pitchFamily="34" charset="0"/>
              </a:rPr>
              <a:t>1.- ¿Qué es un préstamo?</a:t>
            </a:r>
            <a:endParaRPr lang="ko-KR" altLang="en-US" sz="3200" b="1" dirty="0">
              <a:latin typeface="Calibri" panose="020F0502020204030204" pitchFamily="34" charset="0"/>
              <a:cs typeface="Calibri" panose="020F0502020204030204" pitchFamily="34" charset="0"/>
            </a:endParaRPr>
          </a:p>
        </p:txBody>
      </p:sp>
      <p:sp>
        <p:nvSpPr>
          <p:cNvPr id="7" name="TextBox 8">
            <a:extLst>
              <a:ext uri="{FF2B5EF4-FFF2-40B4-BE49-F238E27FC236}">
                <a16:creationId xmlns:a16="http://schemas.microsoft.com/office/drawing/2014/main" id="{C36C1177-DB5A-C233-5BDB-C26E2B34FEA0}"/>
              </a:ext>
            </a:extLst>
          </p:cNvPr>
          <p:cNvSpPr txBox="1"/>
          <p:nvPr/>
        </p:nvSpPr>
        <p:spPr>
          <a:xfrm>
            <a:off x="2286000" y="3089926"/>
            <a:ext cx="8077200" cy="584775"/>
          </a:xfrm>
          <a:prstGeom prst="rect">
            <a:avLst/>
          </a:prstGeom>
          <a:noFill/>
        </p:spPr>
        <p:txBody>
          <a:bodyPr wrap="square" lIns="108000" rIns="10800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3200" b="1">
                <a:latin typeface="Calibri" panose="020F0502020204030204" pitchFamily="34" charset="0"/>
                <a:ea typeface="Microsoft Sans Serif" panose="020B0604020202020204" pitchFamily="34" charset="0"/>
                <a:cs typeface="Calibri" panose="020F0502020204030204" pitchFamily="34" charset="0"/>
              </a:rPr>
              <a:t>2.- ¿Qué elementos forman un préstamo?</a:t>
            </a:r>
            <a:endParaRPr lang="ko-KR" altLang="en-US" sz="3200" b="1" dirty="0">
              <a:latin typeface="Calibri" panose="020F0502020204030204" pitchFamily="34" charset="0"/>
              <a:cs typeface="Calibri" panose="020F0502020204030204" pitchFamily="34" charset="0"/>
            </a:endParaRPr>
          </a:p>
        </p:txBody>
      </p:sp>
      <p:sp>
        <p:nvSpPr>
          <p:cNvPr id="8" name="TextBox 8">
            <a:extLst>
              <a:ext uri="{FF2B5EF4-FFF2-40B4-BE49-F238E27FC236}">
                <a16:creationId xmlns:a16="http://schemas.microsoft.com/office/drawing/2014/main" id="{726ABA70-2A00-5E18-8F67-4291A0157C19}"/>
              </a:ext>
            </a:extLst>
          </p:cNvPr>
          <p:cNvSpPr txBox="1"/>
          <p:nvPr/>
        </p:nvSpPr>
        <p:spPr>
          <a:xfrm>
            <a:off x="2279374" y="4004326"/>
            <a:ext cx="10217426" cy="584775"/>
          </a:xfrm>
          <a:prstGeom prst="rect">
            <a:avLst/>
          </a:prstGeom>
          <a:noFill/>
        </p:spPr>
        <p:txBody>
          <a:bodyPr wrap="square" lIns="108000" rIns="10800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3200" b="1">
                <a:latin typeface="Calibri" panose="020F0502020204030204" pitchFamily="34" charset="0"/>
                <a:ea typeface="Microsoft Sans Serif" panose="020B0604020202020204" pitchFamily="34" charset="0"/>
                <a:cs typeface="Calibri" panose="020F0502020204030204" pitchFamily="34" charset="0"/>
              </a:rPr>
              <a:t>3.- ¿Qué diferencia existe entre un crédito y un préstamo?</a:t>
            </a:r>
            <a:endParaRPr lang="ko-KR" altLang="en-US" sz="3200" b="1" dirty="0">
              <a:latin typeface="Calibri" panose="020F0502020204030204" pitchFamily="34" charset="0"/>
              <a:cs typeface="Calibri" panose="020F0502020204030204" pitchFamily="34" charset="0"/>
            </a:endParaRPr>
          </a:p>
        </p:txBody>
      </p:sp>
      <p:pic>
        <p:nvPicPr>
          <p:cNvPr id="9" name="object 2">
            <a:extLst>
              <a:ext uri="{FF2B5EF4-FFF2-40B4-BE49-F238E27FC236}">
                <a16:creationId xmlns:a16="http://schemas.microsoft.com/office/drawing/2014/main" id="{1198203E-F30C-C231-7F97-00A10E77FEFB}"/>
              </a:ext>
            </a:extLst>
          </p:cNvPr>
          <p:cNvPicPr/>
          <p:nvPr/>
        </p:nvPicPr>
        <p:blipFill rotWithShape="1">
          <a:blip r:embed="rId3" cstate="email">
            <a:extLst>
              <a:ext uri="{28A0092B-C50C-407E-A947-70E740481C1C}">
                <a14:useLocalDpi xmlns:a14="http://schemas.microsoft.com/office/drawing/2010/main"/>
              </a:ext>
            </a:extLst>
          </a:blip>
          <a:srcRect/>
          <a:stretch/>
        </p:blipFill>
        <p:spPr>
          <a:xfrm>
            <a:off x="1434747" y="5157305"/>
            <a:ext cx="370416" cy="280000"/>
          </a:xfrm>
          <a:prstGeom prst="rect">
            <a:avLst/>
          </a:prstGeom>
        </p:spPr>
      </p:pic>
      <p:sp>
        <p:nvSpPr>
          <p:cNvPr id="12" name="TextBox 8">
            <a:extLst>
              <a:ext uri="{FF2B5EF4-FFF2-40B4-BE49-F238E27FC236}">
                <a16:creationId xmlns:a16="http://schemas.microsoft.com/office/drawing/2014/main" id="{70E3023D-73C2-41CE-30BA-F721A1527644}"/>
              </a:ext>
            </a:extLst>
          </p:cNvPr>
          <p:cNvSpPr txBox="1"/>
          <p:nvPr/>
        </p:nvSpPr>
        <p:spPr>
          <a:xfrm>
            <a:off x="2286000" y="4980682"/>
            <a:ext cx="9462656" cy="584775"/>
          </a:xfrm>
          <a:prstGeom prst="rect">
            <a:avLst/>
          </a:prstGeom>
          <a:noFill/>
        </p:spPr>
        <p:txBody>
          <a:bodyPr wrap="square" lIns="108000" rIns="10800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3200" b="1">
                <a:latin typeface="Calibri" panose="020F0502020204030204" pitchFamily="34" charset="0"/>
                <a:ea typeface="Microsoft Sans Serif" panose="020B0604020202020204" pitchFamily="34" charset="0"/>
                <a:cs typeface="Calibri" panose="020F0502020204030204" pitchFamily="34" charset="0"/>
              </a:rPr>
              <a:t>4.- Modalidades de préstamos.</a:t>
            </a:r>
            <a:endParaRPr lang="ko-KR" altLang="en-US" sz="3200" b="1" dirty="0">
              <a:latin typeface="Calibri" panose="020F0502020204030204" pitchFamily="34" charset="0"/>
              <a:cs typeface="Calibri" panose="020F0502020204030204" pitchFamily="34" charset="0"/>
            </a:endParaRPr>
          </a:p>
        </p:txBody>
      </p:sp>
      <p:pic>
        <p:nvPicPr>
          <p:cNvPr id="10" name="object 2">
            <a:extLst>
              <a:ext uri="{FF2B5EF4-FFF2-40B4-BE49-F238E27FC236}">
                <a16:creationId xmlns:a16="http://schemas.microsoft.com/office/drawing/2014/main" id="{29B4DE9F-B16F-08AD-FFB3-1774B8ACC414}"/>
              </a:ext>
            </a:extLst>
          </p:cNvPr>
          <p:cNvPicPr/>
          <p:nvPr/>
        </p:nvPicPr>
        <p:blipFill rotWithShape="1">
          <a:blip r:embed="rId4" cstate="email">
            <a:extLst>
              <a:ext uri="{28A0092B-C50C-407E-A947-70E740481C1C}">
                <a14:useLocalDpi xmlns:a14="http://schemas.microsoft.com/office/drawing/2010/main"/>
              </a:ext>
            </a:extLst>
          </a:blip>
          <a:srcRect r="-2857"/>
          <a:stretch/>
        </p:blipFill>
        <p:spPr>
          <a:xfrm>
            <a:off x="1442485" y="6090032"/>
            <a:ext cx="381000" cy="326225"/>
          </a:xfrm>
          <a:prstGeom prst="rect">
            <a:avLst/>
          </a:prstGeom>
        </p:spPr>
      </p:pic>
      <p:sp>
        <p:nvSpPr>
          <p:cNvPr id="11" name="TextBox 8">
            <a:extLst>
              <a:ext uri="{FF2B5EF4-FFF2-40B4-BE49-F238E27FC236}">
                <a16:creationId xmlns:a16="http://schemas.microsoft.com/office/drawing/2014/main" id="{D7C60A8C-93F9-9502-FEC7-081D8D7129BE}"/>
              </a:ext>
            </a:extLst>
          </p:cNvPr>
          <p:cNvSpPr txBox="1"/>
          <p:nvPr/>
        </p:nvSpPr>
        <p:spPr>
          <a:xfrm>
            <a:off x="2317362" y="5895082"/>
            <a:ext cx="9607826" cy="1077218"/>
          </a:xfrm>
          <a:prstGeom prst="rect">
            <a:avLst/>
          </a:prstGeom>
          <a:noFill/>
        </p:spPr>
        <p:txBody>
          <a:bodyPr wrap="square" lIns="108000" rIns="10800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3200" b="1">
                <a:latin typeface="Calibri" panose="020F0502020204030204" pitchFamily="34" charset="0"/>
                <a:ea typeface="Microsoft Sans Serif" panose="020B0604020202020204" pitchFamily="34" charset="0"/>
                <a:cs typeface="Calibri" panose="020F0502020204030204" pitchFamily="34" charset="0"/>
              </a:rPr>
              <a:t>5.- ¿Qué gastos nos puede cobrar nuestro banco cuando nos concede un préstamo?</a:t>
            </a:r>
            <a:endParaRPr lang="ko-KR" altLang="en-US" sz="3200" b="1" dirty="0">
              <a:latin typeface="Calibri" panose="020F0502020204030204" pitchFamily="34" charset="0"/>
              <a:cs typeface="Calibri" panose="020F0502020204030204" pitchFamily="34" charset="0"/>
            </a:endParaRPr>
          </a:p>
        </p:txBody>
      </p:sp>
      <p:pic>
        <p:nvPicPr>
          <p:cNvPr id="13" name="object 2">
            <a:extLst>
              <a:ext uri="{FF2B5EF4-FFF2-40B4-BE49-F238E27FC236}">
                <a16:creationId xmlns:a16="http://schemas.microsoft.com/office/drawing/2014/main" id="{2E8B3B53-B9F6-A45F-1FC3-F4DBB7BFBDF8}"/>
              </a:ext>
            </a:extLst>
          </p:cNvPr>
          <p:cNvPicPr/>
          <p:nvPr/>
        </p:nvPicPr>
        <p:blipFill rotWithShape="1">
          <a:blip r:embed="rId3" cstate="email">
            <a:extLst>
              <a:ext uri="{28A0092B-C50C-407E-A947-70E740481C1C}">
                <a14:useLocalDpi xmlns:a14="http://schemas.microsoft.com/office/drawing/2010/main"/>
              </a:ext>
            </a:extLst>
          </a:blip>
          <a:srcRect/>
          <a:stretch/>
        </p:blipFill>
        <p:spPr>
          <a:xfrm>
            <a:off x="1472735" y="7443305"/>
            <a:ext cx="370416" cy="280000"/>
          </a:xfrm>
          <a:prstGeom prst="rect">
            <a:avLst/>
          </a:prstGeom>
        </p:spPr>
      </p:pic>
      <p:sp>
        <p:nvSpPr>
          <p:cNvPr id="14" name="TextBox 8">
            <a:extLst>
              <a:ext uri="{FF2B5EF4-FFF2-40B4-BE49-F238E27FC236}">
                <a16:creationId xmlns:a16="http://schemas.microsoft.com/office/drawing/2014/main" id="{EDAE6CB0-086D-5985-39F5-B41CD7FB9CD2}"/>
              </a:ext>
            </a:extLst>
          </p:cNvPr>
          <p:cNvSpPr txBox="1"/>
          <p:nvPr/>
        </p:nvSpPr>
        <p:spPr>
          <a:xfrm>
            <a:off x="2323988" y="7266682"/>
            <a:ext cx="9462656" cy="1077218"/>
          </a:xfrm>
          <a:prstGeom prst="rect">
            <a:avLst/>
          </a:prstGeom>
          <a:noFill/>
        </p:spPr>
        <p:txBody>
          <a:bodyPr wrap="square" lIns="108000" rIns="10800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3200" b="1">
                <a:latin typeface="Calibri" panose="020F0502020204030204" pitchFamily="34" charset="0"/>
                <a:ea typeface="Microsoft Sans Serif" panose="020B0604020202020204" pitchFamily="34" charset="0"/>
                <a:cs typeface="Calibri" panose="020F0502020204030204" pitchFamily="34" charset="0"/>
              </a:rPr>
              <a:t>6.- ¿Qué hay que preguntarse antes de adquirir un crédito o un préstamo?</a:t>
            </a:r>
            <a:endParaRPr lang="ko-KR" altLang="en-US" sz="3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78113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7162800" cy="769441"/>
          </a:xfrm>
          <a:prstGeom prst="rect">
            <a:avLst/>
          </a:prstGeom>
          <a:noFill/>
        </p:spPr>
        <p:txBody>
          <a:bodyPr wrap="square" rtlCol="0">
            <a:spAutoFit/>
          </a:bodyPr>
          <a:lstStyle/>
          <a:p>
            <a:r>
              <a:rPr lang="es-ES" sz="4400" b="1" dirty="0">
                <a:latin typeface="Calibri" panose="020F0502020204030204" pitchFamily="34" charset="0"/>
                <a:ea typeface="Microsoft Sans Serif" panose="020B0604020202020204" pitchFamily="34" charset="0"/>
                <a:cs typeface="Calibri" panose="020F0502020204030204" pitchFamily="34" charset="0"/>
              </a:rPr>
              <a:t>1</a:t>
            </a:r>
            <a:r>
              <a:rPr lang="es-ES" sz="4400" b="1">
                <a:latin typeface="Calibri" panose="020F0502020204030204" pitchFamily="34" charset="0"/>
                <a:ea typeface="Microsoft Sans Serif" panose="020B0604020202020204" pitchFamily="34" charset="0"/>
                <a:cs typeface="Calibri" panose="020F0502020204030204" pitchFamily="34" charset="0"/>
              </a:rPr>
              <a:t>.</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¿Qué es un préstamo?</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6C8B894F-17B3-41CA-B7A0-A3081483AF7F}"/>
              </a:ext>
            </a:extLst>
          </p:cNvPr>
          <p:cNvSpPr txBox="1"/>
          <p:nvPr/>
        </p:nvSpPr>
        <p:spPr>
          <a:xfrm>
            <a:off x="1524000" y="2562880"/>
            <a:ext cx="8991600" cy="6124754"/>
          </a:xfrm>
          <a:prstGeom prst="rect">
            <a:avLst/>
          </a:prstGeom>
          <a:noFill/>
        </p:spPr>
        <p:txBody>
          <a:bodyPr wrap="square" rtlCol="0">
            <a:spAutoFit/>
          </a:bodyPr>
          <a:lstStyle/>
          <a:p>
            <a:pPr fontAlgn="base"/>
            <a:r>
              <a:rPr lang="es-ES" sz="2800">
                <a:latin typeface="Calibri" panose="020F0502020204030204" pitchFamily="34" charset="0"/>
                <a:ea typeface="Microsoft Sans Serif" panose="020B0604020202020204" pitchFamily="34" charset="0"/>
              </a:rPr>
              <a:t>Es muy probable que en algún momento de nuestra vida necesitemos pedir dinero prestado. Por ejemplo, necesidad de comprar un bien que requiere un gran volumen de gasto: un coche, una vivienda, hacer reformas… Son situaciones en las que no siempre se dispone de los fondos necesarios para llevarlos a cabo y necesitamos recurrir a una entidad financiera para pedir un préstamo</a:t>
            </a:r>
            <a:r>
              <a:rPr lang="en-GB" sz="2800">
                <a:latin typeface="Calibri" panose="020F0502020204030204" pitchFamily="34" charset="0"/>
                <a:ea typeface="Microsoft Sans Serif" panose="020B0604020202020204" pitchFamily="34" charset="0"/>
              </a:rPr>
              <a:t>.</a:t>
            </a:r>
          </a:p>
          <a:p>
            <a:pPr fontAlgn="base"/>
            <a:endParaRPr lang="en-GB" sz="2800">
              <a:latin typeface="Calibri" panose="020F0502020204030204" pitchFamily="34" charset="0"/>
              <a:ea typeface="Microsoft Sans Serif" panose="020B0604020202020204" pitchFamily="34" charset="0"/>
            </a:endParaRPr>
          </a:p>
          <a:p>
            <a:pPr fontAlgn="base"/>
            <a:r>
              <a:rPr lang="es-ES" sz="2800">
                <a:latin typeface="Calibri" panose="020F0502020204030204" pitchFamily="34" charset="0"/>
                <a:ea typeface="Microsoft Sans Serif" panose="020B0604020202020204" pitchFamily="34" charset="0"/>
              </a:rPr>
              <a:t>El préstamo bancario es la operación mediante la cual, el banco presta una determinada cantidad de dinero, previamente estipulada en un contrato, a un cliente. Pasado el tiempo acordado, dicho cliente debe de devolver el capital que se le prestó, así como los intereses previamente pactados con la entidad bancaria</a:t>
            </a:r>
            <a:r>
              <a:rPr lang="en-GB" sz="2800">
                <a:latin typeface="Calibri" panose="020F0502020204030204" pitchFamily="34" charset="0"/>
                <a:ea typeface="Microsoft Sans Serif" panose="020B0604020202020204" pitchFamily="34" charset="0"/>
              </a:rPr>
              <a:t>.</a:t>
            </a:r>
          </a:p>
        </p:txBody>
      </p:sp>
      <p:pic>
        <p:nvPicPr>
          <p:cNvPr id="5" name="Imagen 4" descr="Dibujo con letras&#10;&#10;Descripción generada automáticamente con confianza baja">
            <a:extLst>
              <a:ext uri="{FF2B5EF4-FFF2-40B4-BE49-F238E27FC236}">
                <a16:creationId xmlns:a16="http://schemas.microsoft.com/office/drawing/2014/main" id="{7E924A1E-8025-1859-4901-AB2B8976EB9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650317" y="2622619"/>
            <a:ext cx="5143500" cy="5143500"/>
          </a:xfrm>
          <a:prstGeom prst="rect">
            <a:avLst/>
          </a:prstGeom>
        </p:spPr>
      </p:pic>
    </p:spTree>
    <p:extLst>
      <p:ext uri="{BB962C8B-B14F-4D97-AF65-F5344CB8AC3E}">
        <p14:creationId xmlns:p14="http://schemas.microsoft.com/office/powerpoint/2010/main" val="1090680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7162800" cy="769441"/>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1.</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¿Qué es un préstamo?</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6C8B894F-17B3-41CA-B7A0-A3081483AF7F}"/>
              </a:ext>
            </a:extLst>
          </p:cNvPr>
          <p:cNvSpPr txBox="1"/>
          <p:nvPr/>
        </p:nvSpPr>
        <p:spPr>
          <a:xfrm>
            <a:off x="1524000" y="2562880"/>
            <a:ext cx="9982200" cy="5693866"/>
          </a:xfrm>
          <a:prstGeom prst="rect">
            <a:avLst/>
          </a:prstGeom>
          <a:noFill/>
        </p:spPr>
        <p:txBody>
          <a:bodyPr wrap="square" rtlCol="0">
            <a:spAutoFit/>
          </a:bodyPr>
          <a:lstStyle/>
          <a:p>
            <a:pPr fontAlgn="base"/>
            <a:r>
              <a:rPr lang="es-ES" sz="2800">
                <a:latin typeface="Calibri" panose="020F0502020204030204" pitchFamily="34" charset="0"/>
                <a:ea typeface="Microsoft Sans Serif" panose="020B0604020202020204" pitchFamily="34" charset="0"/>
              </a:rPr>
              <a:t>Cuando se formaliza un préstamo, la entidad financiera (también denominada “prestamista”), entrega a su cliente (prestatario), la cantidad de dinero acordada en el contrato, a cambio del compromiso del cliente de devolver el importe prestado, y pagar los intereses y comisiones, en las condiciones de tiempo y forma que se acuerden   (normalmente en cuotas periódicas</a:t>
            </a:r>
            <a:r>
              <a:rPr lang="en-GB" sz="2800">
                <a:latin typeface="Calibri" panose="020F0502020204030204" pitchFamily="34" charset="0"/>
                <a:ea typeface="Microsoft Sans Serif" panose="020B0604020202020204" pitchFamily="34" charset="0"/>
              </a:rPr>
              <a:t>). </a:t>
            </a:r>
          </a:p>
          <a:p>
            <a:pPr fontAlgn="base"/>
            <a:endParaRPr lang="en-GB" sz="2800">
              <a:latin typeface="Calibri" panose="020F0502020204030204" pitchFamily="34" charset="0"/>
              <a:ea typeface="Microsoft Sans Serif" panose="020B0604020202020204" pitchFamily="34" charset="0"/>
            </a:endParaRPr>
          </a:p>
          <a:p>
            <a:pPr fontAlgn="base"/>
            <a:r>
              <a:rPr lang="en-GB" sz="2800" u="sng">
                <a:latin typeface="Calibri" panose="020F0502020204030204" pitchFamily="34" charset="0"/>
                <a:ea typeface="Microsoft Sans Serif" panose="020B0604020202020204" pitchFamily="34" charset="0"/>
              </a:rPr>
              <a:t>Ejemplo</a:t>
            </a:r>
            <a:r>
              <a:rPr lang="en-GB" sz="2800">
                <a:latin typeface="Calibri" panose="020F0502020204030204" pitchFamily="34" charset="0"/>
                <a:ea typeface="Microsoft Sans Serif" panose="020B0604020202020204" pitchFamily="34" charset="0"/>
              </a:rPr>
              <a:t>: </a:t>
            </a:r>
            <a:r>
              <a:rPr lang="es-ES" sz="2800">
                <a:latin typeface="Calibri" panose="020F0502020204030204" pitchFamily="34" charset="0"/>
                <a:ea typeface="Microsoft Sans Serif" panose="020B0604020202020204" pitchFamily="34" charset="0"/>
              </a:rPr>
              <a:t>Sofía (prestatario) acude al banco XYZ (prestamista) para pedir un préstamo de 30.000€. El banco XYZ le concederá los 30.000€ a cambio de que Sofía le devuelva la cantidad prestada más unos intereses del 5% anual en un plazo de cinco años. Además una comisión de apertura y estudio de la operación del préstamo de 300€ en el momento de la formalización del contrato</a:t>
            </a:r>
            <a:r>
              <a:rPr lang="en-GB" sz="2800">
                <a:latin typeface="Calibri" panose="020F0502020204030204" pitchFamily="34" charset="0"/>
                <a:ea typeface="Microsoft Sans Serif" panose="020B0604020202020204" pitchFamily="34" charset="0"/>
              </a:rPr>
              <a:t>.</a:t>
            </a:r>
          </a:p>
        </p:txBody>
      </p:sp>
      <p:pic>
        <p:nvPicPr>
          <p:cNvPr id="9" name="Imagen 8" descr="Interfaz de usuario gráfica&#10;&#10;Descripción generada automáticamente con confianza baja">
            <a:extLst>
              <a:ext uri="{FF2B5EF4-FFF2-40B4-BE49-F238E27FC236}">
                <a16:creationId xmlns:a16="http://schemas.microsoft.com/office/drawing/2014/main" id="{3F298242-309A-A825-E511-B972393840F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192000" y="2647950"/>
            <a:ext cx="4987201" cy="4991100"/>
          </a:xfrm>
          <a:prstGeom prst="rect">
            <a:avLst/>
          </a:prstGeom>
        </p:spPr>
      </p:pic>
    </p:spTree>
    <p:extLst>
      <p:ext uri="{BB962C8B-B14F-4D97-AF65-F5344CB8AC3E}">
        <p14:creationId xmlns:p14="http://schemas.microsoft.com/office/powerpoint/2010/main" val="966829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11811000" cy="769441"/>
          </a:xfrm>
          <a:prstGeom prst="rect">
            <a:avLst/>
          </a:prstGeom>
          <a:noFill/>
        </p:spPr>
        <p:txBody>
          <a:bodyPr wrap="square" rtlCol="0">
            <a:spAutoFit/>
          </a:bodyPr>
          <a:lstStyle/>
          <a:p>
            <a:r>
              <a:rPr lang="es-ES" sz="4400" b="1" dirty="0">
                <a:latin typeface="Calibri" panose="020F0502020204030204" pitchFamily="34" charset="0"/>
                <a:ea typeface="Microsoft Sans Serif" panose="020B0604020202020204" pitchFamily="34" charset="0"/>
                <a:cs typeface="Calibri" panose="020F0502020204030204" pitchFamily="34" charset="0"/>
              </a:rPr>
              <a:t>2</a:t>
            </a:r>
            <a:r>
              <a:rPr lang="es-ES" sz="4400" b="1">
                <a:latin typeface="Calibri" panose="020F0502020204030204" pitchFamily="34" charset="0"/>
                <a:ea typeface="Microsoft Sans Serif" panose="020B0604020202020204" pitchFamily="34" charset="0"/>
                <a:cs typeface="Calibri" panose="020F0502020204030204" pitchFamily="34" charset="0"/>
              </a:rPr>
              <a:t>.</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¿Qué elementos forman un préstamo?</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4" name="CuadroTexto 3">
            <a:extLst>
              <a:ext uri="{FF2B5EF4-FFF2-40B4-BE49-F238E27FC236}">
                <a16:creationId xmlns:a16="http://schemas.microsoft.com/office/drawing/2014/main" id="{CFD79179-D405-84B9-5EA5-2FE559D5BB6A}"/>
              </a:ext>
            </a:extLst>
          </p:cNvPr>
          <p:cNvSpPr txBox="1"/>
          <p:nvPr/>
        </p:nvSpPr>
        <p:spPr>
          <a:xfrm>
            <a:off x="1524000" y="2776121"/>
            <a:ext cx="8991600" cy="5262979"/>
          </a:xfrm>
          <a:prstGeom prst="rect">
            <a:avLst/>
          </a:prstGeom>
          <a:noFill/>
        </p:spPr>
        <p:txBody>
          <a:bodyPr wrap="square" rtlCol="0">
            <a:spAutoFit/>
          </a:bodyPr>
          <a:lstStyle/>
          <a:p>
            <a:pPr marL="457200" indent="-457200" fontAlgn="base">
              <a:buFont typeface="Arial" panose="020B0604020202020204" pitchFamily="34" charset="0"/>
              <a:buChar char="•"/>
            </a:pPr>
            <a:r>
              <a:rPr lang="en-GB" sz="2800" u="sng">
                <a:ea typeface="Microsoft Sans Serif" panose="020B0604020202020204" pitchFamily="34" charset="0"/>
              </a:rPr>
              <a:t>Capital:</a:t>
            </a:r>
            <a:r>
              <a:rPr lang="en-GB" sz="2800">
                <a:ea typeface="Microsoft Sans Serif" panose="020B0604020202020204" pitchFamily="34" charset="0"/>
              </a:rPr>
              <a:t> es el dinero que Sofía ha solicitado al banco XYZ (30.000€).</a:t>
            </a:r>
          </a:p>
          <a:p>
            <a:pPr fontAlgn="base"/>
            <a:endParaRPr lang="en-GB" sz="2800">
              <a:ea typeface="Microsoft Sans Serif" panose="020B0604020202020204" pitchFamily="34" charset="0"/>
            </a:endParaRPr>
          </a:p>
          <a:p>
            <a:pPr marL="457200" indent="-457200" fontAlgn="base">
              <a:buFont typeface="Arial" panose="020B0604020202020204" pitchFamily="34" charset="0"/>
              <a:buChar char="•"/>
            </a:pPr>
            <a:r>
              <a:rPr lang="en-GB" sz="2800" u="sng">
                <a:ea typeface="Microsoft Sans Serif" panose="020B0604020202020204" pitchFamily="34" charset="0"/>
              </a:rPr>
              <a:t>Intereses:</a:t>
            </a:r>
            <a:r>
              <a:rPr lang="en-GB" sz="2800">
                <a:ea typeface="Microsoft Sans Serif" panose="020B0604020202020204" pitchFamily="34" charset="0"/>
              </a:rPr>
              <a:t> es el precio que Sofía paga por disponer del dinero prestado (5% anual sobre el capital prestado).</a:t>
            </a:r>
          </a:p>
          <a:p>
            <a:pPr fontAlgn="base"/>
            <a:endParaRPr lang="en-GB" sz="2800">
              <a:ea typeface="Microsoft Sans Serif" panose="020B0604020202020204" pitchFamily="34" charset="0"/>
            </a:endParaRPr>
          </a:p>
          <a:p>
            <a:pPr marL="457200" indent="-457200" fontAlgn="base">
              <a:buFont typeface="Arial" panose="020B0604020202020204" pitchFamily="34" charset="0"/>
              <a:buChar char="•"/>
            </a:pPr>
            <a:r>
              <a:rPr lang="en-GB" sz="2800" u="sng">
                <a:ea typeface="Microsoft Sans Serif" panose="020B0604020202020204" pitchFamily="34" charset="0"/>
              </a:rPr>
              <a:t>Plazo:</a:t>
            </a:r>
            <a:r>
              <a:rPr lang="en-GB" sz="2800">
                <a:ea typeface="Microsoft Sans Serif" panose="020B0604020202020204" pitchFamily="34" charset="0"/>
              </a:rPr>
              <a:t> es el tiempo que pactan las dos partes en devolver el capital más los intereses (cinco años).</a:t>
            </a:r>
          </a:p>
          <a:p>
            <a:pPr fontAlgn="base"/>
            <a:endParaRPr lang="en-GB" sz="2800">
              <a:ea typeface="Microsoft Sans Serif" panose="020B0604020202020204" pitchFamily="34" charset="0"/>
            </a:endParaRPr>
          </a:p>
          <a:p>
            <a:pPr marL="457200" indent="-457200" fontAlgn="base">
              <a:buFont typeface="Arial" panose="020B0604020202020204" pitchFamily="34" charset="0"/>
              <a:buChar char="•"/>
            </a:pPr>
            <a:r>
              <a:rPr lang="en-GB" sz="2800" u="sng">
                <a:ea typeface="Microsoft Sans Serif" panose="020B0604020202020204" pitchFamily="34" charset="0"/>
              </a:rPr>
              <a:t>Las partes contratantes:</a:t>
            </a:r>
            <a:r>
              <a:rPr lang="en-GB" sz="2800">
                <a:ea typeface="Microsoft Sans Serif" panose="020B0604020202020204" pitchFamily="34" charset="0"/>
              </a:rPr>
              <a:t> el prestamista (banco XYZ) y el prestatario (Sofía).</a:t>
            </a:r>
          </a:p>
          <a:p>
            <a:pPr algn="just" fontAlgn="base"/>
            <a:endParaRPr lang="en-GB" sz="2800">
              <a:ea typeface="Microsoft Sans Serif" panose="020B0604020202020204" pitchFamily="34" charset="0"/>
            </a:endParaRPr>
          </a:p>
        </p:txBody>
      </p:sp>
      <p:pic>
        <p:nvPicPr>
          <p:cNvPr id="8" name="Imagen 7" descr="Imagen que contiene Interfaz de usuario gráfica&#10;&#10;Descripción generada automáticamente">
            <a:extLst>
              <a:ext uri="{FF2B5EF4-FFF2-40B4-BE49-F238E27FC236}">
                <a16:creationId xmlns:a16="http://schemas.microsoft.com/office/drawing/2014/main" id="{B0A8670A-9EBE-F84C-4906-1E9281FCFBB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430000" y="3039665"/>
            <a:ext cx="5760231" cy="4207669"/>
          </a:xfrm>
          <a:prstGeom prst="rect">
            <a:avLst/>
          </a:prstGeom>
        </p:spPr>
      </p:pic>
    </p:spTree>
    <p:extLst>
      <p:ext uri="{BB962C8B-B14F-4D97-AF65-F5344CB8AC3E}">
        <p14:creationId xmlns:p14="http://schemas.microsoft.com/office/powerpoint/2010/main" val="3083426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11811000" cy="769441"/>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2.</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¿Qué elementos forman un préstamo?</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4" name="CuadroTexto 3">
            <a:extLst>
              <a:ext uri="{FF2B5EF4-FFF2-40B4-BE49-F238E27FC236}">
                <a16:creationId xmlns:a16="http://schemas.microsoft.com/office/drawing/2014/main" id="{CFD79179-D405-84B9-5EA5-2FE559D5BB6A}"/>
              </a:ext>
            </a:extLst>
          </p:cNvPr>
          <p:cNvSpPr txBox="1"/>
          <p:nvPr/>
        </p:nvSpPr>
        <p:spPr>
          <a:xfrm>
            <a:off x="1524000" y="2749808"/>
            <a:ext cx="8991600" cy="5262979"/>
          </a:xfrm>
          <a:prstGeom prst="rect">
            <a:avLst/>
          </a:prstGeom>
          <a:noFill/>
        </p:spPr>
        <p:txBody>
          <a:bodyPr wrap="square" rtlCol="0">
            <a:spAutoFit/>
          </a:bodyPr>
          <a:lstStyle/>
          <a:p>
            <a:pPr marL="457200" indent="-457200" fontAlgn="base">
              <a:buFont typeface="Arial" panose="020B0604020202020204" pitchFamily="34" charset="0"/>
              <a:buChar char="•"/>
            </a:pPr>
            <a:r>
              <a:rPr lang="en-GB" sz="2800" u="sng">
                <a:ea typeface="Microsoft Sans Serif" panose="020B0604020202020204" pitchFamily="34" charset="0"/>
              </a:rPr>
              <a:t>Comisiones y gastos</a:t>
            </a:r>
            <a:r>
              <a:rPr lang="en-GB" sz="2800">
                <a:ea typeface="Microsoft Sans Serif" panose="020B0604020202020204" pitchFamily="34" charset="0"/>
              </a:rPr>
              <a:t>: una cantidad que cobra el banco por realizar la transacción, así como todos aquellos gastos que derivan de la deuda (300€).</a:t>
            </a:r>
          </a:p>
          <a:p>
            <a:pPr fontAlgn="base"/>
            <a:endParaRPr lang="en-GB" sz="2800">
              <a:ea typeface="Microsoft Sans Serif" panose="020B0604020202020204" pitchFamily="34" charset="0"/>
            </a:endParaRPr>
          </a:p>
          <a:p>
            <a:pPr marL="457200" indent="-457200" fontAlgn="base">
              <a:buFont typeface="Arial" panose="020B0604020202020204" pitchFamily="34" charset="0"/>
              <a:buChar char="•"/>
            </a:pPr>
            <a:r>
              <a:rPr lang="en-GB" sz="2800" u="sng">
                <a:ea typeface="Microsoft Sans Serif" panose="020B0604020202020204" pitchFamily="34" charset="0"/>
              </a:rPr>
              <a:t>Soporte documental</a:t>
            </a:r>
            <a:r>
              <a:rPr lang="en-GB" sz="2800">
                <a:ea typeface="Microsoft Sans Serif" panose="020B0604020202020204" pitchFamily="34" charset="0"/>
              </a:rPr>
              <a:t>: son aquellos documentos que contienen la información del contrato de préstamo.</a:t>
            </a:r>
          </a:p>
          <a:p>
            <a:pPr fontAlgn="base"/>
            <a:endParaRPr lang="en-GB" sz="2800">
              <a:ea typeface="Microsoft Sans Serif" panose="020B0604020202020204" pitchFamily="34" charset="0"/>
            </a:endParaRPr>
          </a:p>
          <a:p>
            <a:pPr marL="457200" indent="-457200" fontAlgn="base">
              <a:buFont typeface="Arial" panose="020B0604020202020204" pitchFamily="34" charset="0"/>
              <a:buChar char="•"/>
            </a:pPr>
            <a:r>
              <a:rPr lang="en-GB" sz="2800" u="sng">
                <a:ea typeface="Microsoft Sans Serif" panose="020B0604020202020204" pitchFamily="34" charset="0"/>
              </a:rPr>
              <a:t>Fiadores o avalistas</a:t>
            </a:r>
            <a:r>
              <a:rPr lang="en-GB" sz="2800">
                <a:ea typeface="Microsoft Sans Serif" panose="020B0604020202020204" pitchFamily="34" charset="0"/>
              </a:rPr>
              <a:t>: es la figura que se compromete a responder frente a la entidad financiera, con su propio patrimonio, de los posibles incumplimientos del prestatario.</a:t>
            </a:r>
          </a:p>
          <a:p>
            <a:pPr>
              <a:defRPr/>
            </a:pPr>
            <a:endParaRPr lang="es-ES" sz="2800">
              <a:ea typeface="Times New Roman" panose="02020603050405020304" pitchFamily="18" charset="0"/>
            </a:endParaRPr>
          </a:p>
        </p:txBody>
      </p:sp>
      <p:pic>
        <p:nvPicPr>
          <p:cNvPr id="5" name="Imagen 4" descr="Texto&#10;&#10;Descripción generada automáticamente con confianza baja">
            <a:extLst>
              <a:ext uri="{FF2B5EF4-FFF2-40B4-BE49-F238E27FC236}">
                <a16:creationId xmlns:a16="http://schemas.microsoft.com/office/drawing/2014/main" id="{4CBC8045-D034-88A2-AE08-A6B32C45568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292000" y="2971800"/>
            <a:ext cx="5472000" cy="4343400"/>
          </a:xfrm>
          <a:prstGeom prst="rect">
            <a:avLst/>
          </a:prstGeom>
        </p:spPr>
      </p:pic>
    </p:spTree>
    <p:extLst>
      <p:ext uri="{BB962C8B-B14F-4D97-AF65-F5344CB8AC3E}">
        <p14:creationId xmlns:p14="http://schemas.microsoft.com/office/powerpoint/2010/main" val="1390417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11811000" cy="1446550"/>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3.</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¿Qué diferencia existe entre un crédito y un préstamo?</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4" name="CuadroTexto 3">
            <a:extLst>
              <a:ext uri="{FF2B5EF4-FFF2-40B4-BE49-F238E27FC236}">
                <a16:creationId xmlns:a16="http://schemas.microsoft.com/office/drawing/2014/main" id="{CFD79179-D405-84B9-5EA5-2FE559D5BB6A}"/>
              </a:ext>
            </a:extLst>
          </p:cNvPr>
          <p:cNvSpPr txBox="1"/>
          <p:nvPr/>
        </p:nvSpPr>
        <p:spPr>
          <a:xfrm>
            <a:off x="1638300" y="3162300"/>
            <a:ext cx="9029700" cy="5693866"/>
          </a:xfrm>
          <a:prstGeom prst="rect">
            <a:avLst/>
          </a:prstGeom>
          <a:noFill/>
        </p:spPr>
        <p:txBody>
          <a:bodyPr wrap="square" rtlCol="0">
            <a:spAutoFit/>
          </a:bodyPr>
          <a:lstStyle/>
          <a:p>
            <a:pPr fontAlgn="ctr"/>
            <a:r>
              <a:rPr lang="es-ES" sz="2800">
                <a:ea typeface="Microsoft Sans Serif" panose="020B0604020202020204" pitchFamily="34" charset="0"/>
              </a:rPr>
              <a:t>Crédito y préstamo son contratos diferentes. Si tienes un crédito, puedes disponer del capital facilitado por el banco según lo vas necesitando, mientras que si tienes un préstamo, recibirás el capital de una sola vez</a:t>
            </a:r>
            <a:r>
              <a:rPr lang="en-GB" sz="2800">
                <a:ea typeface="Microsoft Sans Serif" panose="020B0604020202020204" pitchFamily="34" charset="0"/>
              </a:rPr>
              <a:t>.</a:t>
            </a:r>
          </a:p>
          <a:p>
            <a:pPr fontAlgn="ctr"/>
            <a:endParaRPr lang="en-GB" sz="2800">
              <a:ea typeface="Microsoft Sans Serif" panose="020B0604020202020204" pitchFamily="34" charset="0"/>
            </a:endParaRPr>
          </a:p>
          <a:p>
            <a:pPr fontAlgn="ctr"/>
            <a:r>
              <a:rPr lang="en-GB" sz="2800" u="sng">
                <a:ea typeface="Microsoft Sans Serif" panose="020B0604020202020204" pitchFamily="34" charset="0"/>
              </a:rPr>
              <a:t>En un contrato de crédito</a:t>
            </a:r>
            <a:r>
              <a:rPr lang="en-GB" sz="2800">
                <a:ea typeface="Microsoft Sans Serif" panose="020B0604020202020204" pitchFamily="34" charset="0"/>
              </a:rPr>
              <a:t>:</a:t>
            </a:r>
            <a:endParaRPr lang="en-GB" sz="2800">
              <a:effectLst/>
              <a:ea typeface="Microsoft Sans Serif" panose="020B0604020202020204" pitchFamily="34" charset="0"/>
            </a:endParaRPr>
          </a:p>
          <a:p>
            <a:pPr marL="342900" lvl="0" indent="-342900" fontAlgn="ctr">
              <a:buFont typeface="Calibri" panose="020F0502020204030204" pitchFamily="34" charset="0"/>
              <a:buChar char="-"/>
            </a:pPr>
            <a:r>
              <a:rPr lang="es-ES" sz="2800">
                <a:ea typeface="Microsoft Sans Serif" panose="020B0604020202020204" pitchFamily="34" charset="0"/>
              </a:rPr>
              <a:t>El banco concede un límite máximo de dinero y el cliente podrá ir disponiendo de ese dinero según las necesidades de cada momento. Esto es, podría usar todo el dinero concedido, solamente una parte, o nada</a:t>
            </a:r>
            <a:r>
              <a:rPr lang="en-GB" sz="2800">
                <a:ea typeface="Microsoft Sans Serif" panose="020B0604020202020204" pitchFamily="34" charset="0"/>
              </a:rPr>
              <a:t>.</a:t>
            </a:r>
          </a:p>
          <a:p>
            <a:pPr marL="342900" lvl="0" indent="-342900" fontAlgn="ctr">
              <a:buFont typeface="Calibri" panose="020F0502020204030204" pitchFamily="34" charset="0"/>
              <a:buChar char="-"/>
            </a:pPr>
            <a:r>
              <a:rPr lang="es-ES" sz="2800">
                <a:ea typeface="Microsoft Sans Serif" panose="020B0604020202020204" pitchFamily="34" charset="0"/>
              </a:rPr>
              <a:t>Solo se paga intereses por la cantidad utilizada (aunque puede haber comisiones por el saldo no dispuesto</a:t>
            </a:r>
            <a:r>
              <a:rPr lang="en-GB" sz="2800">
                <a:ea typeface="Microsoft Sans Serif" panose="020B0604020202020204" pitchFamily="34" charset="0"/>
              </a:rPr>
              <a:t>).</a:t>
            </a:r>
          </a:p>
          <a:p>
            <a:pPr algn="just" fontAlgn="ctr"/>
            <a:endParaRPr lang="en-GB" sz="2800">
              <a:ea typeface="Microsoft Sans Serif" panose="020B0604020202020204" pitchFamily="34" charset="0"/>
            </a:endParaRPr>
          </a:p>
        </p:txBody>
      </p:sp>
      <p:pic>
        <p:nvPicPr>
          <p:cNvPr id="7" name="Imagen 6" descr="Interfaz de usuario gráfica&#10;&#10;Descripción generada automáticamente con confianza media">
            <a:extLst>
              <a:ext uri="{FF2B5EF4-FFF2-40B4-BE49-F238E27FC236}">
                <a16:creationId xmlns:a16="http://schemas.microsoft.com/office/drawing/2014/main" id="{3CF76414-F1AB-B318-27EE-3506DA2A207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658600" y="3619500"/>
            <a:ext cx="5410200" cy="4061876"/>
          </a:xfrm>
          <a:prstGeom prst="rect">
            <a:avLst/>
          </a:prstGeom>
        </p:spPr>
      </p:pic>
    </p:spTree>
    <p:extLst>
      <p:ext uri="{BB962C8B-B14F-4D97-AF65-F5344CB8AC3E}">
        <p14:creationId xmlns:p14="http://schemas.microsoft.com/office/powerpoint/2010/main" val="934294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11811000" cy="1446550"/>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3.</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¿Qué diferencia existe entre un crédito y un préstamo?</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4" name="CuadroTexto 3">
            <a:extLst>
              <a:ext uri="{FF2B5EF4-FFF2-40B4-BE49-F238E27FC236}">
                <a16:creationId xmlns:a16="http://schemas.microsoft.com/office/drawing/2014/main" id="{CFD79179-D405-84B9-5EA5-2FE559D5BB6A}"/>
              </a:ext>
            </a:extLst>
          </p:cNvPr>
          <p:cNvSpPr txBox="1"/>
          <p:nvPr/>
        </p:nvSpPr>
        <p:spPr>
          <a:xfrm>
            <a:off x="1638300" y="3162300"/>
            <a:ext cx="9029700" cy="6124754"/>
          </a:xfrm>
          <a:prstGeom prst="rect">
            <a:avLst/>
          </a:prstGeom>
          <a:noFill/>
        </p:spPr>
        <p:txBody>
          <a:bodyPr wrap="square" rtlCol="0">
            <a:spAutoFit/>
          </a:bodyPr>
          <a:lstStyle/>
          <a:p>
            <a:pPr fontAlgn="ctr"/>
            <a:r>
              <a:rPr lang="en-GB" sz="2800" u="sng">
                <a:ea typeface="Microsoft Sans Serif" panose="020B0604020202020204" pitchFamily="34" charset="0"/>
              </a:rPr>
              <a:t>En un contrato de crédito</a:t>
            </a:r>
            <a:r>
              <a:rPr lang="en-GB" sz="2800">
                <a:ea typeface="Microsoft Sans Serif" panose="020B0604020202020204" pitchFamily="34" charset="0"/>
              </a:rPr>
              <a:t>:</a:t>
            </a:r>
            <a:endParaRPr lang="en-GB" sz="2800">
              <a:effectLst/>
              <a:ea typeface="Microsoft Sans Serif" panose="020B0604020202020204" pitchFamily="34" charset="0"/>
            </a:endParaRPr>
          </a:p>
          <a:p>
            <a:pPr marL="342900" indent="-342900" fontAlgn="ctr">
              <a:buFont typeface="Calibri" panose="020F0502020204030204" pitchFamily="34" charset="0"/>
              <a:buChar char="-"/>
            </a:pPr>
            <a:r>
              <a:rPr lang="es-ES" sz="2800">
                <a:ea typeface="Microsoft Sans Serif" panose="020B0604020202020204" pitchFamily="34" charset="0"/>
              </a:rPr>
              <a:t>A medida que se devuelve el dinero se podrá seguir disponiendo de más, siempre que no se supere el límite concedido</a:t>
            </a:r>
            <a:r>
              <a:rPr lang="en-GB" sz="2800">
                <a:ea typeface="Microsoft Sans Serif" panose="020B0604020202020204" pitchFamily="34" charset="0"/>
              </a:rPr>
              <a:t>.</a:t>
            </a:r>
          </a:p>
          <a:p>
            <a:pPr marL="342900" lvl="0" indent="-342900" fontAlgn="ctr">
              <a:buFont typeface="Calibri" panose="020F0502020204030204" pitchFamily="34" charset="0"/>
              <a:buChar char="-"/>
            </a:pPr>
            <a:r>
              <a:rPr lang="es-ES" sz="2800">
                <a:ea typeface="Microsoft Sans Serif" panose="020B0604020202020204" pitchFamily="34" charset="0"/>
              </a:rPr>
              <a:t>Por ejemplo, nos conceden un crédito de 3.000 euros y gastamos 2.600. Si en la cuota del mes siguiente devolvemos 600 euros, dispondremos de 1.000 euros (nos quedarán por devolver 2.000</a:t>
            </a:r>
            <a:r>
              <a:rPr lang="en-GB" sz="2800">
                <a:ea typeface="Microsoft Sans Serif" panose="020B0604020202020204" pitchFamily="34" charset="0"/>
              </a:rPr>
              <a:t>).</a:t>
            </a:r>
          </a:p>
          <a:p>
            <a:pPr marL="342900" lvl="0" indent="-342900" fontAlgn="ctr">
              <a:buFont typeface="Calibri" panose="020F0502020204030204" pitchFamily="34" charset="0"/>
              <a:buChar char="-"/>
            </a:pPr>
            <a:r>
              <a:rPr lang="es-ES" sz="2800">
                <a:ea typeface="Microsoft Sans Serif" panose="020B0604020202020204" pitchFamily="34" charset="0"/>
              </a:rPr>
              <a:t>Las figuras habituales para obtener financiación a través de un crédito son las “tarjetas de crédito”, la “póliza de crédito” o “línea de crédito” que se articula a través de una cuenta corriente</a:t>
            </a:r>
            <a:r>
              <a:rPr lang="en-GB" sz="2800">
                <a:ea typeface="Microsoft Sans Serif" panose="020B0604020202020204" pitchFamily="34" charset="0"/>
              </a:rPr>
              <a:t>.</a:t>
            </a:r>
          </a:p>
          <a:p>
            <a:pPr>
              <a:defRPr/>
            </a:pPr>
            <a:endParaRPr lang="es-ES" sz="2800">
              <a:ea typeface="Microsoft Sans Serif" panose="020B0604020202020204" pitchFamily="34" charset="0"/>
            </a:endParaRPr>
          </a:p>
          <a:p>
            <a:pPr>
              <a:defRPr/>
            </a:pPr>
            <a:endParaRPr lang="es-ES" sz="2800">
              <a:latin typeface="Calibri" panose="020F0502020204030204" pitchFamily="34" charset="0"/>
              <a:ea typeface="Times New Roman" panose="02020603050405020304" pitchFamily="18" charset="0"/>
            </a:endParaRPr>
          </a:p>
        </p:txBody>
      </p:sp>
      <p:pic>
        <p:nvPicPr>
          <p:cNvPr id="5" name="Imagen 4" descr="Icono&#10;&#10;Descripción generada automáticamente con confianza media">
            <a:extLst>
              <a:ext uri="{FF2B5EF4-FFF2-40B4-BE49-F238E27FC236}">
                <a16:creationId xmlns:a16="http://schemas.microsoft.com/office/drawing/2014/main" id="{DA528380-E607-9DB8-C67F-0E6087F4EB7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582400" y="3619500"/>
            <a:ext cx="5638800" cy="4026456"/>
          </a:xfrm>
          <a:prstGeom prst="rect">
            <a:avLst/>
          </a:prstGeom>
        </p:spPr>
      </p:pic>
    </p:spTree>
    <p:extLst>
      <p:ext uri="{BB962C8B-B14F-4D97-AF65-F5344CB8AC3E}">
        <p14:creationId xmlns:p14="http://schemas.microsoft.com/office/powerpoint/2010/main" val="2625767927"/>
      </p:ext>
    </p:extLst>
  </p:cSld>
  <p:clrMapOvr>
    <a:masterClrMapping/>
  </p:clrMapOvr>
</p:sld>
</file>

<file path=ppt/theme/theme1.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1924</Words>
  <Application>Microsoft Office PowerPoint</Application>
  <PresentationFormat>Personalizado</PresentationFormat>
  <Paragraphs>104</Paragraphs>
  <Slides>20</Slides>
  <Notes>0</Notes>
  <HiddenSlides>0</HiddenSlides>
  <MMClips>0</MMClips>
  <ScaleCrop>false</ScaleCrop>
  <HeadingPairs>
    <vt:vector size="6" baseType="variant">
      <vt:variant>
        <vt:lpstr>Fuentes usadas</vt:lpstr>
      </vt:variant>
      <vt:variant>
        <vt:i4>4</vt:i4>
      </vt:variant>
      <vt:variant>
        <vt:lpstr>Tema</vt:lpstr>
      </vt:variant>
      <vt:variant>
        <vt:i4>2</vt:i4>
      </vt:variant>
      <vt:variant>
        <vt:lpstr>Títulos de diapositiva</vt:lpstr>
      </vt:variant>
      <vt:variant>
        <vt:i4>20</vt:i4>
      </vt:variant>
    </vt:vector>
  </HeadingPairs>
  <TitlesOfParts>
    <vt:vector size="26" baseType="lpstr">
      <vt:lpstr>Arial</vt:lpstr>
      <vt:lpstr>Calibri</vt:lpstr>
      <vt:lpstr>Calibri Light</vt:lpstr>
      <vt:lpstr>Microsoft Sans Serif</vt:lpstr>
      <vt:lpstr>Diseño personalizado</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FLY - PPT TEMPLATE</dc:title>
  <dc:creator>Monia Coppola</dc:creator>
  <cp:keywords>DAE4gifLBQE,BAEXurJiHZU</cp:keywords>
  <cp:lastModifiedBy>Miriam Internet Web Solutions</cp:lastModifiedBy>
  <cp:revision>89</cp:revision>
  <dcterms:created xsi:type="dcterms:W3CDTF">2022-02-16T10:54:20Z</dcterms:created>
  <dcterms:modified xsi:type="dcterms:W3CDTF">2022-11-04T12:08:59Z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2022-02-16T00:00:00Z</vt:filetime>
  </property>
  <property fmtid="{D5CDD505-2E9C-101B-9397-08002B2CF9AE}" pid="3" name="Creator">
    <vt:lpwstr>Canva</vt:lpwstr>
  </property>
  <property fmtid="{D5CDD505-2E9C-101B-9397-08002B2CF9AE}" pid="4" name="LastSaved">
    <vt:filetime>2022-02-16T00:00:00Z</vt:filetime>
  </property>
</Properties>
</file>