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8288000" cy="10287000"/>
  <p:notesSz cx="18288000" cy="10287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g7tgRUtZJrT91fzPoq+D94mkzQ4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226" y="5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1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 name="Google Shape;28;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4: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5: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6: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6: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7: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7: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8: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p9: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 name="Google Shape;7;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4932" y="6698528"/>
            <a:ext cx="666749" cy="1781174"/>
          </a:xfrm>
          <a:prstGeom prst="rect">
            <a:avLst/>
          </a:prstGeom>
          <a:noFill/>
          <a:ln>
            <a:noFill/>
          </a:ln>
        </p:spPr>
      </p:pic>
      <p:sp>
        <p:nvSpPr>
          <p:cNvPr id="8" name="Google Shape;8;p14"/>
          <p:cNvSpPr/>
          <p:nvPr/>
        </p:nvSpPr>
        <p:spPr>
          <a:xfrm>
            <a:off x="0" y="8907781"/>
            <a:ext cx="18287744"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 name="Google Shape;9;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pic>
        <p:nvPicPr>
          <p:cNvPr id="10" name="Google Shape;10;p1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568773" y="1660699"/>
            <a:ext cx="7150197" cy="2095499"/>
          </a:xfrm>
          <a:prstGeom prst="rect">
            <a:avLst/>
          </a:prstGeom>
          <a:noFill/>
          <a:ln>
            <a:noFill/>
          </a:ln>
        </p:spPr>
      </p:pic>
      <p:sp>
        <p:nvSpPr>
          <p:cNvPr id="11" name="Google Shape;11;p14"/>
          <p:cNvSpPr txBox="1"/>
          <p:nvPr/>
        </p:nvSpPr>
        <p:spPr>
          <a:xfrm>
            <a:off x="4450459" y="9179041"/>
            <a:ext cx="114753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defRPr sz="1500">
                <a:solidFill>
                  <a:schemeClr val="dk1"/>
                </a:solidFill>
                <a:latin typeface="Calibri"/>
                <a:ea typeface="Calibri"/>
                <a:cs typeface="Calibri"/>
                <a:sym typeface="Calibri"/>
              </a:defRPr>
            </a:pPr>
            <a:r>
              <a:t>«El apoyo de la Comisión Europea a la producción de esta publicación no constituye una aprobación de los contenidos que reflejen la</a:t>
            </a:r>
          </a:p>
          <a:p>
            <a:pPr marL="12700" marR="8890" lvl="0" indent="0" algn="just" rtl="0">
              <a:lnSpc>
                <a:spcPct val="113100"/>
              </a:lnSpc>
              <a:spcBef>
                <a:spcPts val="0"/>
              </a:spcBef>
              <a:spcAft>
                <a:spcPts val="0"/>
              </a:spcAft>
              <a:buNone/>
              <a:defRPr sz="1500">
                <a:solidFill>
                  <a:schemeClr val="dk1"/>
                </a:solidFill>
                <a:latin typeface="Calibri"/>
                <a:ea typeface="Calibri"/>
                <a:cs typeface="Calibri"/>
                <a:sym typeface="Calibri"/>
              </a:defRPr>
            </a:pPr>
            <a:r>
              <a:t>las opiniones solo de los autores, y la Comisión no se hace responsable de cualquier uso que se pueda hacer de la información contenida en la misma.»</a:t>
            </a:r>
          </a:p>
        </p:txBody>
      </p:sp>
      <p:sp>
        <p:nvSpPr>
          <p:cNvPr id="12" name="Google Shape;12;p14"/>
          <p:cNvSpPr txBox="1"/>
          <p:nvPr/>
        </p:nvSpPr>
        <p:spPr>
          <a:xfrm>
            <a:off x="4572000" y="4023405"/>
            <a:ext cx="7762164" cy="400110"/>
          </a:xfrm>
          <a:prstGeom prst="rect">
            <a:avLst/>
          </a:prstGeom>
          <a:noFill/>
          <a:ln>
            <a:noFill/>
          </a:ln>
        </p:spPr>
        <p:txBody>
          <a:bodyPr spcFirstLastPara="1" wrap="square" lIns="91425" tIns="45700" rIns="91425" bIns="45700" anchor="t" anchorCtr="0">
            <a:spAutoFit/>
          </a:bodyPr>
          <a:lstStyle/>
          <a:p>
            <a:pPr marL="3273425" marR="2317750" lvl="0" indent="0" algn="ctr" rtl="0">
              <a:spcBef>
                <a:spcPts val="0"/>
              </a:spcBef>
              <a:spcAft>
                <a:spcPts val="0"/>
              </a:spcAft>
              <a:buNone/>
              <a:defRPr sz="2000" b="1">
                <a:solidFill>
                  <a:schemeClr val="dk1"/>
                </a:solidFill>
                <a:latin typeface="Helvetica Neue"/>
                <a:ea typeface="Helvetica Neue"/>
                <a:cs typeface="Helvetica Neue"/>
                <a:sym typeface="Helvetica Neue"/>
              </a:defRPr>
            </a:pPr>
            <a:r>
              <a:t>Fly-project.eu</a:t>
            </a:r>
            <a:endParaRPr sz="2000" b="1">
              <a:solidFill>
                <a:schemeClr val="dk1"/>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16"/>
          <p:cNvSpPr/>
          <p:nvPr/>
        </p:nvSpPr>
        <p:spPr>
          <a:xfrm>
            <a:off x="379" y="8907009"/>
            <a:ext cx="18287365" cy="1381125"/>
          </a:xfrm>
          <a:custGeom>
            <a:avLst/>
            <a:gdLst/>
            <a:ahLst/>
            <a:cxnLst/>
            <a:rect l="l" t="t" r="r" b="b"/>
            <a:pathLst>
              <a:path w="18287365" h="1381125" extrusionOk="0">
                <a:moveTo>
                  <a:pt x="18287242" y="1381125"/>
                </a:moveTo>
                <a:lnTo>
                  <a:pt x="0" y="1381125"/>
                </a:lnTo>
                <a:lnTo>
                  <a:pt x="0" y="0"/>
                </a:lnTo>
                <a:lnTo>
                  <a:pt x="18287242" y="0"/>
                </a:lnTo>
                <a:lnTo>
                  <a:pt x="18287242" y="1381125"/>
                </a:lnTo>
                <a:close/>
              </a:path>
            </a:pathLst>
          </a:custGeom>
          <a:solidFill>
            <a:srgbClr val="FAC70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Google Shape;16;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7881" y="9265523"/>
            <a:ext cx="3152774" cy="666749"/>
          </a:xfrm>
          <a:prstGeom prst="rect">
            <a:avLst/>
          </a:prstGeom>
          <a:noFill/>
          <a:ln>
            <a:noFill/>
          </a:ln>
        </p:spPr>
      </p:pic>
      <p:sp>
        <p:nvSpPr>
          <p:cNvPr id="17" name="Google Shape;17;p16"/>
          <p:cNvSpPr/>
          <p:nvPr/>
        </p:nvSpPr>
        <p:spPr>
          <a:xfrm>
            <a:off x="0" y="8856528"/>
            <a:ext cx="18288000" cy="45719"/>
          </a:xfrm>
          <a:custGeom>
            <a:avLst/>
            <a:gdLst/>
            <a:ahLst/>
            <a:cxnLst/>
            <a:rect l="l" t="t" r="r" b="b"/>
            <a:pathLst>
              <a:path w="18202275" h="120000" extrusionOk="0">
                <a:moveTo>
                  <a:pt x="0" y="0"/>
                </a:moveTo>
                <a:lnTo>
                  <a:pt x="18202273" y="0"/>
                </a:lnTo>
              </a:path>
            </a:pathLst>
          </a:custGeom>
          <a:noFill/>
          <a:ln w="857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 name="Google Shape;18;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643394" y="1028700"/>
            <a:ext cx="2606058" cy="761999"/>
          </a:xfrm>
          <a:prstGeom prst="rect">
            <a:avLst/>
          </a:prstGeom>
          <a:noFill/>
          <a:ln>
            <a:noFill/>
          </a:ln>
        </p:spPr>
      </p:pic>
      <p:sp>
        <p:nvSpPr>
          <p:cNvPr id="19" name="Google Shape;19;p16"/>
          <p:cNvSpPr txBox="1"/>
          <p:nvPr/>
        </p:nvSpPr>
        <p:spPr>
          <a:xfrm>
            <a:off x="4450459" y="9179041"/>
            <a:ext cx="11551541" cy="804772"/>
          </a:xfrm>
          <a:prstGeom prst="rect">
            <a:avLst/>
          </a:prstGeom>
          <a:noFill/>
          <a:ln>
            <a:noFill/>
          </a:ln>
        </p:spPr>
        <p:txBody>
          <a:bodyPr spcFirstLastPara="1" wrap="square" lIns="91425" tIns="45700" rIns="91425" bIns="45700" anchor="t" anchorCtr="0">
            <a:spAutoFit/>
          </a:bodyPr>
          <a:lstStyle/>
          <a:p>
            <a:pPr marL="12700" marR="0" lvl="0" indent="0" algn="just" rtl="0">
              <a:lnSpc>
                <a:spcPct val="107600"/>
              </a:lnSpc>
              <a:spcBef>
                <a:spcPts val="0"/>
              </a:spcBef>
              <a:spcAft>
                <a:spcPts val="0"/>
              </a:spcAft>
              <a:buNone/>
              <a:defRPr sz="1500">
                <a:solidFill>
                  <a:schemeClr val="dk1"/>
                </a:solidFill>
                <a:latin typeface="Calibri"/>
                <a:ea typeface="Calibri"/>
                <a:cs typeface="Calibri"/>
                <a:sym typeface="Calibri"/>
              </a:defRPr>
            </a:pPr>
            <a:r>
              <a:t>«El apoyo de la Comisión Europea a la producción de esta publicación no constituye una aprobación de los contenidos que reflejen la</a:t>
            </a:r>
          </a:p>
          <a:p>
            <a:pPr marL="12700" marR="8890" lvl="0" indent="0" algn="just" rtl="0">
              <a:lnSpc>
                <a:spcPct val="113100"/>
              </a:lnSpc>
              <a:spcBef>
                <a:spcPts val="0"/>
              </a:spcBef>
              <a:spcAft>
                <a:spcPts val="0"/>
              </a:spcAft>
              <a:buNone/>
              <a:defRPr sz="1500">
                <a:solidFill>
                  <a:schemeClr val="dk1"/>
                </a:solidFill>
                <a:latin typeface="Calibri"/>
                <a:ea typeface="Calibri"/>
                <a:cs typeface="Calibri"/>
                <a:sym typeface="Calibri"/>
              </a:defRPr>
            </a:pPr>
            <a:r>
              <a:t>las opiniones solo de los autores, y la Comisión no se hace responsable de cualquier uso que se pueda hacer de la información contenida en la misma.»</a:t>
            </a: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3238500" y="5448300"/>
            <a:ext cx="11811000" cy="2962349"/>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defRPr sz="4800" b="1">
                <a:solidFill>
                  <a:schemeClr val="dk1"/>
                </a:solidFill>
                <a:latin typeface="Calibri"/>
                <a:ea typeface="Calibri"/>
                <a:cs typeface="Calibri"/>
                <a:sym typeface="Calibri"/>
              </a:defRPr>
            </a:pPr>
            <a:r>
              <a:rPr dirty="0" err="1"/>
              <a:t>Módulo</a:t>
            </a:r>
            <a:r>
              <a:rPr dirty="0"/>
              <a:t> 9: </a:t>
            </a:r>
            <a:r>
              <a:rPr dirty="0" err="1"/>
              <a:t>Asesoramiento</a:t>
            </a:r>
            <a:r>
              <a:rPr dirty="0"/>
              <a:t> </a:t>
            </a:r>
            <a:r>
              <a:rPr dirty="0" err="1"/>
              <a:t>financiero</a:t>
            </a:r>
            <a:endParaRPr sz="48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a:p>
            <a:pPr marL="12700" marR="0" lvl="0" indent="0" algn="ctr" rtl="0">
              <a:lnSpc>
                <a:spcPct val="100000"/>
              </a:lnSpc>
              <a:spcBef>
                <a:spcPts val="100"/>
              </a:spcBef>
              <a:spcAft>
                <a:spcPts val="0"/>
              </a:spcAft>
              <a:buNone/>
              <a:defRPr sz="4800" b="1">
                <a:solidFill>
                  <a:schemeClr val="dk1"/>
                </a:solidFill>
                <a:latin typeface="Calibri"/>
                <a:ea typeface="Calibri"/>
                <a:cs typeface="Calibri"/>
                <a:sym typeface="Calibri"/>
              </a:defRPr>
            </a:pPr>
            <a:r>
              <a:rPr dirty="0"/>
              <a:t>Socio: </a:t>
            </a:r>
            <a:r>
              <a:rPr lang="en-GB" dirty="0"/>
              <a:t>Solution: </a:t>
            </a:r>
            <a:r>
              <a:rPr lang="en-GB" dirty="0" err="1"/>
              <a:t>Solidarité</a:t>
            </a:r>
            <a:r>
              <a:rPr lang="en-GB" dirty="0"/>
              <a:t> &amp; Inclusion</a:t>
            </a:r>
            <a:endParaRPr sz="4800" b="1" dirty="0">
              <a:solidFill>
                <a:schemeClr val="dk1"/>
              </a:solidFill>
              <a:latin typeface="Calibri"/>
              <a:ea typeface="Calibri"/>
              <a:cs typeface="Calibri"/>
              <a:sym typeface="Calibri"/>
            </a:endParaRPr>
          </a:p>
          <a:p>
            <a:pPr marL="12700" marR="0" lvl="0" indent="0" algn="l"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0"/>
          <p:cNvSpPr txBox="1"/>
          <p:nvPr/>
        </p:nvSpPr>
        <p:spPr>
          <a:xfrm>
            <a:off x="1447800" y="1028700"/>
            <a:ext cx="127254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6.</a:t>
            </a:r>
            <a:r>
              <a:rPr lang="es-ES" dirty="0">
                <a:solidFill>
                  <a:srgbClr val="343433"/>
                </a:solidFill>
              </a:rPr>
              <a:t> </a:t>
            </a:r>
            <a:r>
              <a:rPr lang="es-ES" dirty="0">
                <a:solidFill>
                  <a:schemeClr val="dk1"/>
                </a:solidFill>
              </a:rPr>
              <a:t>Preguntas para elegir el asesor financiero adecuado</a:t>
            </a:r>
            <a:endParaRPr lang="es-ES"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125" name="Google Shape;125;p10"/>
          <p:cNvSpPr txBox="1"/>
          <p:nvPr/>
        </p:nvSpPr>
        <p:spPr>
          <a:xfrm>
            <a:off x="1295400" y="2213670"/>
            <a:ext cx="8153400" cy="3724056"/>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¿Es un asesor registrado calificado para proporcionar asesoramiento financiero? </a:t>
            </a:r>
            <a:endParaRPr lang="es-ES"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¿Cuál es el precio de su servicios? ¿Hay una tarifa por hora? ¿O toma un porcentaje de sus activos totales? ¿Recibirá una comisión adicional por sus inversiones? ¿O es un asesor solo de honorarios? </a:t>
            </a:r>
            <a:endParaRPr lang="es-ES"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571500" marR="0" lvl="0" indent="-317500" algn="l" rtl="0">
              <a:spcBef>
                <a:spcPts val="0"/>
              </a:spcBef>
              <a:spcAft>
                <a:spcPts val="0"/>
              </a:spcAft>
              <a:buClr>
                <a:schemeClr val="dk1"/>
              </a:buClr>
              <a:buSzPts val="4000"/>
              <a:buFont typeface="Arial"/>
              <a:buNone/>
            </a:pPr>
            <a:endParaRPr sz="4000" b="1" dirty="0">
              <a:solidFill>
                <a:schemeClr val="dk1"/>
              </a:solidFill>
              <a:latin typeface="Helvetica Neue"/>
              <a:ea typeface="Helvetica Neue"/>
              <a:cs typeface="Helvetica Neue"/>
              <a:sym typeface="Helvetica Neue"/>
            </a:endParaRPr>
          </a:p>
        </p:txBody>
      </p:sp>
      <p:sp>
        <p:nvSpPr>
          <p:cNvPr id="126" name="Google Shape;126;p10"/>
          <p:cNvSpPr/>
          <p:nvPr/>
        </p:nvSpPr>
        <p:spPr>
          <a:xfrm>
            <a:off x="9448800" y="4533900"/>
            <a:ext cx="7162800" cy="3970277"/>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¿Qué servicios incluye? ¿Solo gestión de inversiones o más consejos sobre sus finanzas?  </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¿Con qué frecuencia estará en contacto y cómo? </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¿Cuál es su cliente típico? </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¿Cuál es su enfoque de inversión? ¿Toma riesgos para obtener una mayor ganancia? ¿O es más bien prudente? </a:t>
            </a:r>
            <a:endParaRPr lang="es-ES" sz="2800" dirty="0">
              <a:solidFill>
                <a:schemeClr val="dk1"/>
              </a:solidFill>
              <a:latin typeface="Calibri"/>
              <a:ea typeface="Calibri"/>
              <a:cs typeface="Calibri"/>
              <a:sym typeface="Calibri"/>
            </a:endParaRPr>
          </a:p>
        </p:txBody>
      </p:sp>
      <p:pic>
        <p:nvPicPr>
          <p:cNvPr id="127" name="Google Shape;127;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08759" y="5676900"/>
            <a:ext cx="4526681" cy="2861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1"/>
          <p:cNvSpPr txBox="1"/>
          <p:nvPr/>
        </p:nvSpPr>
        <p:spPr>
          <a:xfrm>
            <a:off x="1447800" y="1028700"/>
            <a:ext cx="12725400"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6.</a:t>
            </a:r>
            <a:r>
              <a:rPr lang="es-ES" dirty="0">
                <a:solidFill>
                  <a:srgbClr val="343433"/>
                </a:solidFill>
              </a:rPr>
              <a:t> </a:t>
            </a:r>
            <a:r>
              <a:rPr lang="es-ES" dirty="0">
                <a:solidFill>
                  <a:schemeClr val="dk1"/>
                </a:solidFill>
              </a:rPr>
              <a:t>Lista de verificación para la primera reunión con un asesor</a:t>
            </a:r>
            <a:endParaRPr lang="es-ES"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133" name="Google Shape;133;p11"/>
          <p:cNvSpPr txBox="1"/>
          <p:nvPr/>
        </p:nvSpPr>
        <p:spPr>
          <a:xfrm>
            <a:off x="1295400" y="2467793"/>
            <a:ext cx="8153400" cy="5693826"/>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Asegúrate de que el asesor al que contactaste tenga las certificaciones necesarias.</a:t>
            </a: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Toma notas para tener un registro claro de lo que se dijo en la reunión.</a:t>
            </a: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Prepara tu reunión escribiendo tus preguntas.</a:t>
            </a: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Tómate el tiempo para pensar en cualquier decisión o para comparar productos con otro asesor antes de firmar cualquier documento. </a:t>
            </a: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Responde a todas las preguntas honestamente.</a:t>
            </a: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Comprueba que tu información personal se mantenga confidencial.</a:t>
            </a: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Pregunta a las personas a tu alrededor (amigos y familiares) si tienen un asesor para recomendar. </a:t>
            </a:r>
          </a:p>
        </p:txBody>
      </p:sp>
      <p:pic>
        <p:nvPicPr>
          <p:cNvPr id="134" name="Google Shape;134;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44200" y="2247867"/>
            <a:ext cx="6248400" cy="56388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2"/>
          <p:cNvSpPr txBox="1"/>
          <p:nvPr/>
        </p:nvSpPr>
        <p:spPr>
          <a:xfrm>
            <a:off x="1447800" y="1573291"/>
            <a:ext cx="3581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t>Resumiendo</a:t>
            </a:r>
          </a:p>
        </p:txBody>
      </p:sp>
      <p:sp>
        <p:nvSpPr>
          <p:cNvPr id="140" name="Google Shape;140;p12"/>
          <p:cNvSpPr txBox="1"/>
          <p:nvPr/>
        </p:nvSpPr>
        <p:spPr>
          <a:xfrm>
            <a:off x="1197228" y="2907990"/>
            <a:ext cx="418654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Asesoramiento</a:t>
            </a:r>
            <a:r>
              <a:rPr dirty="0"/>
              <a:t> </a:t>
            </a:r>
            <a:r>
              <a:rPr dirty="0" err="1"/>
              <a:t>financiero</a:t>
            </a:r>
            <a:endParaRPr sz="2800" b="1" dirty="0">
              <a:solidFill>
                <a:schemeClr val="dk1"/>
              </a:solidFill>
              <a:latin typeface="Calibri"/>
              <a:ea typeface="Calibri"/>
              <a:cs typeface="Calibri"/>
              <a:sym typeface="Calibri"/>
            </a:endParaRPr>
          </a:p>
        </p:txBody>
      </p:sp>
      <p:sp>
        <p:nvSpPr>
          <p:cNvPr id="141" name="Google Shape;141;p12"/>
          <p:cNvSpPr txBox="1"/>
          <p:nvPr/>
        </p:nvSpPr>
        <p:spPr>
          <a:xfrm>
            <a:off x="1197227" y="3442224"/>
            <a:ext cx="4338944" cy="175432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Una </a:t>
            </a:r>
            <a:r>
              <a:rPr dirty="0" err="1"/>
              <a:t>serie</a:t>
            </a:r>
            <a:r>
              <a:rPr dirty="0"/>
              <a:t> de </a:t>
            </a:r>
            <a:r>
              <a:rPr dirty="0" err="1"/>
              <a:t>servicios</a:t>
            </a:r>
            <a:r>
              <a:rPr dirty="0"/>
              <a:t> </a:t>
            </a:r>
            <a:r>
              <a:rPr dirty="0" err="1"/>
              <a:t>financieros</a:t>
            </a:r>
            <a:r>
              <a:rPr dirty="0"/>
              <a:t> </a:t>
            </a:r>
            <a:r>
              <a:rPr dirty="0" err="1"/>
              <a:t>prestados</a:t>
            </a:r>
            <a:r>
              <a:rPr dirty="0"/>
              <a:t> </a:t>
            </a:r>
            <a:r>
              <a:rPr dirty="0" err="1"/>
              <a:t>por</a:t>
            </a:r>
            <a:r>
              <a:rPr dirty="0"/>
              <a:t> </a:t>
            </a:r>
            <a:r>
              <a:rPr dirty="0" err="1"/>
              <a:t>profesionales</a:t>
            </a:r>
            <a:r>
              <a:rPr dirty="0"/>
              <a:t> </a:t>
            </a:r>
            <a:r>
              <a:rPr dirty="0" err="1"/>
              <a:t>cualificados</a:t>
            </a:r>
            <a:r>
              <a:rPr dirty="0"/>
              <a:t>.</a:t>
            </a: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142" name="Google Shape;142;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4002" y="3091254"/>
            <a:ext cx="638173" cy="1486244"/>
          </a:xfrm>
          <a:prstGeom prst="rect">
            <a:avLst/>
          </a:prstGeom>
          <a:noFill/>
          <a:ln>
            <a:noFill/>
          </a:ln>
        </p:spPr>
      </p:pic>
      <p:sp>
        <p:nvSpPr>
          <p:cNvPr id="143" name="Google Shape;143;p12"/>
          <p:cNvSpPr txBox="1"/>
          <p:nvPr/>
        </p:nvSpPr>
        <p:spPr>
          <a:xfrm>
            <a:off x="1633979" y="5645844"/>
            <a:ext cx="40258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Asesor</a:t>
            </a:r>
            <a:r>
              <a:rPr dirty="0"/>
              <a:t> </a:t>
            </a:r>
            <a:r>
              <a:rPr dirty="0" err="1"/>
              <a:t>financiero</a:t>
            </a:r>
            <a:endParaRPr sz="2800" b="1" dirty="0">
              <a:solidFill>
                <a:schemeClr val="dk1"/>
              </a:solidFill>
              <a:latin typeface="Calibri"/>
              <a:ea typeface="Calibri"/>
              <a:cs typeface="Calibri"/>
              <a:sym typeface="Calibri"/>
            </a:endParaRPr>
          </a:p>
        </p:txBody>
      </p:sp>
      <p:sp>
        <p:nvSpPr>
          <p:cNvPr id="144" name="Google Shape;144;p12"/>
          <p:cNvSpPr txBox="1"/>
          <p:nvPr/>
        </p:nvSpPr>
        <p:spPr>
          <a:xfrm>
            <a:off x="1512026" y="6434438"/>
            <a:ext cx="6091544"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Un </a:t>
            </a:r>
            <a:r>
              <a:rPr dirty="0" err="1"/>
              <a:t>profesional</a:t>
            </a:r>
            <a:r>
              <a:rPr dirty="0"/>
              <a:t> </a:t>
            </a:r>
            <a:r>
              <a:rPr dirty="0" err="1"/>
              <a:t>cualificado</a:t>
            </a:r>
            <a:r>
              <a:rPr dirty="0"/>
              <a:t> que </a:t>
            </a:r>
            <a:r>
              <a:rPr dirty="0" err="1"/>
              <a:t>proporcione</a:t>
            </a:r>
            <a:r>
              <a:rPr dirty="0"/>
              <a:t> </a:t>
            </a:r>
            <a:r>
              <a:rPr dirty="0" err="1"/>
              <a:t>orientación</a:t>
            </a:r>
            <a:r>
              <a:rPr dirty="0"/>
              <a:t> </a:t>
            </a:r>
            <a:r>
              <a:rPr dirty="0" err="1"/>
              <a:t>sobre</a:t>
            </a:r>
            <a:r>
              <a:rPr dirty="0"/>
              <a:t> </a:t>
            </a:r>
            <a:r>
              <a:rPr dirty="0" err="1"/>
              <a:t>productos</a:t>
            </a:r>
            <a:r>
              <a:rPr dirty="0"/>
              <a:t> </a:t>
            </a:r>
            <a:r>
              <a:rPr dirty="0" err="1"/>
              <a:t>financieros</a:t>
            </a:r>
            <a:r>
              <a:rPr dirty="0"/>
              <a:t>,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ventajas</a:t>
            </a:r>
            <a:r>
              <a:rPr dirty="0"/>
              <a:t> </a:t>
            </a:r>
            <a:r>
              <a:rPr dirty="0" err="1"/>
              <a:t>fiscales</a:t>
            </a:r>
            <a:r>
              <a:rPr dirty="0"/>
              <a:t> y </a:t>
            </a:r>
            <a:r>
              <a:rPr dirty="0" err="1"/>
              <a:t>opciones</a:t>
            </a:r>
            <a:r>
              <a:rPr dirty="0"/>
              <a:t> de </a:t>
            </a:r>
            <a:r>
              <a:rPr dirty="0" err="1"/>
              <a:t>seguros</a:t>
            </a:r>
            <a:r>
              <a:rPr dirty="0"/>
              <a:t>. </a:t>
            </a:r>
            <a:endParaRPr sz="2800" dirty="0">
              <a:solidFill>
                <a:schemeClr val="dk1"/>
              </a:solidFill>
              <a:latin typeface="Calibri"/>
              <a:ea typeface="Calibri"/>
              <a:cs typeface="Calibri"/>
              <a:sym typeface="Calibri"/>
            </a:endParaRPr>
          </a:p>
        </p:txBody>
      </p:sp>
      <p:pic>
        <p:nvPicPr>
          <p:cNvPr id="145" name="Google Shape;145;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8200" y="6211511"/>
            <a:ext cx="638173" cy="1486244"/>
          </a:xfrm>
          <a:prstGeom prst="rect">
            <a:avLst/>
          </a:prstGeom>
          <a:noFill/>
          <a:ln>
            <a:noFill/>
          </a:ln>
        </p:spPr>
      </p:pic>
      <p:sp>
        <p:nvSpPr>
          <p:cNvPr id="146" name="Google Shape;146;p12"/>
          <p:cNvSpPr txBox="1"/>
          <p:nvPr/>
        </p:nvSpPr>
        <p:spPr>
          <a:xfrm>
            <a:off x="12769052" y="2006926"/>
            <a:ext cx="45682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Tipos</a:t>
            </a:r>
            <a:r>
              <a:rPr dirty="0"/>
              <a:t> de </a:t>
            </a:r>
            <a:r>
              <a:rPr dirty="0" err="1"/>
              <a:t>asesores</a:t>
            </a:r>
            <a:endParaRPr sz="2800" b="1" dirty="0">
              <a:solidFill>
                <a:schemeClr val="dk1"/>
              </a:solidFill>
              <a:latin typeface="Calibri"/>
              <a:ea typeface="Calibri"/>
              <a:cs typeface="Calibri"/>
              <a:sym typeface="Calibri"/>
            </a:endParaRPr>
          </a:p>
        </p:txBody>
      </p:sp>
      <p:sp>
        <p:nvSpPr>
          <p:cNvPr id="147" name="Google Shape;147;p12"/>
          <p:cNvSpPr txBox="1"/>
          <p:nvPr/>
        </p:nvSpPr>
        <p:spPr>
          <a:xfrm>
            <a:off x="12855376" y="2497032"/>
            <a:ext cx="4343400" cy="218521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Hay diferentes asesores con diferentes especializaciones. Debes elegir uno que se adapte a tus necesidades.</a:t>
            </a:r>
            <a:endParaRPr lang="es-ES"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Helvetica Neue"/>
              <a:ea typeface="Helvetica Neue"/>
              <a:cs typeface="Helvetica Neue"/>
              <a:sym typeface="Helvetica Neue"/>
            </a:endParaRPr>
          </a:p>
        </p:txBody>
      </p:sp>
      <p:pic>
        <p:nvPicPr>
          <p:cNvPr id="148" name="Google Shape;148;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11024" y="2673287"/>
            <a:ext cx="638173" cy="1486244"/>
          </a:xfrm>
          <a:prstGeom prst="rect">
            <a:avLst/>
          </a:prstGeom>
          <a:noFill/>
          <a:ln>
            <a:noFill/>
          </a:ln>
        </p:spPr>
      </p:pic>
      <p:sp>
        <p:nvSpPr>
          <p:cNvPr id="149" name="Google Shape;149;p12"/>
          <p:cNvSpPr txBox="1"/>
          <p:nvPr/>
        </p:nvSpPr>
        <p:spPr>
          <a:xfrm>
            <a:off x="12968285" y="4474908"/>
            <a:ext cx="2743201"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Cómo elegir</a:t>
            </a:r>
            <a:endParaRPr sz="2800" b="1">
              <a:solidFill>
                <a:schemeClr val="dk1"/>
              </a:solidFill>
              <a:latin typeface="Calibri"/>
              <a:ea typeface="Calibri"/>
              <a:cs typeface="Calibri"/>
              <a:sym typeface="Calibri"/>
            </a:endParaRPr>
          </a:p>
        </p:txBody>
      </p:sp>
      <p:sp>
        <p:nvSpPr>
          <p:cNvPr id="150" name="Google Shape;150;p12"/>
          <p:cNvSpPr txBox="1"/>
          <p:nvPr/>
        </p:nvSpPr>
        <p:spPr>
          <a:xfrm>
            <a:off x="12968284" y="4932108"/>
            <a:ext cx="4343401"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Antes de </a:t>
            </a:r>
            <a:r>
              <a:rPr dirty="0" err="1"/>
              <a:t>elegir</a:t>
            </a:r>
            <a:r>
              <a:rPr dirty="0"/>
              <a:t> un </a:t>
            </a:r>
            <a:r>
              <a:rPr dirty="0" err="1"/>
              <a:t>asesor</a:t>
            </a:r>
            <a:r>
              <a:rPr dirty="0"/>
              <a:t>, </a:t>
            </a:r>
            <a:r>
              <a:rPr dirty="0" err="1"/>
              <a:t>debe</a:t>
            </a:r>
            <a:r>
              <a:rPr lang="es-ES" dirty="0"/>
              <a:t>s</a:t>
            </a:r>
            <a:r>
              <a:rPr dirty="0"/>
              <a:t> </a:t>
            </a:r>
            <a:r>
              <a:rPr dirty="0" err="1"/>
              <a:t>hacer</a:t>
            </a:r>
            <a:r>
              <a:rPr lang="es-ES" dirty="0"/>
              <a:t>t</a:t>
            </a:r>
            <a:r>
              <a:rPr dirty="0"/>
              <a:t>e </a:t>
            </a:r>
            <a:r>
              <a:rPr dirty="0" err="1"/>
              <a:t>una</a:t>
            </a:r>
            <a:r>
              <a:rPr dirty="0"/>
              <a:t> </a:t>
            </a:r>
            <a:r>
              <a:rPr dirty="0" err="1"/>
              <a:t>serie</a:t>
            </a:r>
            <a:r>
              <a:rPr dirty="0"/>
              <a:t> de </a:t>
            </a:r>
            <a:r>
              <a:rPr dirty="0" err="1"/>
              <a:t>preguntas</a:t>
            </a:r>
            <a:r>
              <a:rPr dirty="0"/>
              <a:t>.</a:t>
            </a:r>
          </a:p>
        </p:txBody>
      </p:sp>
      <p:pic>
        <p:nvPicPr>
          <p:cNvPr id="151" name="Google Shape;151;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229482" y="4760630"/>
            <a:ext cx="638173" cy="1486244"/>
          </a:xfrm>
          <a:prstGeom prst="rect">
            <a:avLst/>
          </a:prstGeom>
          <a:noFill/>
          <a:ln>
            <a:noFill/>
          </a:ln>
        </p:spPr>
      </p:pic>
      <p:pic>
        <p:nvPicPr>
          <p:cNvPr id="152" name="Google Shape;152;p1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59844" y="2282589"/>
            <a:ext cx="5938994" cy="3753884"/>
          </a:xfrm>
          <a:prstGeom prst="rect">
            <a:avLst/>
          </a:prstGeom>
          <a:noFill/>
          <a:ln>
            <a:noFill/>
          </a:ln>
        </p:spPr>
      </p:pic>
      <p:pic>
        <p:nvPicPr>
          <p:cNvPr id="153" name="Google Shape;15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330111" y="6703229"/>
            <a:ext cx="638173" cy="1486244"/>
          </a:xfrm>
          <a:prstGeom prst="rect">
            <a:avLst/>
          </a:prstGeom>
          <a:noFill/>
          <a:ln>
            <a:noFill/>
          </a:ln>
        </p:spPr>
      </p:pic>
      <p:sp>
        <p:nvSpPr>
          <p:cNvPr id="154" name="Google Shape;154;p12"/>
          <p:cNvSpPr txBox="1"/>
          <p:nvPr/>
        </p:nvSpPr>
        <p:spPr>
          <a:xfrm>
            <a:off x="13110104" y="6434438"/>
            <a:ext cx="388619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err="1"/>
              <a:t>Conoce</a:t>
            </a:r>
            <a:r>
              <a:rPr dirty="0"/>
              <a:t> a </a:t>
            </a:r>
            <a:r>
              <a:rPr dirty="0" err="1"/>
              <a:t>tu</a:t>
            </a:r>
            <a:r>
              <a:rPr dirty="0"/>
              <a:t> </a:t>
            </a:r>
            <a:r>
              <a:rPr dirty="0" err="1"/>
              <a:t>asesor</a:t>
            </a:r>
            <a:endParaRPr sz="2800" b="1" dirty="0">
              <a:solidFill>
                <a:schemeClr val="dk1"/>
              </a:solidFill>
              <a:latin typeface="Calibri"/>
              <a:ea typeface="Calibri"/>
              <a:cs typeface="Calibri"/>
              <a:sym typeface="Calibri"/>
            </a:endParaRPr>
          </a:p>
        </p:txBody>
      </p:sp>
      <p:sp>
        <p:nvSpPr>
          <p:cNvPr id="155" name="Google Shape;155;p12"/>
          <p:cNvSpPr txBox="1"/>
          <p:nvPr/>
        </p:nvSpPr>
        <p:spPr>
          <a:xfrm>
            <a:off x="13106399" y="7041319"/>
            <a:ext cx="4343401" cy="1384995"/>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Es </a:t>
            </a:r>
            <a:r>
              <a:rPr dirty="0" err="1"/>
              <a:t>importante</a:t>
            </a:r>
            <a:r>
              <a:rPr dirty="0"/>
              <a:t> </a:t>
            </a:r>
            <a:r>
              <a:rPr dirty="0" err="1"/>
              <a:t>preparar</a:t>
            </a:r>
            <a:r>
              <a:rPr dirty="0"/>
              <a:t> </a:t>
            </a:r>
            <a:r>
              <a:rPr dirty="0" err="1"/>
              <a:t>cuidadosamente</a:t>
            </a:r>
            <a:r>
              <a:rPr dirty="0"/>
              <a:t> la </a:t>
            </a:r>
            <a:r>
              <a:rPr dirty="0" err="1"/>
              <a:t>primera</a:t>
            </a:r>
            <a:r>
              <a:rPr dirty="0"/>
              <a:t> </a:t>
            </a:r>
            <a:r>
              <a:rPr dirty="0" err="1"/>
              <a:t>reunión</a:t>
            </a:r>
            <a:r>
              <a:rPr dirty="0"/>
              <a:t> con </a:t>
            </a:r>
            <a:r>
              <a:rPr dirty="0" err="1"/>
              <a:t>el</a:t>
            </a:r>
            <a:r>
              <a:rPr dirty="0"/>
              <a:t> </a:t>
            </a:r>
            <a:r>
              <a:rPr dirty="0" err="1"/>
              <a:t>asesor</a:t>
            </a:r>
            <a:r>
              <a:rPr dirty="0"/>
              <a:t> </a:t>
            </a:r>
            <a:r>
              <a:rPr dirty="0" err="1"/>
              <a:t>financiero</a:t>
            </a:r>
            <a:r>
              <a:rPr dirty="0"/>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3"/>
          <p:cNvSpPr txBox="1"/>
          <p:nvPr/>
        </p:nvSpPr>
        <p:spPr>
          <a:xfrm>
            <a:off x="6260549" y="4993804"/>
            <a:ext cx="5410200"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AC709"/>
              </a:buClr>
              <a:buSzPts val="8000"/>
              <a:buFont typeface="Calibri"/>
              <a:buNone/>
              <a:defRPr sz="8000" b="1">
                <a:solidFill>
                  <a:srgbClr val="FAC709"/>
                </a:solidFill>
                <a:latin typeface="Calibri"/>
                <a:ea typeface="Calibri"/>
                <a:cs typeface="Calibri"/>
                <a:sym typeface="Calibri"/>
              </a:defRPr>
            </a:pPr>
            <a:r>
              <a:rPr dirty="0"/>
              <a:t>¡Muchas gracias!</a:t>
            </a:r>
            <a:endParaRPr sz="8000" b="1" i="0" u="none" strike="noStrike" cap="none" dirty="0">
              <a:solidFill>
                <a:srgbClr val="FAC709"/>
              </a:solidFill>
              <a:latin typeface="Calibri"/>
              <a:ea typeface="Calibri"/>
              <a:cs typeface="Calibri"/>
              <a:sym typeface="Calibri"/>
            </a:endParaRPr>
          </a:p>
        </p:txBody>
      </p:sp>
      <p:sp>
        <p:nvSpPr>
          <p:cNvPr id="161" name="Google Shape;161;p13"/>
          <p:cNvSpPr txBox="1"/>
          <p:nvPr/>
        </p:nvSpPr>
        <p:spPr>
          <a:xfrm>
            <a:off x="4382588" y="7678951"/>
            <a:ext cx="9166122" cy="2149306"/>
          </a:xfrm>
          <a:prstGeom prst="rect">
            <a:avLst/>
          </a:prstGeom>
          <a:noFill/>
          <a:ln>
            <a:noFill/>
          </a:ln>
        </p:spPr>
        <p:txBody>
          <a:bodyPr spcFirstLastPara="1" wrap="square" lIns="91425" tIns="45700" rIns="91425" bIns="45700" anchor="t" anchorCtr="0">
            <a:spAutoFit/>
          </a:bodyPr>
          <a:lstStyle/>
          <a:p>
            <a:pPr marL="12700" marR="0" lvl="0" indent="0" algn="ctr" rtl="0">
              <a:spcBef>
                <a:spcPts val="0"/>
              </a:spcBef>
              <a:spcAft>
                <a:spcPts val="0"/>
              </a:spcAft>
              <a:buNone/>
              <a:defRPr sz="4400" b="1">
                <a:solidFill>
                  <a:schemeClr val="dk1"/>
                </a:solidFill>
                <a:latin typeface="Calibri"/>
                <a:ea typeface="Calibri"/>
                <a:cs typeface="Calibri"/>
                <a:sym typeface="Calibri"/>
              </a:defRPr>
            </a:pPr>
            <a:r>
              <a:rPr dirty="0"/>
              <a:t>Socio: </a:t>
            </a:r>
            <a:r>
              <a:rPr dirty="0" err="1"/>
              <a:t>Solución</a:t>
            </a:r>
            <a:r>
              <a:rPr dirty="0"/>
              <a:t>: </a:t>
            </a:r>
            <a:r>
              <a:rPr dirty="0" err="1"/>
              <a:t>Solidarité</a:t>
            </a:r>
            <a:r>
              <a:rPr dirty="0"/>
              <a:t> &amp; </a:t>
            </a:r>
            <a:r>
              <a:rPr dirty="0" err="1"/>
              <a:t>Inclusión</a:t>
            </a:r>
            <a:endParaRPr dirty="0"/>
          </a:p>
          <a:p>
            <a:pPr marL="12700" marR="0" lvl="0" indent="0" algn="ctr" rtl="0">
              <a:lnSpc>
                <a:spcPct val="100000"/>
              </a:lnSpc>
              <a:spcBef>
                <a:spcPts val="100"/>
              </a:spcBef>
              <a:spcAft>
                <a:spcPts val="0"/>
              </a:spcAft>
              <a:buNone/>
            </a:pPr>
            <a:endParaRPr sz="4400" b="1" dirty="0">
              <a:solidFill>
                <a:schemeClr val="dk1"/>
              </a:solidFill>
              <a:latin typeface="Calibri"/>
              <a:ea typeface="Calibri"/>
              <a:cs typeface="Calibri"/>
              <a:sym typeface="Calibri"/>
            </a:endParaRPr>
          </a:p>
          <a:p>
            <a:pPr marL="12700" marR="0" lvl="0" indent="0" algn="ctr" rtl="0">
              <a:lnSpc>
                <a:spcPct val="100000"/>
              </a:lnSpc>
              <a:spcBef>
                <a:spcPts val="100"/>
              </a:spcBef>
              <a:spcAft>
                <a:spcPts val="0"/>
              </a:spcAft>
              <a:buNone/>
            </a:pPr>
            <a:endParaRPr sz="4400" b="1" dirty="0">
              <a:solidFill>
                <a:schemeClr val="dk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2"/>
          <p:cNvSpPr txBox="1"/>
          <p:nvPr/>
        </p:nvSpPr>
        <p:spPr>
          <a:xfrm>
            <a:off x="1478818" y="1248347"/>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rPr lang="es-ES" dirty="0"/>
              <a:t>Objetivos y metas </a:t>
            </a:r>
          </a:p>
        </p:txBody>
      </p:sp>
      <p:sp>
        <p:nvSpPr>
          <p:cNvPr id="31" name="Google Shape;31;p2"/>
          <p:cNvSpPr txBox="1"/>
          <p:nvPr/>
        </p:nvSpPr>
        <p:spPr>
          <a:xfrm>
            <a:off x="1478818" y="2007163"/>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Al final de este módulo podrás:</a:t>
            </a:r>
          </a:p>
        </p:txBody>
      </p:sp>
      <p:pic>
        <p:nvPicPr>
          <p:cNvPr id="32" name="Google Shape;32;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67144" y="3058827"/>
            <a:ext cx="370416" cy="280000"/>
          </a:xfrm>
          <a:prstGeom prst="rect">
            <a:avLst/>
          </a:prstGeom>
          <a:noFill/>
          <a:ln>
            <a:noFill/>
          </a:ln>
        </p:spPr>
      </p:pic>
      <p:pic>
        <p:nvPicPr>
          <p:cNvPr id="33" name="Google Shape;33;p2"/>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067144" y="5972767"/>
            <a:ext cx="381000" cy="326225"/>
          </a:xfrm>
          <a:prstGeom prst="rect">
            <a:avLst/>
          </a:prstGeom>
          <a:noFill/>
          <a:ln>
            <a:noFill/>
          </a:ln>
        </p:spPr>
      </p:pic>
      <p:grpSp>
        <p:nvGrpSpPr>
          <p:cNvPr id="34" name="Google Shape;34;p2"/>
          <p:cNvGrpSpPr/>
          <p:nvPr/>
        </p:nvGrpSpPr>
        <p:grpSpPr>
          <a:xfrm>
            <a:off x="1050041" y="4492768"/>
            <a:ext cx="389419" cy="357695"/>
            <a:chOff x="10576646" y="4322694"/>
            <a:chExt cx="700954" cy="668406"/>
          </a:xfrm>
        </p:grpSpPr>
        <p:pic>
          <p:nvPicPr>
            <p:cNvPr id="35" name="Google Shape;35;p2"/>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36" name="Google Shape;36;p2"/>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7" name="Google Shape;37;p2"/>
          <p:cNvGrpSpPr/>
          <p:nvPr/>
        </p:nvGrpSpPr>
        <p:grpSpPr>
          <a:xfrm>
            <a:off x="1936729" y="2771429"/>
            <a:ext cx="6934202" cy="1035539"/>
            <a:chOff x="6420992" y="1321255"/>
            <a:chExt cx="6934202" cy="1035539"/>
          </a:xfrm>
        </p:grpSpPr>
        <p:sp>
          <p:nvSpPr>
            <p:cNvPr id="38" name="Google Shape;38;p2"/>
            <p:cNvSpPr txBox="1"/>
            <p:nvPr/>
          </p:nvSpPr>
          <p:spPr>
            <a:xfrm>
              <a:off x="6420994" y="1402687"/>
              <a:ext cx="6934200"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Definir el concepto de asesoramiento financiero y el papel del asesor financiero</a:t>
              </a:r>
              <a:endParaRPr lang="es-ES" sz="2800" dirty="0">
                <a:solidFill>
                  <a:schemeClr val="dk1"/>
                </a:solidFill>
                <a:latin typeface="Calibri"/>
                <a:ea typeface="Calibri"/>
                <a:cs typeface="Calibri"/>
                <a:sym typeface="Calibri"/>
              </a:endParaRPr>
            </a:p>
          </p:txBody>
        </p:sp>
        <p:sp>
          <p:nvSpPr>
            <p:cNvPr id="39" name="Google Shape;39;p2"/>
            <p:cNvSpPr txBox="1"/>
            <p:nvPr/>
          </p:nvSpPr>
          <p:spPr>
            <a:xfrm>
              <a:off x="6420992" y="1321255"/>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endParaRPr sz="2800" b="1" dirty="0">
                <a:solidFill>
                  <a:schemeClr val="dk1"/>
                </a:solidFill>
                <a:latin typeface="Calibri"/>
                <a:ea typeface="Calibri"/>
                <a:cs typeface="Calibri"/>
                <a:sym typeface="Calibri"/>
              </a:endParaRPr>
            </a:p>
          </p:txBody>
        </p:sp>
      </p:grpSp>
      <p:sp>
        <p:nvSpPr>
          <p:cNvPr id="40" name="Google Shape;40;p2"/>
          <p:cNvSpPr txBox="1"/>
          <p:nvPr/>
        </p:nvSpPr>
        <p:spPr>
          <a:xfrm>
            <a:off x="1936730" y="4264168"/>
            <a:ext cx="6448814" cy="95410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Elija el asesor financiero que mejor se adapte a tus intereses y situación personal</a:t>
            </a:r>
            <a:endParaRPr lang="es-ES" sz="2800" dirty="0">
              <a:solidFill>
                <a:schemeClr val="dk1"/>
              </a:solidFill>
              <a:latin typeface="Calibri"/>
              <a:ea typeface="Calibri"/>
              <a:cs typeface="Calibri"/>
              <a:sym typeface="Calibri"/>
            </a:endParaRPr>
          </a:p>
        </p:txBody>
      </p:sp>
      <p:sp>
        <p:nvSpPr>
          <p:cNvPr id="41" name="Google Shape;41;p2"/>
          <p:cNvSpPr txBox="1"/>
          <p:nvPr/>
        </p:nvSpPr>
        <p:spPr>
          <a:xfrm>
            <a:off x="1936730" y="5468127"/>
            <a:ext cx="6448814"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Preparar una reunión con un asesor financiero teniendo en cuenta tus propias necesidades, objetivos financieros y posibilidades</a:t>
            </a:r>
          </a:p>
          <a:p>
            <a:pPr marL="0" marR="0" lvl="0" indent="0" algn="just" rtl="0">
              <a:spcBef>
                <a:spcPts val="0"/>
              </a:spcBef>
              <a:spcAft>
                <a:spcPts val="0"/>
              </a:spcAft>
              <a:buNone/>
              <a:defRPr sz="2800">
                <a:solidFill>
                  <a:schemeClr val="dk1"/>
                </a:solidFill>
                <a:latin typeface="Calibri"/>
                <a:ea typeface="Calibri"/>
                <a:cs typeface="Calibri"/>
                <a:sym typeface="Calibri"/>
              </a:defRPr>
            </a:pPr>
            <a:endParaRPr lang="es-ES" sz="2800" dirty="0">
              <a:solidFill>
                <a:schemeClr val="dk1"/>
              </a:solidFill>
              <a:latin typeface="Calibri"/>
              <a:ea typeface="Calibri"/>
              <a:cs typeface="Calibri"/>
              <a:sym typeface="Calibri"/>
            </a:endParaRPr>
          </a:p>
          <a:p>
            <a:pPr marL="0" marR="0" lvl="0" indent="0" algn="just" rtl="0">
              <a:spcBef>
                <a:spcPts val="0"/>
              </a:spcBef>
              <a:spcAft>
                <a:spcPts val="0"/>
              </a:spcAft>
              <a:buNone/>
              <a:defRPr sz="2800">
                <a:solidFill>
                  <a:schemeClr val="dk1"/>
                </a:solidFill>
                <a:latin typeface="Calibri"/>
                <a:ea typeface="Calibri"/>
                <a:cs typeface="Calibri"/>
                <a:sym typeface="Calibri"/>
              </a:defRPr>
            </a:pPr>
            <a:endParaRPr lang="es-ES" sz="2800" dirty="0">
              <a:solidFill>
                <a:schemeClr val="dk1"/>
              </a:solidFill>
              <a:latin typeface="Calibri"/>
              <a:ea typeface="Calibri"/>
              <a:cs typeface="Calibri"/>
              <a:sym typeface="Calibri"/>
            </a:endParaRPr>
          </a:p>
        </p:txBody>
      </p:sp>
      <p:pic>
        <p:nvPicPr>
          <p:cNvPr id="42" name="Google Shape;42;p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144000" y="2386254"/>
            <a:ext cx="8534403" cy="4709934"/>
          </a:xfrm>
          <a:prstGeom prst="rect">
            <a:avLst/>
          </a:prstGeom>
          <a:noFill/>
          <a:ln>
            <a:noFill/>
          </a:ln>
        </p:spPr>
      </p:pic>
      <p:pic>
        <p:nvPicPr>
          <p:cNvPr id="43" name="Google Shape;4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2567" y="7348805"/>
            <a:ext cx="370416" cy="280000"/>
          </a:xfrm>
          <a:prstGeom prst="rect">
            <a:avLst/>
          </a:prstGeom>
          <a:noFill/>
          <a:ln>
            <a:noFill/>
          </a:ln>
        </p:spPr>
      </p:pic>
      <p:sp>
        <p:nvSpPr>
          <p:cNvPr id="44" name="Google Shape;44;p2"/>
          <p:cNvSpPr/>
          <p:nvPr/>
        </p:nvSpPr>
        <p:spPr>
          <a:xfrm>
            <a:off x="1901143" y="7376778"/>
            <a:ext cx="8906092"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Definir los conceptos de licencia, riesgo financiero</a:t>
            </a:r>
          </a:p>
          <a:p>
            <a:pPr marL="0" marR="0" lvl="0" indent="0" algn="l" rtl="0">
              <a:spcBef>
                <a:spcPts val="0"/>
              </a:spcBef>
              <a:spcAft>
                <a:spcPts val="0"/>
              </a:spcAft>
              <a:buNone/>
              <a:defRPr sz="2800">
                <a:solidFill>
                  <a:schemeClr val="dk1"/>
                </a:solidFill>
                <a:latin typeface="Calibri"/>
                <a:ea typeface="Calibri"/>
                <a:cs typeface="Calibri"/>
                <a:sym typeface="Calibri"/>
              </a:defRPr>
            </a:pPr>
            <a:r>
              <a:rPr lang="es-ES" dirty="0"/>
              <a:t>e inversión</a:t>
            </a:r>
            <a:endParaRPr lang="es-ES" sz="28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3"/>
          <p:cNvSpPr txBox="1"/>
          <p:nvPr/>
        </p:nvSpPr>
        <p:spPr>
          <a:xfrm>
            <a:off x="1524000" y="1503549"/>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t>Índice</a:t>
            </a:r>
          </a:p>
        </p:txBody>
      </p:sp>
      <p:pic>
        <p:nvPicPr>
          <p:cNvPr id="50" name="Google Shape;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47973" y="3029494"/>
            <a:ext cx="370416" cy="280000"/>
          </a:xfrm>
          <a:prstGeom prst="rect">
            <a:avLst/>
          </a:prstGeom>
          <a:noFill/>
          <a:ln>
            <a:noFill/>
          </a:ln>
        </p:spPr>
      </p:pic>
      <p:pic>
        <p:nvPicPr>
          <p:cNvPr id="51" name="Google Shape;51;p3"/>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447973" y="6229894"/>
            <a:ext cx="381000" cy="326225"/>
          </a:xfrm>
          <a:prstGeom prst="rect">
            <a:avLst/>
          </a:prstGeom>
          <a:noFill/>
          <a:ln>
            <a:noFill/>
          </a:ln>
        </p:spPr>
      </p:pic>
      <p:grpSp>
        <p:nvGrpSpPr>
          <p:cNvPr id="52" name="Google Shape;52;p3"/>
          <p:cNvGrpSpPr/>
          <p:nvPr/>
        </p:nvGrpSpPr>
        <p:grpSpPr>
          <a:xfrm>
            <a:off x="1430870" y="4463435"/>
            <a:ext cx="389419" cy="357695"/>
            <a:chOff x="10576646" y="4322694"/>
            <a:chExt cx="700954" cy="668406"/>
          </a:xfrm>
        </p:grpSpPr>
        <p:pic>
          <p:nvPicPr>
            <p:cNvPr id="53" name="Google Shape;53;p3"/>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54" name="Google Shape;54;p3"/>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 name="Google Shape;55;p3"/>
          <p:cNvGrpSpPr/>
          <p:nvPr/>
        </p:nvGrpSpPr>
        <p:grpSpPr>
          <a:xfrm>
            <a:off x="2317558" y="2742096"/>
            <a:ext cx="5124927" cy="952445"/>
            <a:chOff x="6420992" y="1321255"/>
            <a:chExt cx="5124927" cy="952445"/>
          </a:xfrm>
        </p:grpSpPr>
        <p:sp>
          <p:nvSpPr>
            <p:cNvPr id="56" name="Google Shape;56;p3"/>
            <p:cNvSpPr txBox="1"/>
            <p:nvPr/>
          </p:nvSpPr>
          <p:spPr>
            <a:xfrm>
              <a:off x="6420994" y="1750480"/>
              <a:ext cx="5124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a:t>
              </a:r>
              <a:r>
                <a:rPr dirty="0" err="1"/>
                <a:t>Qué</a:t>
              </a:r>
              <a:r>
                <a:rPr dirty="0"/>
                <a:t> es </a:t>
              </a:r>
              <a:r>
                <a:rPr dirty="0" err="1"/>
                <a:t>el</a:t>
              </a:r>
              <a:r>
                <a:rPr dirty="0"/>
                <a:t> </a:t>
              </a:r>
              <a:r>
                <a:rPr dirty="0" err="1"/>
                <a:t>asesoramiento</a:t>
              </a:r>
              <a:r>
                <a:rPr dirty="0"/>
                <a:t> </a:t>
              </a:r>
              <a:r>
                <a:rPr dirty="0" err="1"/>
                <a:t>financiero</a:t>
              </a:r>
              <a:r>
                <a:rPr dirty="0"/>
                <a:t>?</a:t>
              </a:r>
              <a:endParaRPr sz="2800" dirty="0">
                <a:solidFill>
                  <a:schemeClr val="dk1"/>
                </a:solidFill>
                <a:latin typeface="Calibri"/>
                <a:ea typeface="Calibri"/>
                <a:cs typeface="Calibri"/>
                <a:sym typeface="Calibri"/>
              </a:endParaRPr>
            </a:p>
          </p:txBody>
        </p:sp>
        <p:sp>
          <p:nvSpPr>
            <p:cNvPr id="57" name="Google Shape;57;p3"/>
            <p:cNvSpPr txBox="1"/>
            <p:nvPr/>
          </p:nvSpPr>
          <p:spPr>
            <a:xfrm>
              <a:off x="6420992" y="1321255"/>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a:t>Unidad 1</a:t>
              </a:r>
              <a:endParaRPr sz="2800" b="1" dirty="0">
                <a:solidFill>
                  <a:schemeClr val="dk1"/>
                </a:solidFill>
                <a:latin typeface="Calibri"/>
                <a:ea typeface="Calibri"/>
                <a:cs typeface="Calibri"/>
                <a:sym typeface="Calibri"/>
              </a:endParaRPr>
            </a:p>
          </p:txBody>
        </p:sp>
      </p:grpSp>
      <p:grpSp>
        <p:nvGrpSpPr>
          <p:cNvPr id="58" name="Google Shape;58;p3"/>
          <p:cNvGrpSpPr/>
          <p:nvPr/>
        </p:nvGrpSpPr>
        <p:grpSpPr>
          <a:xfrm>
            <a:off x="2317558" y="4220131"/>
            <a:ext cx="5124926" cy="2229947"/>
            <a:chOff x="6420993" y="1336374"/>
            <a:chExt cx="5124926" cy="2229947"/>
          </a:xfrm>
        </p:grpSpPr>
        <p:sp>
          <p:nvSpPr>
            <p:cNvPr id="59" name="Google Shape;59;p3"/>
            <p:cNvSpPr txBox="1"/>
            <p:nvPr/>
          </p:nvSpPr>
          <p:spPr>
            <a:xfrm>
              <a:off x="6420994" y="1750480"/>
              <a:ext cx="5124925" cy="18158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a:t>
              </a:r>
              <a:r>
                <a:rPr dirty="0" err="1"/>
                <a:t>Cuál</a:t>
              </a:r>
              <a:r>
                <a:rPr dirty="0"/>
                <a:t> es </a:t>
              </a:r>
              <a:r>
                <a:rPr dirty="0" err="1"/>
                <a:t>el</a:t>
              </a:r>
              <a:r>
                <a:rPr dirty="0"/>
                <a:t> </a:t>
              </a:r>
              <a:r>
                <a:rPr dirty="0" err="1"/>
                <a:t>papel</a:t>
              </a:r>
              <a:r>
                <a:rPr dirty="0"/>
                <a:t> de un </a:t>
              </a:r>
              <a:r>
                <a:rPr dirty="0" err="1"/>
                <a:t>asesor</a:t>
              </a:r>
              <a:r>
                <a:rPr dirty="0"/>
                <a:t> </a:t>
              </a:r>
              <a:r>
                <a:rPr dirty="0" err="1"/>
                <a:t>financiero</a:t>
              </a:r>
              <a:r>
                <a:rPr dirty="0"/>
                <a:t> y </a:t>
              </a:r>
              <a:r>
                <a:rPr dirty="0" err="1"/>
                <a:t>por</a:t>
              </a:r>
              <a:r>
                <a:rPr dirty="0"/>
                <a:t> </a:t>
              </a:r>
              <a:r>
                <a:rPr dirty="0" err="1"/>
                <a:t>qué</a:t>
              </a:r>
              <a:r>
                <a:rPr dirty="0"/>
                <a:t> </a:t>
              </a:r>
              <a:r>
                <a:rPr dirty="0" err="1"/>
                <a:t>necesita</a:t>
              </a:r>
              <a:r>
                <a:rPr lang="es-ES" dirty="0"/>
                <a:t>s</a:t>
              </a:r>
              <a:r>
                <a:rPr dirty="0"/>
                <a:t> uno?</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p:txBody>
        </p:sp>
        <p:sp>
          <p:nvSpPr>
            <p:cNvPr id="60" name="Google Shape;60;p3"/>
            <p:cNvSpPr txBox="1"/>
            <p:nvPr/>
          </p:nvSpPr>
          <p:spPr>
            <a:xfrm>
              <a:off x="6420993" y="133637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Unidad 2</a:t>
              </a:r>
              <a:endParaRPr sz="2800" b="1">
                <a:solidFill>
                  <a:schemeClr val="dk1"/>
                </a:solidFill>
                <a:latin typeface="Calibri"/>
                <a:ea typeface="Calibri"/>
                <a:cs typeface="Calibri"/>
                <a:sym typeface="Calibri"/>
              </a:endParaRPr>
            </a:p>
          </p:txBody>
        </p:sp>
      </p:grpSp>
      <p:grpSp>
        <p:nvGrpSpPr>
          <p:cNvPr id="61" name="Google Shape;61;p3"/>
          <p:cNvGrpSpPr/>
          <p:nvPr/>
        </p:nvGrpSpPr>
        <p:grpSpPr>
          <a:xfrm>
            <a:off x="2317558" y="6097206"/>
            <a:ext cx="5883739" cy="970888"/>
            <a:chOff x="6420993" y="1302812"/>
            <a:chExt cx="5883739" cy="970888"/>
          </a:xfrm>
        </p:grpSpPr>
        <p:sp>
          <p:nvSpPr>
            <p:cNvPr id="62" name="Google Shape;62;p3"/>
            <p:cNvSpPr txBox="1"/>
            <p:nvPr/>
          </p:nvSpPr>
          <p:spPr>
            <a:xfrm>
              <a:off x="6420994" y="1750480"/>
              <a:ext cx="588373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Asesores</a:t>
              </a:r>
              <a:r>
                <a:rPr dirty="0"/>
                <a:t> </a:t>
              </a:r>
              <a:r>
                <a:rPr dirty="0" err="1"/>
                <a:t>financieros</a:t>
              </a:r>
              <a:r>
                <a:rPr dirty="0"/>
                <a:t> vs. </a:t>
              </a:r>
              <a:r>
                <a:rPr dirty="0" err="1"/>
                <a:t>planificador</a:t>
              </a:r>
              <a:r>
                <a:rPr dirty="0"/>
                <a:t> </a:t>
              </a:r>
              <a:r>
                <a:rPr dirty="0" err="1"/>
                <a:t>financiero</a:t>
              </a:r>
              <a:endParaRPr sz="2800" dirty="0">
                <a:solidFill>
                  <a:schemeClr val="dk1"/>
                </a:solidFill>
                <a:latin typeface="Calibri"/>
                <a:ea typeface="Calibri"/>
                <a:cs typeface="Calibri"/>
                <a:sym typeface="Calibri"/>
              </a:endParaRPr>
            </a:p>
          </p:txBody>
        </p:sp>
        <p:sp>
          <p:nvSpPr>
            <p:cNvPr id="63" name="Google Shape;63;p3"/>
            <p:cNvSpPr txBox="1"/>
            <p:nvPr/>
          </p:nvSpPr>
          <p:spPr>
            <a:xfrm>
              <a:off x="6420993" y="1302812"/>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Unidad 3</a:t>
              </a:r>
              <a:endParaRPr sz="2800" b="1">
                <a:solidFill>
                  <a:schemeClr val="dk1"/>
                </a:solidFill>
                <a:latin typeface="Calibri"/>
                <a:ea typeface="Calibri"/>
                <a:cs typeface="Calibri"/>
                <a:sym typeface="Calibri"/>
              </a:endParaRPr>
            </a:p>
          </p:txBody>
        </p:sp>
      </p:grpSp>
      <p:pic>
        <p:nvPicPr>
          <p:cNvPr id="64" name="Google Shape;64;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00468" y="2272990"/>
            <a:ext cx="8807676" cy="58717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4"/>
          <p:cNvSpPr txBox="1"/>
          <p:nvPr/>
        </p:nvSpPr>
        <p:spPr>
          <a:xfrm>
            <a:off x="1693817" y="1302565"/>
            <a:ext cx="9462656"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solidFill>
                  <a:schemeClr val="dk1"/>
                </a:solidFill>
                <a:latin typeface="Calibri"/>
                <a:ea typeface="Calibri"/>
                <a:cs typeface="Calibri"/>
                <a:sym typeface="Calibri"/>
              </a:defRPr>
            </a:pPr>
            <a:r>
              <a:rPr dirty="0" err="1"/>
              <a:t>Índice</a:t>
            </a:r>
            <a:endParaRPr dirty="0"/>
          </a:p>
        </p:txBody>
      </p:sp>
      <p:pic>
        <p:nvPicPr>
          <p:cNvPr id="70" name="Google Shape;7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5276" y="2549195"/>
            <a:ext cx="370416" cy="280000"/>
          </a:xfrm>
          <a:prstGeom prst="rect">
            <a:avLst/>
          </a:prstGeom>
          <a:noFill/>
          <a:ln>
            <a:noFill/>
          </a:ln>
        </p:spPr>
      </p:pic>
      <p:pic>
        <p:nvPicPr>
          <p:cNvPr id="71" name="Google Shape;71;p4"/>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095276" y="5474770"/>
            <a:ext cx="381000" cy="326225"/>
          </a:xfrm>
          <a:prstGeom prst="rect">
            <a:avLst/>
          </a:prstGeom>
          <a:noFill/>
          <a:ln>
            <a:noFill/>
          </a:ln>
        </p:spPr>
      </p:pic>
      <p:grpSp>
        <p:nvGrpSpPr>
          <p:cNvPr id="72" name="Google Shape;72;p4"/>
          <p:cNvGrpSpPr/>
          <p:nvPr/>
        </p:nvGrpSpPr>
        <p:grpSpPr>
          <a:xfrm>
            <a:off x="1078173" y="3919300"/>
            <a:ext cx="389419" cy="357695"/>
            <a:chOff x="10576646" y="4322694"/>
            <a:chExt cx="700954" cy="668406"/>
          </a:xfrm>
        </p:grpSpPr>
        <p:pic>
          <p:nvPicPr>
            <p:cNvPr id="73" name="Google Shape;73;p4"/>
            <p:cNvPicPr preferRelativeResize="0"/>
            <p:nvPr/>
          </p:nvPicPr>
          <p:blipFill rotWithShape="1">
            <a:blip r:embed="rId5" cstate="email">
              <a:alphaModFix/>
              <a:extLst>
                <a:ext uri="{28A0092B-C50C-407E-A947-70E740481C1C}">
                  <a14:useLocalDpi xmlns:a14="http://schemas.microsoft.com/office/drawing/2010/main"/>
                </a:ext>
              </a:extLst>
            </a:blip>
            <a:srcRect l="-2272" r="-2858"/>
            <a:stretch/>
          </p:blipFill>
          <p:spPr>
            <a:xfrm>
              <a:off x="10576646" y="4381500"/>
              <a:ext cx="700954" cy="609600"/>
            </a:xfrm>
            <a:prstGeom prst="rect">
              <a:avLst/>
            </a:prstGeom>
            <a:noFill/>
            <a:ln>
              <a:noFill/>
            </a:ln>
          </p:spPr>
        </p:pic>
        <p:sp>
          <p:nvSpPr>
            <p:cNvPr id="74" name="Google Shape;74;p4"/>
            <p:cNvSpPr/>
            <p:nvPr/>
          </p:nvSpPr>
          <p:spPr>
            <a:xfrm>
              <a:off x="10820400" y="4322694"/>
              <a:ext cx="228600" cy="71735"/>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75" name="Google Shape;75;p4"/>
          <p:cNvGrpSpPr/>
          <p:nvPr/>
        </p:nvGrpSpPr>
        <p:grpSpPr>
          <a:xfrm>
            <a:off x="1964861" y="2389397"/>
            <a:ext cx="5124927" cy="952445"/>
            <a:chOff x="6420992" y="1321255"/>
            <a:chExt cx="5124927" cy="952445"/>
          </a:xfrm>
        </p:grpSpPr>
        <p:sp>
          <p:nvSpPr>
            <p:cNvPr id="76" name="Google Shape;76;p4"/>
            <p:cNvSpPr txBox="1"/>
            <p:nvPr/>
          </p:nvSpPr>
          <p:spPr>
            <a:xfrm>
              <a:off x="6420994" y="1750480"/>
              <a:ext cx="51249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t>Tipos de asesores financieros</a:t>
              </a:r>
              <a:endParaRPr sz="2800">
                <a:solidFill>
                  <a:schemeClr val="dk1"/>
                </a:solidFill>
                <a:latin typeface="Calibri"/>
                <a:ea typeface="Calibri"/>
                <a:cs typeface="Calibri"/>
                <a:sym typeface="Calibri"/>
              </a:endParaRPr>
            </a:p>
          </p:txBody>
        </p:sp>
        <p:sp>
          <p:nvSpPr>
            <p:cNvPr id="77" name="Google Shape;77;p4"/>
            <p:cNvSpPr txBox="1"/>
            <p:nvPr/>
          </p:nvSpPr>
          <p:spPr>
            <a:xfrm>
              <a:off x="6420992" y="1321255"/>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Unidad 4</a:t>
              </a:r>
              <a:endParaRPr sz="2800" b="1">
                <a:solidFill>
                  <a:schemeClr val="dk1"/>
                </a:solidFill>
                <a:latin typeface="Calibri"/>
                <a:ea typeface="Calibri"/>
                <a:cs typeface="Calibri"/>
                <a:sym typeface="Calibri"/>
              </a:endParaRPr>
            </a:p>
          </p:txBody>
        </p:sp>
      </p:grpSp>
      <p:grpSp>
        <p:nvGrpSpPr>
          <p:cNvPr id="78" name="Google Shape;78;p4"/>
          <p:cNvGrpSpPr/>
          <p:nvPr/>
        </p:nvGrpSpPr>
        <p:grpSpPr>
          <a:xfrm>
            <a:off x="1964860" y="3867432"/>
            <a:ext cx="7636340" cy="3726910"/>
            <a:chOff x="6420992" y="1336374"/>
            <a:chExt cx="7636340" cy="3726910"/>
          </a:xfrm>
        </p:grpSpPr>
        <p:sp>
          <p:nvSpPr>
            <p:cNvPr id="79" name="Google Shape;79;p4"/>
            <p:cNvSpPr txBox="1"/>
            <p:nvPr/>
          </p:nvSpPr>
          <p:spPr>
            <a:xfrm>
              <a:off x="6420992" y="1954741"/>
              <a:ext cx="7636340"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Obtener</a:t>
              </a:r>
              <a:r>
                <a:rPr dirty="0"/>
                <a:t> </a:t>
              </a:r>
              <a:r>
                <a:rPr dirty="0" err="1"/>
                <a:t>el</a:t>
              </a:r>
              <a:r>
                <a:rPr dirty="0"/>
                <a:t> </a:t>
              </a:r>
              <a:r>
                <a:rPr dirty="0" err="1"/>
                <a:t>consejo</a:t>
              </a:r>
              <a:r>
                <a:rPr dirty="0"/>
                <a:t> </a:t>
              </a:r>
              <a:r>
                <a:rPr dirty="0" err="1"/>
                <a:t>adecuado</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a:t>Unidad 6 </a:t>
              </a: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err="1"/>
                <a:t>Preguntas</a:t>
              </a:r>
              <a:r>
                <a:rPr dirty="0"/>
                <a:t> para </a:t>
              </a:r>
              <a:r>
                <a:rPr dirty="0" err="1"/>
                <a:t>elegir</a:t>
              </a:r>
              <a:r>
                <a:rPr dirty="0"/>
                <a:t> </a:t>
              </a:r>
              <a:r>
                <a:rPr dirty="0" err="1"/>
                <a:t>el</a:t>
              </a:r>
              <a:r>
                <a:rPr dirty="0"/>
                <a:t> </a:t>
              </a:r>
              <a:r>
                <a:rPr dirty="0" err="1"/>
                <a:t>asesor</a:t>
              </a:r>
              <a:r>
                <a:rPr dirty="0"/>
                <a:t> </a:t>
              </a:r>
              <a:r>
                <a:rPr dirty="0" err="1"/>
                <a:t>financiero</a:t>
              </a:r>
              <a:r>
                <a:rPr dirty="0"/>
                <a:t> </a:t>
              </a:r>
              <a:r>
                <a:rPr dirty="0" err="1"/>
                <a:t>adecuado</a:t>
              </a:r>
              <a:endParaRPr dirty="0"/>
            </a:p>
            <a:p>
              <a:pPr marL="0" marR="0" lvl="0" indent="0" algn="l" rtl="0">
                <a:spcBef>
                  <a:spcPts val="0"/>
                </a:spcBef>
                <a:spcAft>
                  <a:spcPts val="0"/>
                </a:spcAft>
                <a:buNone/>
              </a:pPr>
              <a:endParaRPr sz="2800" dirty="0">
                <a:solidFill>
                  <a:schemeClr val="dk1"/>
                </a:solidFill>
                <a:latin typeface="Calibri"/>
                <a:ea typeface="Calibri"/>
                <a:cs typeface="Calibri"/>
                <a:sym typeface="Calibri"/>
              </a:endParaRPr>
            </a:p>
            <a:p>
              <a:pPr marL="0" marR="0" lvl="0" indent="0" algn="l" rtl="0">
                <a:spcBef>
                  <a:spcPts val="0"/>
                </a:spcBef>
                <a:spcAft>
                  <a:spcPts val="0"/>
                </a:spcAft>
                <a:buNone/>
                <a:defRPr sz="2800" b="1">
                  <a:solidFill>
                    <a:schemeClr val="dk1"/>
                  </a:solidFill>
                  <a:latin typeface="Calibri"/>
                  <a:ea typeface="Calibri"/>
                  <a:cs typeface="Calibri"/>
                  <a:sym typeface="Calibri"/>
                </a:defRPr>
              </a:pPr>
              <a:r>
                <a:rPr dirty="0"/>
                <a:t>Unidad 7 </a:t>
              </a:r>
            </a:p>
            <a:p>
              <a:pPr marL="0" marR="0" lvl="0" indent="0" algn="l" rtl="0">
                <a:spcBef>
                  <a:spcPts val="0"/>
                </a:spcBef>
                <a:spcAft>
                  <a:spcPts val="0"/>
                </a:spcAft>
                <a:buNone/>
                <a:defRPr sz="2800">
                  <a:solidFill>
                    <a:schemeClr val="dk1"/>
                  </a:solidFill>
                  <a:latin typeface="Calibri"/>
                  <a:ea typeface="Calibri"/>
                  <a:cs typeface="Calibri"/>
                  <a:sym typeface="Calibri"/>
                </a:defRPr>
              </a:pPr>
              <a:r>
                <a:rPr dirty="0"/>
                <a:t>Lista de </a:t>
              </a:r>
              <a:r>
                <a:rPr dirty="0" err="1"/>
                <a:t>comprobación</a:t>
              </a:r>
              <a:r>
                <a:rPr dirty="0"/>
                <a:t> para la </a:t>
              </a:r>
              <a:r>
                <a:rPr dirty="0" err="1"/>
                <a:t>primera</a:t>
              </a:r>
              <a:r>
                <a:rPr dirty="0"/>
                <a:t> </a:t>
              </a:r>
              <a:r>
                <a:rPr dirty="0" err="1"/>
                <a:t>reunión</a:t>
              </a:r>
              <a:r>
                <a:rPr dirty="0"/>
                <a:t> con un </a:t>
              </a:r>
              <a:r>
                <a:rPr dirty="0" err="1"/>
                <a:t>asesor</a:t>
              </a:r>
              <a:endParaRPr sz="2800" dirty="0">
                <a:solidFill>
                  <a:schemeClr val="dk1"/>
                </a:solidFill>
                <a:latin typeface="Calibri"/>
                <a:ea typeface="Calibri"/>
                <a:cs typeface="Calibri"/>
                <a:sym typeface="Calibri"/>
              </a:endParaRPr>
            </a:p>
          </p:txBody>
        </p:sp>
        <p:sp>
          <p:nvSpPr>
            <p:cNvPr id="80" name="Google Shape;80;p4"/>
            <p:cNvSpPr txBox="1"/>
            <p:nvPr/>
          </p:nvSpPr>
          <p:spPr>
            <a:xfrm>
              <a:off x="6420993" y="1336374"/>
              <a:ext cx="5124925" cy="52322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defRPr sz="2800" b="1">
                  <a:solidFill>
                    <a:schemeClr val="dk1"/>
                  </a:solidFill>
                  <a:latin typeface="Calibri"/>
                  <a:ea typeface="Calibri"/>
                  <a:cs typeface="Calibri"/>
                  <a:sym typeface="Calibri"/>
                </a:defRPr>
              </a:pPr>
              <a:r>
                <a:t>Unidad 5</a:t>
              </a:r>
              <a:endParaRPr sz="2800" b="1">
                <a:solidFill>
                  <a:schemeClr val="dk1"/>
                </a:solidFill>
                <a:latin typeface="Calibri"/>
                <a:ea typeface="Calibri"/>
                <a:cs typeface="Calibri"/>
                <a:sym typeface="Calibri"/>
              </a:endParaRPr>
            </a:p>
          </p:txBody>
        </p:sp>
      </p:grpSp>
      <p:pic>
        <p:nvPicPr>
          <p:cNvPr id="81" name="Google Shape;81;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483038" y="3380327"/>
            <a:ext cx="8163837" cy="5442558"/>
          </a:xfrm>
          <a:prstGeom prst="rect">
            <a:avLst/>
          </a:prstGeom>
          <a:noFill/>
          <a:ln>
            <a:noFill/>
          </a:ln>
        </p:spPr>
      </p:pic>
      <p:pic>
        <p:nvPicPr>
          <p:cNvPr id="82" name="Google Shape;82;p4"/>
          <p:cNvPicPr preferRelativeResize="0"/>
          <p:nvPr/>
        </p:nvPicPr>
        <p:blipFill rotWithShape="1">
          <a:blip r:embed="rId4" cstate="email">
            <a:alphaModFix/>
            <a:extLst>
              <a:ext uri="{28A0092B-C50C-407E-A947-70E740481C1C}">
                <a14:useLocalDpi xmlns:a14="http://schemas.microsoft.com/office/drawing/2010/main"/>
              </a:ext>
            </a:extLst>
          </a:blip>
          <a:srcRect r="-2857"/>
          <a:stretch/>
        </p:blipFill>
        <p:spPr>
          <a:xfrm>
            <a:off x="1143000" y="6791595"/>
            <a:ext cx="381000" cy="3262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5"/>
          <p:cNvSpPr txBox="1"/>
          <p:nvPr/>
        </p:nvSpPr>
        <p:spPr>
          <a:xfrm>
            <a:off x="1524000" y="1021259"/>
            <a:ext cx="1182624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1.</a:t>
            </a:r>
            <a:r>
              <a:rPr lang="es-ES" dirty="0">
                <a:solidFill>
                  <a:srgbClr val="343433"/>
                </a:solidFill>
              </a:rPr>
              <a:t> ¿Qué es el asesoramiento financiero?</a:t>
            </a:r>
            <a:endParaRPr lang="es-ES" sz="4400" b="1" dirty="0">
              <a:solidFill>
                <a:schemeClr val="dk1"/>
              </a:solidFill>
              <a:latin typeface="Calibri"/>
              <a:ea typeface="Calibri"/>
              <a:cs typeface="Calibri"/>
              <a:sym typeface="Calibri"/>
            </a:endParaRPr>
          </a:p>
        </p:txBody>
      </p:sp>
      <p:sp>
        <p:nvSpPr>
          <p:cNvPr id="88" name="Google Shape;88;p5"/>
          <p:cNvSpPr txBox="1"/>
          <p:nvPr/>
        </p:nvSpPr>
        <p:spPr>
          <a:xfrm>
            <a:off x="1524000" y="2259202"/>
            <a:ext cx="14554200"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b="1" dirty="0"/>
              <a:t>Los servicios de asesoramiento financiero</a:t>
            </a:r>
            <a:r>
              <a:rPr lang="es-ES" dirty="0"/>
              <a:t> son proporcionados por un equipo de profesionales calificados que brindan asesoramiento sobre cómo administrar dinero y activos de manera eficiente. Los servicios de asesoramiento financiero pueden incluir toda una gama de personas, como planificadores financieros certificados, administradores de patrimonio, asesores de inversiones y contadores públicos certificados.</a:t>
            </a:r>
            <a:endParaRPr lang="es-ES" sz="2800" dirty="0">
              <a:solidFill>
                <a:schemeClr val="dk1"/>
              </a:solidFill>
              <a:latin typeface="Calibri"/>
              <a:ea typeface="Calibri"/>
              <a:cs typeface="Calibri"/>
              <a:sym typeface="Calibri"/>
            </a:endParaRPr>
          </a:p>
          <a:p>
            <a:pPr marL="0" marR="0" lvl="0" indent="0" algn="just" rtl="0">
              <a:spcBef>
                <a:spcPts val="0"/>
              </a:spcBef>
              <a:spcAft>
                <a:spcPts val="0"/>
              </a:spcAft>
              <a:buNone/>
              <a:defRPr sz="2800">
                <a:solidFill>
                  <a:schemeClr val="dk1"/>
                </a:solidFill>
                <a:latin typeface="Calibri"/>
                <a:ea typeface="Calibri"/>
                <a:cs typeface="Calibri"/>
                <a:sym typeface="Calibri"/>
              </a:defRPr>
            </a:pPr>
            <a:r>
              <a:rPr dirty="0"/>
              <a:t> </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pic>
        <p:nvPicPr>
          <p:cNvPr id="89" name="Google Shape;89;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525000" y="4209379"/>
            <a:ext cx="6096000" cy="4286921"/>
          </a:xfrm>
          <a:prstGeom prst="rect">
            <a:avLst/>
          </a:prstGeom>
          <a:noFill/>
          <a:ln>
            <a:noFill/>
          </a:ln>
        </p:spPr>
      </p:pic>
      <p:sp>
        <p:nvSpPr>
          <p:cNvPr id="90" name="Google Shape;90;p5"/>
          <p:cNvSpPr/>
          <p:nvPr/>
        </p:nvSpPr>
        <p:spPr>
          <a:xfrm>
            <a:off x="1524000" y="4798567"/>
            <a:ext cx="7239000" cy="310854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Las empresas especializadas suelen ofrecer diferentes </a:t>
            </a:r>
            <a:r>
              <a:rPr lang="es-ES" b="1" dirty="0"/>
              <a:t>tipos de servicios de asesoramiento</a:t>
            </a:r>
            <a:r>
              <a:rPr lang="es-ES" dirty="0"/>
              <a:t>:</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Gestión de inversiones</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Gestión de riesgos</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Planificación de la jubilación</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Planificación patrimonial</a:t>
            </a: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Planificación financiera</a:t>
            </a:r>
            <a:endParaRPr lang="es-ES" sz="2800"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6"/>
          <p:cNvSpPr txBox="1"/>
          <p:nvPr/>
        </p:nvSpPr>
        <p:spPr>
          <a:xfrm>
            <a:off x="1308463" y="728420"/>
            <a:ext cx="1272540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2.</a:t>
            </a:r>
            <a:r>
              <a:rPr lang="es-ES" dirty="0">
                <a:solidFill>
                  <a:srgbClr val="343433"/>
                </a:solidFill>
              </a:rPr>
              <a:t> </a:t>
            </a:r>
            <a:r>
              <a:rPr lang="es-ES" dirty="0">
                <a:solidFill>
                  <a:schemeClr val="dk1"/>
                </a:solidFill>
              </a:rPr>
              <a:t>¿Cuál es el papel de un asesor financiero y por qué necesitas uno?</a:t>
            </a:r>
            <a:endParaRPr lang="es-ES"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96" name="Google Shape;96;p6"/>
          <p:cNvSpPr txBox="1"/>
          <p:nvPr/>
        </p:nvSpPr>
        <p:spPr>
          <a:xfrm>
            <a:off x="1308463" y="2254431"/>
            <a:ext cx="10405672" cy="6986488"/>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Un asesor financiero proporciona </a:t>
            </a:r>
            <a:r>
              <a:rPr lang="es-ES" b="1" dirty="0"/>
              <a:t>asesoramiento financiero u</a:t>
            </a:r>
            <a:r>
              <a:rPr lang="es-ES" dirty="0"/>
              <a:t> </a:t>
            </a:r>
            <a:r>
              <a:rPr lang="es-ES" b="1" dirty="0"/>
              <a:t>orientación</a:t>
            </a:r>
            <a:r>
              <a:rPr lang="es-ES" dirty="0"/>
              <a:t> a los clientes para obtener una compensación.</a:t>
            </a:r>
          </a:p>
          <a:p>
            <a:pPr marL="0" marR="0" lvl="0" indent="0" algn="l" rtl="0">
              <a:spcBef>
                <a:spcPts val="0"/>
              </a:spcBef>
              <a:spcAft>
                <a:spcPts val="0"/>
              </a:spcAft>
              <a:buNone/>
            </a:pP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Un asesor financiero puede ser un perfil útil para contactar en caso de que necesites asesoramiento sobre cómo </a:t>
            </a:r>
            <a:r>
              <a:rPr lang="es-ES" b="1" dirty="0"/>
              <a:t>alcanzar tus objetivos financieros</a:t>
            </a:r>
            <a:r>
              <a:rPr lang="es-ES" dirty="0"/>
              <a:t> o simplemente necesites apoyo para administrar tus finanzas.  </a:t>
            </a:r>
            <a:endParaRPr lang="es-ES" sz="2800" dirty="0">
              <a:solidFill>
                <a:schemeClr val="dk1"/>
              </a:solidFill>
              <a:latin typeface="Calibri"/>
              <a:ea typeface="Calibri"/>
              <a:cs typeface="Calibri"/>
              <a:sym typeface="Calibri"/>
            </a:endParaRPr>
          </a:p>
          <a:p>
            <a:pPr marL="285750" marR="0" lvl="0" indent="-107950" algn="just"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Un asesor también puede informar sobre </a:t>
            </a:r>
            <a:r>
              <a:rPr lang="es-ES" b="1" dirty="0"/>
              <a:t>productos financieros, ventajas fiscales y opciones de seguros</a:t>
            </a:r>
            <a:r>
              <a:rPr lang="es-ES" dirty="0"/>
              <a:t>. </a:t>
            </a:r>
            <a:endParaRPr lang="es-ES" sz="2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s-ES" sz="2800" dirty="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Cuando se busca un asesor, es importante asegurarse de que tiene </a:t>
            </a:r>
            <a:r>
              <a:rPr lang="es-ES" b="1" dirty="0"/>
              <a:t>licencias certificadas </a:t>
            </a:r>
            <a:r>
              <a:rPr lang="es-ES" dirty="0"/>
              <a:t>para realizar negocios con el público. ¡Comprueba la información sobre licencias y certificaciones en tu país! </a:t>
            </a:r>
          </a:p>
          <a:p>
            <a:pPr marL="0" marR="0" lvl="0" indent="0" algn="l" rtl="0">
              <a:spcBef>
                <a:spcPts val="0"/>
              </a:spcBef>
              <a:spcAft>
                <a:spcPts val="0"/>
              </a:spcAft>
              <a:buNone/>
            </a:pPr>
            <a:endParaRPr sz="2800" b="1" dirty="0">
              <a:solidFill>
                <a:schemeClr val="dk1"/>
              </a:solidFill>
              <a:latin typeface="Helvetica Neue"/>
              <a:ea typeface="Helvetica Neue"/>
              <a:cs typeface="Helvetica Neue"/>
              <a:sym typeface="Helvetica Neue"/>
            </a:endParaRPr>
          </a:p>
        </p:txBody>
      </p:sp>
      <p:pic>
        <p:nvPicPr>
          <p:cNvPr id="97" name="Google Shape;97;p6"/>
          <p:cNvPicPr preferRelativeResize="0"/>
          <p:nvPr/>
        </p:nvPicPr>
        <p:blipFill rotWithShape="1">
          <a:blip r:embed="rId3" cstate="email">
            <a:alphaModFix/>
            <a:extLst>
              <a:ext uri="{28A0092B-C50C-407E-A947-70E740481C1C}">
                <a14:useLocalDpi xmlns:a14="http://schemas.microsoft.com/office/drawing/2010/main"/>
              </a:ext>
            </a:extLst>
          </a:blip>
          <a:srcRect t="-200"/>
          <a:stretch/>
        </p:blipFill>
        <p:spPr>
          <a:xfrm>
            <a:off x="12344400" y="2970551"/>
            <a:ext cx="5333164" cy="4114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7"/>
          <p:cNvSpPr txBox="1"/>
          <p:nvPr/>
        </p:nvSpPr>
        <p:spPr>
          <a:xfrm>
            <a:off x="1447800" y="1028700"/>
            <a:ext cx="127254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lang="es-ES" dirty="0">
                <a:solidFill>
                  <a:schemeClr val="dk1"/>
                </a:solidFill>
              </a:rPr>
              <a:t>3.</a:t>
            </a:r>
            <a:r>
              <a:rPr lang="es-ES" dirty="0">
                <a:solidFill>
                  <a:srgbClr val="343433"/>
                </a:solidFill>
              </a:rPr>
              <a:t> </a:t>
            </a:r>
            <a:r>
              <a:rPr lang="es-ES" dirty="0">
                <a:solidFill>
                  <a:schemeClr val="dk1"/>
                </a:solidFill>
              </a:rPr>
              <a:t>Asesores financieros vs Planificadores financieros</a:t>
            </a:r>
            <a:endParaRPr lang="es-ES"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4400" b="1" dirty="0">
              <a:solidFill>
                <a:schemeClr val="dk1"/>
              </a:solidFill>
              <a:latin typeface="Calibri"/>
              <a:ea typeface="Calibri"/>
              <a:cs typeface="Calibri"/>
              <a:sym typeface="Calibri"/>
            </a:endParaRPr>
          </a:p>
        </p:txBody>
      </p:sp>
      <p:sp>
        <p:nvSpPr>
          <p:cNvPr id="103" name="Google Shape;103;p7"/>
          <p:cNvSpPr txBox="1"/>
          <p:nvPr/>
        </p:nvSpPr>
        <p:spPr>
          <a:xfrm>
            <a:off x="1295400" y="2933700"/>
            <a:ext cx="14859000" cy="329316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El papel de un </a:t>
            </a:r>
            <a:r>
              <a:rPr lang="es-ES" b="1" dirty="0"/>
              <a:t>planificador financiero </a:t>
            </a:r>
            <a:r>
              <a:rPr lang="es-ES" dirty="0"/>
              <a:t>es ligeramente diferente del del asesor financiero. </a:t>
            </a:r>
            <a:endParaRPr lang="es-ES"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El planificador financiero es un tipo particular de asesor financiero que se </a:t>
            </a:r>
            <a:r>
              <a:rPr lang="es-ES" b="1" dirty="0"/>
              <a:t>especializa en ayudar a empresas e individuos a crear un programa para cumplir con los objetivos financieros a largo plazo</a:t>
            </a:r>
            <a:r>
              <a:rPr lang="es-ES" dirty="0"/>
              <a:t> (Investopedia). </a:t>
            </a:r>
            <a:endParaRPr lang="es-ES" sz="2800" dirty="0">
              <a:solidFill>
                <a:schemeClr val="dk1"/>
              </a:solidFill>
              <a:latin typeface="Calibri"/>
              <a:ea typeface="Calibri"/>
              <a:cs typeface="Calibri"/>
              <a:sym typeface="Calibri"/>
            </a:endParaRPr>
          </a:p>
          <a:p>
            <a:pPr marL="457200" marR="0" lvl="0" indent="-279400" algn="just" rtl="0">
              <a:spcBef>
                <a:spcPts val="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571500" marR="0" lvl="0" indent="-317500" algn="l" rtl="0">
              <a:spcBef>
                <a:spcPts val="0"/>
              </a:spcBef>
              <a:spcAft>
                <a:spcPts val="0"/>
              </a:spcAft>
              <a:buClr>
                <a:schemeClr val="dk1"/>
              </a:buClr>
              <a:buSzPts val="4000"/>
              <a:buFont typeface="Arial"/>
              <a:buNone/>
            </a:pPr>
            <a:endParaRPr sz="4000" b="1" dirty="0">
              <a:solidFill>
                <a:schemeClr val="dk1"/>
              </a:solidFill>
              <a:latin typeface="Helvetica Neue"/>
              <a:ea typeface="Helvetica Neue"/>
              <a:cs typeface="Helvetica Neue"/>
              <a:sym typeface="Helvetica Neue"/>
            </a:endParaRPr>
          </a:p>
        </p:txBody>
      </p:sp>
      <p:sp>
        <p:nvSpPr>
          <p:cNvPr id="104" name="Google Shape;104;p7"/>
          <p:cNvSpPr/>
          <p:nvPr/>
        </p:nvSpPr>
        <p:spPr>
          <a:xfrm>
            <a:off x="9144000" y="5308962"/>
            <a:ext cx="7162800" cy="267761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Las </a:t>
            </a:r>
            <a:r>
              <a:rPr lang="es-ES" b="1" dirty="0"/>
              <a:t>principales áreas de especialización </a:t>
            </a:r>
            <a:r>
              <a:rPr lang="es-ES" dirty="0"/>
              <a:t>de un planificador financiero son: jubilación, asignaciones, inversiones, planificación patrimonial e impuestos. También en este caso, debes comprobar que el planificador tiene las certificaciones adecuadas.</a:t>
            </a:r>
            <a:endParaRPr lang="es-ES" sz="2800" dirty="0">
              <a:solidFill>
                <a:schemeClr val="dk1"/>
              </a:solidFill>
              <a:latin typeface="Calibri"/>
              <a:ea typeface="Calibri"/>
              <a:cs typeface="Calibri"/>
              <a:sym typeface="Calibri"/>
            </a:endParaRPr>
          </a:p>
        </p:txBody>
      </p:sp>
      <p:pic>
        <p:nvPicPr>
          <p:cNvPr id="105" name="Google Shape;105;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07987" y="5143500"/>
            <a:ext cx="5128751" cy="341916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p:nvPr/>
        </p:nvSpPr>
        <p:spPr>
          <a:xfrm>
            <a:off x="1447800" y="1028700"/>
            <a:ext cx="127254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4.</a:t>
            </a:r>
            <a:r>
              <a:rPr>
                <a:solidFill>
                  <a:srgbClr val="343433"/>
                </a:solidFill>
              </a:rPr>
              <a:t> </a:t>
            </a:r>
            <a:r>
              <a:rPr>
                <a:solidFill>
                  <a:schemeClr val="dk1"/>
                </a:solidFill>
              </a:rPr>
              <a:t>Tipos de Asesores Financieros</a:t>
            </a:r>
            <a:endParaRPr sz="4400" b="1">
              <a:solidFill>
                <a:schemeClr val="dk1"/>
              </a:solidFill>
              <a:latin typeface="Calibri"/>
              <a:ea typeface="Calibri"/>
              <a:cs typeface="Calibri"/>
              <a:sym typeface="Calibri"/>
            </a:endParaRPr>
          </a:p>
        </p:txBody>
      </p:sp>
      <p:sp>
        <p:nvSpPr>
          <p:cNvPr id="111" name="Google Shape;111;p8"/>
          <p:cNvSpPr txBox="1"/>
          <p:nvPr/>
        </p:nvSpPr>
        <p:spPr>
          <a:xfrm>
            <a:off x="1243148" y="2333368"/>
            <a:ext cx="8991600" cy="692493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Hay 2 tipos principales de asesores financieros:</a:t>
            </a:r>
          </a:p>
          <a:p>
            <a:pPr marL="0" marR="0" lvl="0" indent="0" algn="just" rtl="0">
              <a:spcBef>
                <a:spcPts val="0"/>
              </a:spcBef>
              <a:spcAft>
                <a:spcPts val="0"/>
              </a:spcAft>
              <a:buNone/>
              <a:defRPr sz="2800">
                <a:solidFill>
                  <a:schemeClr val="dk1"/>
                </a:solidFill>
                <a:latin typeface="Calibri"/>
                <a:ea typeface="Calibri"/>
                <a:cs typeface="Calibri"/>
                <a:sym typeface="Calibri"/>
              </a:defRPr>
            </a:pPr>
            <a:endParaRPr lang="es-ES" dirty="0"/>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b="1" dirty="0"/>
              <a:t>asesores financieros independientes</a:t>
            </a:r>
            <a:r>
              <a:rPr lang="es-ES" dirty="0"/>
              <a:t> ofrecen asesoramiento imparcial sobre toda la gama de productos financieros de todas las diferentes empresas disponibles;</a:t>
            </a:r>
          </a:p>
          <a:p>
            <a:pPr marL="0" marR="0" lvl="0" indent="0" algn="just" rtl="0">
              <a:spcBef>
                <a:spcPts val="0"/>
              </a:spcBef>
              <a:spcAft>
                <a:spcPts val="0"/>
              </a:spcAft>
              <a:buNone/>
            </a:pP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b="1" dirty="0"/>
              <a:t>los asesores restringidos</a:t>
            </a:r>
            <a:r>
              <a:rPr lang="es-ES" dirty="0"/>
              <a:t> asesoran sobre una gama limitada de productos. Pueden especializarse en un área, por ejemplo, pensiones, o solo pueden ofrecer asesoramiento sobre productos ofrecidos por un número limitado de empresas (Citizens Advice).</a:t>
            </a:r>
            <a:endParaRPr lang="es-ES" sz="2800" dirty="0">
              <a:solidFill>
                <a:schemeClr val="dk1"/>
              </a:solidFill>
              <a:latin typeface="Calibri"/>
              <a:ea typeface="Calibri"/>
              <a:cs typeface="Calibri"/>
              <a:sym typeface="Calibri"/>
            </a:endParaRPr>
          </a:p>
          <a:p>
            <a:pPr marL="0" marR="0" lvl="0" indent="0" algn="just" rtl="0">
              <a:spcBef>
                <a:spcPts val="0"/>
              </a:spcBef>
              <a:spcAft>
                <a:spcPts val="0"/>
              </a:spcAft>
              <a:buNone/>
              <a:defRPr sz="4000">
                <a:solidFill>
                  <a:schemeClr val="dk1"/>
                </a:solidFill>
                <a:latin typeface="Calibri"/>
                <a:ea typeface="Calibri"/>
                <a:cs typeface="Calibri"/>
                <a:sym typeface="Calibri"/>
              </a:defRPr>
            </a:pPr>
            <a:r>
              <a:rPr dirty="0"/>
              <a:t> </a:t>
            </a:r>
          </a:p>
          <a:p>
            <a:pPr marL="457200" marR="0" lvl="0" indent="-279400" algn="just" rtl="0">
              <a:spcBef>
                <a:spcPts val="0"/>
              </a:spcBef>
              <a:spcAft>
                <a:spcPts val="0"/>
              </a:spcAft>
              <a:buClr>
                <a:schemeClr val="dk1"/>
              </a:buClr>
              <a:buSzPts val="2800"/>
              <a:buFont typeface="Arial"/>
              <a:buNone/>
            </a:pPr>
            <a:endParaRPr sz="2800" dirty="0">
              <a:solidFill>
                <a:schemeClr val="dk1"/>
              </a:solidFill>
              <a:latin typeface="Calibri"/>
              <a:ea typeface="Calibri"/>
              <a:cs typeface="Calibri"/>
              <a:sym typeface="Calibri"/>
            </a:endParaRPr>
          </a:p>
          <a:p>
            <a:pPr marL="571500" marR="0" lvl="0" indent="-317500" algn="l" rtl="0">
              <a:spcBef>
                <a:spcPts val="0"/>
              </a:spcBef>
              <a:spcAft>
                <a:spcPts val="0"/>
              </a:spcAft>
              <a:buClr>
                <a:schemeClr val="dk1"/>
              </a:buClr>
              <a:buSzPts val="4000"/>
              <a:buFont typeface="Arial"/>
              <a:buNone/>
            </a:pPr>
            <a:endParaRPr sz="4000" b="1" dirty="0">
              <a:solidFill>
                <a:schemeClr val="dk1"/>
              </a:solidFill>
              <a:latin typeface="Helvetica Neue"/>
              <a:ea typeface="Helvetica Neue"/>
              <a:cs typeface="Helvetica Neue"/>
              <a:sym typeface="Helvetica Neue"/>
            </a:endParaRPr>
          </a:p>
        </p:txBody>
      </p:sp>
      <p:pic>
        <p:nvPicPr>
          <p:cNvPr id="112" name="Google Shape;112;p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820400" y="3314700"/>
            <a:ext cx="6364418" cy="362963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9"/>
          <p:cNvSpPr txBox="1"/>
          <p:nvPr/>
        </p:nvSpPr>
        <p:spPr>
          <a:xfrm>
            <a:off x="1447800" y="1028700"/>
            <a:ext cx="127254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defRPr sz="4400" b="1">
                <a:latin typeface="Calibri"/>
                <a:ea typeface="Calibri"/>
                <a:cs typeface="Calibri"/>
                <a:sym typeface="Calibri"/>
              </a:defRPr>
            </a:pPr>
            <a:r>
              <a:rPr>
                <a:solidFill>
                  <a:schemeClr val="dk1"/>
                </a:solidFill>
              </a:rPr>
              <a:t>5.</a:t>
            </a:r>
            <a:r>
              <a:rPr>
                <a:solidFill>
                  <a:srgbClr val="343433"/>
                </a:solidFill>
              </a:rPr>
              <a:t> </a:t>
            </a:r>
            <a:r>
              <a:rPr>
                <a:solidFill>
                  <a:schemeClr val="dk1"/>
                </a:solidFill>
              </a:rPr>
              <a:t>Obtener el consejo adecuado</a:t>
            </a:r>
            <a:endParaRPr sz="4400" b="1">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sp>
        <p:nvSpPr>
          <p:cNvPr id="118" name="Google Shape;118;p9"/>
          <p:cNvSpPr txBox="1"/>
          <p:nvPr/>
        </p:nvSpPr>
        <p:spPr>
          <a:xfrm>
            <a:off x="1245326" y="2083364"/>
            <a:ext cx="10668000" cy="56938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defRPr sz="2800">
                <a:solidFill>
                  <a:schemeClr val="dk1"/>
                </a:solidFill>
                <a:latin typeface="Calibri"/>
                <a:ea typeface="Calibri"/>
                <a:cs typeface="Calibri"/>
                <a:sym typeface="Calibri"/>
              </a:defRPr>
            </a:pPr>
            <a:r>
              <a:rPr lang="es-ES" dirty="0"/>
              <a:t>Consejos para entender si los servicios que el asesor le recomienda son adecuados para ti:</a:t>
            </a:r>
          </a:p>
          <a:p>
            <a:pPr marL="0" marR="0" lvl="0" indent="0" algn="just" rtl="0">
              <a:spcBef>
                <a:spcPts val="0"/>
              </a:spcBef>
              <a:spcAft>
                <a:spcPts val="0"/>
              </a:spcAft>
              <a:buNone/>
              <a:defRPr sz="2800">
                <a:solidFill>
                  <a:schemeClr val="dk1"/>
                </a:solidFill>
                <a:latin typeface="Calibri"/>
                <a:ea typeface="Calibri"/>
                <a:cs typeface="Calibri"/>
                <a:sym typeface="Calibri"/>
              </a:defRPr>
            </a:pP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Primero piensa en tus recursos y luego elige el producto que sea </a:t>
            </a:r>
            <a:r>
              <a:rPr lang="es-ES" b="1" dirty="0"/>
              <a:t>asequible</a:t>
            </a:r>
            <a:r>
              <a:rPr lang="es-ES" dirty="0"/>
              <a:t> para ti.</a:t>
            </a:r>
          </a:p>
          <a:p>
            <a:pPr marL="457200" marR="0" lvl="0" indent="-279400" algn="just"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Tener en cuenta si deseas ahorrar a largo o corto plazo; </a:t>
            </a:r>
            <a:r>
              <a:rPr lang="es-ES" b="1" dirty="0"/>
              <a:t>planificar</a:t>
            </a:r>
            <a:r>
              <a:rPr lang="es-ES" dirty="0"/>
              <a:t> de antemano te ayuda a tener objetivos realistas.</a:t>
            </a:r>
          </a:p>
          <a:p>
            <a:pPr marL="457200" marR="0" lvl="0" indent="-279400" algn="just"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457200" marR="0" lvl="0" indent="-457200" algn="just"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Debes pensar en los </a:t>
            </a:r>
            <a:r>
              <a:rPr lang="es-ES" b="1" dirty="0"/>
              <a:t>riesgos</a:t>
            </a:r>
            <a:r>
              <a:rPr lang="es-ES" dirty="0"/>
              <a:t> vinculados a la operación financiera que vas a elegir, si serás capaz de superarlos. </a:t>
            </a:r>
          </a:p>
          <a:p>
            <a:pPr marL="457200" marR="0" lvl="0" indent="-279400" algn="l" rtl="0">
              <a:spcBef>
                <a:spcPts val="0"/>
              </a:spcBef>
              <a:spcAft>
                <a:spcPts val="0"/>
              </a:spcAft>
              <a:buClr>
                <a:schemeClr val="dk1"/>
              </a:buClr>
              <a:buSzPts val="2800"/>
              <a:buFont typeface="Arial"/>
              <a:buNone/>
            </a:pPr>
            <a:endParaRPr lang="es-ES" sz="2800" dirty="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2800"/>
              <a:buFont typeface="Arial"/>
              <a:buChar char="•"/>
              <a:defRPr sz="2800">
                <a:solidFill>
                  <a:schemeClr val="dk1"/>
                </a:solidFill>
                <a:latin typeface="Calibri"/>
                <a:ea typeface="Calibri"/>
                <a:cs typeface="Calibri"/>
                <a:sym typeface="Calibri"/>
              </a:defRPr>
            </a:pPr>
            <a:r>
              <a:rPr lang="es-ES" dirty="0"/>
              <a:t>Ten en cuenta si paga </a:t>
            </a:r>
            <a:r>
              <a:rPr lang="es-ES" b="1" dirty="0"/>
              <a:t>impuestos</a:t>
            </a:r>
            <a:r>
              <a:rPr lang="es-ES" dirty="0"/>
              <a:t>.</a:t>
            </a:r>
            <a:endParaRPr lang="es-ES" sz="2800" dirty="0">
              <a:solidFill>
                <a:schemeClr val="dk1"/>
              </a:solidFill>
              <a:latin typeface="Calibri"/>
              <a:ea typeface="Calibri"/>
              <a:cs typeface="Calibri"/>
              <a:sym typeface="Calibri"/>
            </a:endParaRPr>
          </a:p>
        </p:txBody>
      </p:sp>
      <p:pic>
        <p:nvPicPr>
          <p:cNvPr id="119" name="Google Shape;119;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92000" y="3162300"/>
            <a:ext cx="5585951" cy="3723967"/>
          </a:xfrm>
          <a:prstGeom prst="rect">
            <a:avLst/>
          </a:prstGeom>
          <a:noFill/>
          <a:ln>
            <a:noFill/>
          </a:ln>
        </p:spPr>
      </p:pic>
    </p:spTree>
  </p:cSld>
  <p:clrMapOvr>
    <a:masterClrMapping/>
  </p:clrMapOvr>
</p:sld>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930</Words>
  <Application>Microsoft Office PowerPoint</Application>
  <PresentationFormat>Personalizado</PresentationFormat>
  <Paragraphs>96</Paragraphs>
  <Slides>13</Slides>
  <Notes>13</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13</vt:i4>
      </vt:variant>
    </vt:vector>
  </HeadingPairs>
  <TitlesOfParts>
    <vt:vector size="18" baseType="lpstr">
      <vt:lpstr>Helvetica Neue</vt:lpstr>
      <vt:lpstr>Calibri</vt:lpstr>
      <vt:lpstr>Arial</vt:lpstr>
      <vt:lpstr>Diseño personalizado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Monia Coppola</dc:creator>
  <cp:lastModifiedBy>programming@internetwebsolutions.es</cp:lastModifiedBy>
  <cp:revision>10</cp:revision>
  <dcterms:created xsi:type="dcterms:W3CDTF">2022-02-16T10:54:20Z</dcterms:created>
  <dcterms:modified xsi:type="dcterms:W3CDTF">2023-02-08T15:24:56Z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2022-02-16T00:00:00Z</vt:filetime>
  </property>
  <property fmtid="{D5CDD505-2E9C-101B-9397-08002B2CF9AE}" pid="3" name="Creator">
    <vt:lpwstr>Canva</vt:lpwstr>
  </property>
  <property fmtid="{D5CDD505-2E9C-101B-9397-08002B2CF9AE}" pid="4" name="LastSaved">
    <vt:filetime>2022-02-16T00:00:00Z</vt:filetime>
  </property>
</Properties>
</file>