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48" r:id="rId2"/>
  </p:sldMasterIdLst>
  <p:sldIdLst>
    <p:sldId id="258" r:id="rId3"/>
    <p:sldId id="264" r:id="rId4"/>
    <p:sldId id="257" r:id="rId5"/>
    <p:sldId id="259" r:id="rId6"/>
    <p:sldId id="265" r:id="rId7"/>
    <p:sldId id="283" r:id="rId8"/>
    <p:sldId id="281" r:id="rId9"/>
    <p:sldId id="282" r:id="rId10"/>
    <p:sldId id="267" r:id="rId11"/>
    <p:sldId id="284" r:id="rId12"/>
    <p:sldId id="277" r:id="rId13"/>
    <p:sldId id="285" r:id="rId14"/>
    <p:sldId id="269" r:id="rId15"/>
    <p:sldId id="286" r:id="rId16"/>
    <p:sldId id="287" r:id="rId17"/>
    <p:sldId id="288" r:id="rId18"/>
    <p:sldId id="272" r:id="rId19"/>
    <p:sldId id="289" r:id="rId20"/>
    <p:sldId id="275" r:id="rId21"/>
    <p:sldId id="290" r:id="rId22"/>
    <p:sldId id="279" r:id="rId23"/>
    <p:sldId id="280" r:id="rId24"/>
    <p:sldId id="262" r:id="rId25"/>
    <p:sldId id="260" r:id="rId26"/>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70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08" y="17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g object 16">
            <a:extLst>
              <a:ext uri="{FF2B5EF4-FFF2-40B4-BE49-F238E27FC236}">
                <a16:creationId xmlns:a16="http://schemas.microsoft.com/office/drawing/2014/main" id="{9C931315-6F3A-4555-8DA9-1CD6886E1D7B}"/>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16" name="object 2">
            <a:extLst>
              <a:ext uri="{FF2B5EF4-FFF2-40B4-BE49-F238E27FC236}">
                <a16:creationId xmlns:a16="http://schemas.microsoft.com/office/drawing/2014/main" id="{A2C18ABD-2E09-4D12-B8DC-A4F3284BFFB0}"/>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394932" y="6698528"/>
            <a:ext cx="666749" cy="1781174"/>
          </a:xfrm>
          <a:prstGeom prst="rect">
            <a:avLst/>
          </a:prstGeom>
        </p:spPr>
      </p:pic>
      <p:sp>
        <p:nvSpPr>
          <p:cNvPr id="17" name="object 4">
            <a:extLst>
              <a:ext uri="{FF2B5EF4-FFF2-40B4-BE49-F238E27FC236}">
                <a16:creationId xmlns:a16="http://schemas.microsoft.com/office/drawing/2014/main" id="{4C920FE4-3EED-4939-B5CD-5FA8B1ACC3AD}"/>
              </a:ext>
            </a:extLst>
          </p:cNvPr>
          <p:cNvSpPr/>
          <p:nvPr userDrawn="1"/>
        </p:nvSpPr>
        <p:spPr>
          <a:xfrm>
            <a:off x="0" y="8907781"/>
            <a:ext cx="18287744"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19" name="object 3">
            <a:extLst>
              <a:ext uri="{FF2B5EF4-FFF2-40B4-BE49-F238E27FC236}">
                <a16:creationId xmlns:a16="http://schemas.microsoft.com/office/drawing/2014/main" id="{7C016A53-3E7D-4C94-AB33-53AD819974AD}"/>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pic>
        <p:nvPicPr>
          <p:cNvPr id="21" name="object 5">
            <a:extLst>
              <a:ext uri="{FF2B5EF4-FFF2-40B4-BE49-F238E27FC236}">
                <a16:creationId xmlns:a16="http://schemas.microsoft.com/office/drawing/2014/main" id="{2B99F3D4-91AE-4145-9CE9-E7FC00CE701F}"/>
              </a:ext>
            </a:extLst>
          </p:cNvPr>
          <p:cNvPicPr/>
          <p:nvPr userDrawn="1"/>
        </p:nvPicPr>
        <p:blipFill>
          <a:blip r:embed="rId5" cstate="email">
            <a:extLst>
              <a:ext uri="{28A0092B-C50C-407E-A947-70E740481C1C}">
                <a14:useLocalDpi xmlns:a14="http://schemas.microsoft.com/office/drawing/2010/main"/>
              </a:ext>
            </a:extLst>
          </a:blip>
          <a:stretch>
            <a:fillRect/>
          </a:stretch>
        </p:blipFill>
        <p:spPr>
          <a:xfrm>
            <a:off x="5568773" y="1660699"/>
            <a:ext cx="7150197" cy="2095499"/>
          </a:xfrm>
          <a:prstGeom prst="rect">
            <a:avLst/>
          </a:prstGeom>
        </p:spPr>
      </p:pic>
      <p:sp>
        <p:nvSpPr>
          <p:cNvPr id="27" name="CuadroTexto 26">
            <a:extLst>
              <a:ext uri="{FF2B5EF4-FFF2-40B4-BE49-F238E27FC236}">
                <a16:creationId xmlns:a16="http://schemas.microsoft.com/office/drawing/2014/main" id="{BF551322-F550-4579-A7FC-CD3FF2A964D1}"/>
              </a:ext>
            </a:extLst>
          </p:cNvPr>
          <p:cNvSpPr txBox="1"/>
          <p:nvPr userDrawn="1"/>
        </p:nvSpPr>
        <p:spPr>
          <a:xfrm>
            <a:off x="4450459" y="9179041"/>
            <a:ext cx="114753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
        <p:nvSpPr>
          <p:cNvPr id="11" name="CuadroTexto 10">
            <a:extLst>
              <a:ext uri="{FF2B5EF4-FFF2-40B4-BE49-F238E27FC236}">
                <a16:creationId xmlns:a16="http://schemas.microsoft.com/office/drawing/2014/main" id="{74A6F032-0665-4332-8C25-0049F35350AB}"/>
              </a:ext>
            </a:extLst>
          </p:cNvPr>
          <p:cNvSpPr txBox="1"/>
          <p:nvPr userDrawn="1"/>
        </p:nvSpPr>
        <p:spPr>
          <a:xfrm>
            <a:off x="4572000" y="4023405"/>
            <a:ext cx="7762164" cy="400110"/>
          </a:xfrm>
          <a:prstGeom prst="rect">
            <a:avLst/>
          </a:prstGeom>
          <a:noFill/>
        </p:spPr>
        <p:txBody>
          <a:bodyPr wrap="square">
            <a:spAutoFit/>
          </a:bodyPr>
          <a:lstStyle/>
          <a:p>
            <a:pPr marL="3273425" marR="2317750" algn="ctr">
              <a:spcBef>
                <a:spcPts val="335"/>
              </a:spcBef>
              <a:spcAft>
                <a:spcPts val="0"/>
              </a:spcAft>
            </a:pPr>
            <a:r>
              <a:rPr lang="en-US" sz="2000" b="1" dirty="0">
                <a:effectLst/>
                <a:latin typeface="Microsoft Sans Serif" panose="020B0604020202020204" pitchFamily="34" charset="0"/>
                <a:ea typeface="Microsoft Sans Serif" panose="020B0604020202020204" pitchFamily="34" charset="0"/>
              </a:rPr>
              <a:t>fly-project.eu</a:t>
            </a:r>
            <a:endParaRPr lang="es-ES" sz="2000" b="1"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37998945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26" name="object 3">
            <a:extLst>
              <a:ext uri="{FF2B5EF4-FFF2-40B4-BE49-F238E27FC236}">
                <a16:creationId xmlns:a16="http://schemas.microsoft.com/office/drawing/2014/main" id="{96AB2019-3457-4EE8-8672-C1BF6DA1A65C}"/>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sp>
        <p:nvSpPr>
          <p:cNvPr id="27" name="object 4">
            <a:extLst>
              <a:ext uri="{FF2B5EF4-FFF2-40B4-BE49-F238E27FC236}">
                <a16:creationId xmlns:a16="http://schemas.microsoft.com/office/drawing/2014/main" id="{ED4DA05C-E544-4608-B1B5-2E5081A4CB0C}"/>
              </a:ext>
            </a:extLst>
          </p:cNvPr>
          <p:cNvSpPr/>
          <p:nvPr userDrawn="1"/>
        </p:nvSpPr>
        <p:spPr>
          <a:xfrm>
            <a:off x="0" y="8856528"/>
            <a:ext cx="18288000"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33" name="object 5">
            <a:extLst>
              <a:ext uri="{FF2B5EF4-FFF2-40B4-BE49-F238E27FC236}">
                <a16:creationId xmlns:a16="http://schemas.microsoft.com/office/drawing/2014/main" id="{312572A3-0E3D-4C66-9B66-E2B974CE5C58}"/>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4643394" y="1028700"/>
            <a:ext cx="2606058" cy="761999"/>
          </a:xfrm>
          <a:prstGeom prst="rect">
            <a:avLst/>
          </a:prstGeom>
        </p:spPr>
      </p:pic>
      <p:sp>
        <p:nvSpPr>
          <p:cNvPr id="39" name="CuadroTexto 38">
            <a:extLst>
              <a:ext uri="{FF2B5EF4-FFF2-40B4-BE49-F238E27FC236}">
                <a16:creationId xmlns:a16="http://schemas.microsoft.com/office/drawing/2014/main" id="{1CF81C33-52B8-4275-9F0F-E3E0733D9F05}"/>
              </a:ext>
            </a:extLst>
          </p:cNvPr>
          <p:cNvSpPr txBox="1"/>
          <p:nvPr userDrawn="1"/>
        </p:nvSpPr>
        <p:spPr>
          <a:xfrm>
            <a:off x="4450459" y="9179041"/>
            <a:ext cx="115515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5274397-0CC2-4713-984E-865578FB27AF}"/>
              </a:ext>
            </a:extLst>
          </p:cNvPr>
          <p:cNvSpPr txBox="1"/>
          <p:nvPr/>
        </p:nvSpPr>
        <p:spPr>
          <a:xfrm>
            <a:off x="3238500" y="5448300"/>
            <a:ext cx="11811000" cy="2272417"/>
          </a:xfrm>
          <a:prstGeom prst="rect">
            <a:avLst/>
          </a:prstGeom>
          <a:noFill/>
        </p:spPr>
        <p:txBody>
          <a:bodyPr wrap="square">
            <a:spAutoFit/>
          </a:bodyPr>
          <a:lstStyle/>
          <a:p>
            <a:pPr marL="12700" algn="ctr">
              <a:lnSpc>
                <a:spcPct val="100000"/>
              </a:lnSpc>
              <a:spcBef>
                <a:spcPts val="100"/>
              </a:spcBef>
            </a:pPr>
            <a:r>
              <a:rPr lang="en-US" sz="4800" b="1" spc="-65" dirty="0" err="1">
                <a:latin typeface="Calibri" panose="020F0502020204030204" pitchFamily="34" charset="0"/>
                <a:ea typeface="Microsoft Sans Serif" panose="020B0604020202020204" pitchFamily="34" charset="0"/>
                <a:cs typeface="Calibri" panose="020F0502020204030204" pitchFamily="34" charset="0"/>
              </a:rPr>
              <a:t>Indicatori</a:t>
            </a:r>
            <a:r>
              <a:rPr lang="en-US" sz="4800" b="1" spc="-65" dirty="0">
                <a:latin typeface="Calibri" panose="020F0502020204030204" pitchFamily="34" charset="0"/>
                <a:ea typeface="Microsoft Sans Serif" panose="020B0604020202020204" pitchFamily="34" charset="0"/>
                <a:cs typeface="Calibri" panose="020F0502020204030204" pitchFamily="34" charset="0"/>
              </a:rPr>
              <a:t> economici</a:t>
            </a: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800" b="1" spc="-65" dirty="0">
                <a:ea typeface="Microsoft Sans Serif" panose="020B0604020202020204" pitchFamily="34" charset="0"/>
                <a:cs typeface="Microsoft Sans Serif" panose="020B0604020202020204" pitchFamily="34" charset="0"/>
              </a:rPr>
              <a:t>Partner: University of Malaga</a:t>
            </a:r>
          </a:p>
          <a:p>
            <a:pPr marL="12700">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6613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3</a:t>
            </a:r>
            <a:r>
              <a:rPr lang="it-IT" sz="4400" b="1" dirty="0">
                <a:latin typeface="Calibri" panose="020F0502020204030204" pitchFamily="34" charset="0"/>
                <a:ea typeface="Microsoft Sans Serif" panose="020B0604020202020204" pitchFamily="34" charset="0"/>
                <a:cs typeface="Calibri" panose="020F0502020204030204" pitchFamily="34" charset="0"/>
              </a:rPr>
              <a:t>. Cos'è l'inflazione e come viene misurata?</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9296400" cy="5693866"/>
          </a:xfrm>
          <a:prstGeom prst="rect">
            <a:avLst/>
          </a:prstGeom>
          <a:noFill/>
        </p:spPr>
        <p:txBody>
          <a:bodyPr wrap="square" rtlCol="0">
            <a:spAutoFit/>
          </a:bodyPr>
          <a:lstStyle/>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L'indicatore utilizzato per misurare l'inflazione in un paese è </a:t>
            </a:r>
            <a:r>
              <a:rPr lang="it-IT" sz="2800" b="1" dirty="0">
                <a:latin typeface="Calibri" panose="020F0502020204030204" pitchFamily="34" charset="0"/>
                <a:ea typeface="Microsoft Sans Serif" panose="020B0604020202020204" pitchFamily="34" charset="0"/>
                <a:cs typeface="Calibri" panose="020F0502020204030204" pitchFamily="34" charset="0"/>
              </a:rPr>
              <a:t>l'indice dei prezzi al consumo </a:t>
            </a:r>
            <a:r>
              <a:rPr lang="it-IT" sz="2800" dirty="0">
                <a:latin typeface="Calibri" panose="020F0502020204030204" pitchFamily="34" charset="0"/>
                <a:ea typeface="Microsoft Sans Serif" panose="020B0604020202020204" pitchFamily="34" charset="0"/>
                <a:cs typeface="Calibri" panose="020F0502020204030204" pitchFamily="34" charset="0"/>
              </a:rPr>
              <a:t>(IPC). Questo indice tiene conto della variazione mensile dei prezzi dei beni e dei servizi consumati dalle famiglie. Viene compilato sulla base dei prezzi di un carrello della spesa standard per una famiglia media. Questo cestino include articoli di diverse categorie, come cibo, bevande, abbigliamento e calzature, abitazioni, articoli per la casa, medicine, trasporti, comunicazioni, tempo libero e cultura, hotel, caffè e ristoranti, istruzione e altri beni e servizi.  La sua composizione viene regolarmente rivista per aggiungere nuovi prodotti il cui consumo sta diventando significativo o per escludere altri che non sono più significativi.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5" name="Imagen 4" descr="Imagen que contiene contenedor, cesta&#10;&#10;Descripción generada automáticamente">
            <a:extLst>
              <a:ext uri="{FF2B5EF4-FFF2-40B4-BE49-F238E27FC236}">
                <a16:creationId xmlns:a16="http://schemas.microsoft.com/office/drawing/2014/main" id="{248CEDE6-0BD3-979E-CE68-32869C52B4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63400" y="2923681"/>
            <a:ext cx="5105400" cy="4905970"/>
          </a:xfrm>
          <a:prstGeom prst="rect">
            <a:avLst/>
          </a:prstGeom>
        </p:spPr>
      </p:pic>
    </p:spTree>
    <p:extLst>
      <p:ext uri="{BB962C8B-B14F-4D97-AF65-F5344CB8AC3E}">
        <p14:creationId xmlns:p14="http://schemas.microsoft.com/office/powerpoint/2010/main" val="2724175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3.</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Cos'è l'inflazione e come viene misurata?</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9677400" cy="6124754"/>
          </a:xfrm>
          <a:prstGeom prst="rect">
            <a:avLst/>
          </a:prstGeom>
          <a:noFill/>
        </p:spPr>
        <p:txBody>
          <a:bodyPr wrap="square" rtlCol="0">
            <a:spAutoFit/>
          </a:bodyPr>
          <a:lstStyle/>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Questo indice ci dice cosa succede ai prezzi (se salgono o scendono) da un mese all'altro e non indica i prezzi stessi. In altre parole, non mostra il prezzo dei prodotti di consumo, ma piuttosto l'aumento o la diminuzione dei prezzi.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Se i prezzi si muovono verso l'alto, si dice che c'è </a:t>
            </a:r>
            <a:r>
              <a:rPr lang="it-IT" sz="2800" b="1" dirty="0">
                <a:latin typeface="Calibri" panose="020F0502020204030204" pitchFamily="34" charset="0"/>
                <a:ea typeface="Microsoft Sans Serif" panose="020B0604020202020204" pitchFamily="34" charset="0"/>
                <a:cs typeface="Calibri" panose="020F0502020204030204" pitchFamily="34" charset="0"/>
              </a:rPr>
              <a:t>inflazione</a:t>
            </a:r>
            <a:r>
              <a:rPr lang="it-IT" sz="2800" dirty="0">
                <a:latin typeface="Calibri" panose="020F0502020204030204" pitchFamily="34" charset="0"/>
                <a:ea typeface="Microsoft Sans Serif" panose="020B0604020202020204" pitchFamily="34" charset="0"/>
                <a:cs typeface="Calibri" panose="020F0502020204030204" pitchFamily="34" charset="0"/>
              </a:rPr>
              <a:t> (aumento dei prezzi di beni e servizi).  Ma va tenuto presente che l'inflazione sarà sempre referenziata entro un certo periodo (ad esempio, ciò non significa che se l'inflazione diminuisce, i prezzi diminuiranno, poiché con un'inflazione più bassa i prezzi continuano a salire, ma a un ritmo più lento rispetto al passato). Se i prezzi, al contrario, si muovono verso il basso, si dice che c'è </a:t>
            </a:r>
            <a:r>
              <a:rPr lang="it-IT" sz="2800" b="1" dirty="0">
                <a:latin typeface="Calibri" panose="020F0502020204030204" pitchFamily="34" charset="0"/>
                <a:ea typeface="Microsoft Sans Serif" panose="020B0604020202020204" pitchFamily="34" charset="0"/>
                <a:cs typeface="Calibri" panose="020F0502020204030204" pitchFamily="34" charset="0"/>
              </a:rPr>
              <a:t>deflazione</a:t>
            </a:r>
            <a:r>
              <a:rPr lang="it-IT" sz="2800" dirty="0">
                <a:latin typeface="Calibri" panose="020F0502020204030204" pitchFamily="34" charset="0"/>
                <a:ea typeface="Microsoft Sans Serif" panose="020B0604020202020204" pitchFamily="34" charset="0"/>
                <a:cs typeface="Calibri" panose="020F0502020204030204" pitchFamily="34" charset="0"/>
              </a:rPr>
              <a:t> (diminuzione dei prezzi di beni e servizi).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Imagen 5" descr="Imagen que contiene Texto&#10;&#10;Descripción generada automáticamente">
            <a:extLst>
              <a:ext uri="{FF2B5EF4-FFF2-40B4-BE49-F238E27FC236}">
                <a16:creationId xmlns:a16="http://schemas.microsoft.com/office/drawing/2014/main" id="{4E695C24-575E-2F13-0424-40FE25FB48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68200" y="2727453"/>
            <a:ext cx="4852311" cy="4832093"/>
          </a:xfrm>
          <a:prstGeom prst="rect">
            <a:avLst/>
          </a:prstGeom>
        </p:spPr>
      </p:pic>
    </p:spTree>
    <p:extLst>
      <p:ext uri="{BB962C8B-B14F-4D97-AF65-F5344CB8AC3E}">
        <p14:creationId xmlns:p14="http://schemas.microsoft.com/office/powerpoint/2010/main" val="64100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3.</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Cos'è l'inflazione e come viene misurata?</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8458200" cy="5262979"/>
          </a:xfrm>
          <a:prstGeom prst="rect">
            <a:avLst/>
          </a:prstGeom>
          <a:noFill/>
        </p:spPr>
        <p:txBody>
          <a:bodyPr wrap="square" rtlCol="0">
            <a:spAutoFit/>
          </a:bodyPr>
          <a:lstStyle/>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L'importanza dell'IPC è che misura il cambiamento del nostro potere d'acquisto. Se i prezzi salgono e i nostri redditi salgono meno o rimangono costanti, saremo in grado di acquistare meno beni e servizi, quindi si dice che </a:t>
            </a:r>
            <a:r>
              <a:rPr lang="it-IT" sz="2800" b="1" dirty="0">
                <a:latin typeface="Calibri" panose="020F0502020204030204" pitchFamily="34" charset="0"/>
                <a:ea typeface="Microsoft Sans Serif" panose="020B0604020202020204" pitchFamily="34" charset="0"/>
                <a:cs typeface="Calibri" panose="020F0502020204030204" pitchFamily="34" charset="0"/>
              </a:rPr>
              <a:t>perdiamo potere d'acquisto</a:t>
            </a:r>
            <a:r>
              <a:rPr lang="it-IT" sz="2800" dirty="0">
                <a:latin typeface="Calibri" panose="020F0502020204030204" pitchFamily="34" charset="0"/>
                <a:ea typeface="Microsoft Sans Serif" panose="020B0604020202020204" pitchFamily="34" charset="0"/>
                <a:cs typeface="Calibri" panose="020F0502020204030204" pitchFamily="34" charset="0"/>
              </a:rPr>
              <a:t>: siamo più poveri, anche se guadagniamo la stessa quantità. Allo stesso modo, se il salario di un lavoratore viene aumentato nella stessa proporzione dell'IPC, il suo potere d'acquisto viene mantenuto, cioè il lavoratore sarà in grado di acquistare esattamente la stessa quantità di beni e servizi con il suo nuovo stipendio, anche se il salario è stato aumentato.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Imagen 5" descr="Forma&#10;&#10;Descripción generada automáticamente">
            <a:extLst>
              <a:ext uri="{FF2B5EF4-FFF2-40B4-BE49-F238E27FC236}">
                <a16:creationId xmlns:a16="http://schemas.microsoft.com/office/drawing/2014/main" id="{A92E4D06-49A9-6514-B52B-05CECE1FB5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6200" y="2857500"/>
            <a:ext cx="5350638" cy="3829050"/>
          </a:xfrm>
          <a:prstGeom prst="rect">
            <a:avLst/>
          </a:prstGeom>
        </p:spPr>
      </p:pic>
    </p:spTree>
    <p:extLst>
      <p:ext uri="{BB962C8B-B14F-4D97-AF65-F5344CB8AC3E}">
        <p14:creationId xmlns:p14="http://schemas.microsoft.com/office/powerpoint/2010/main" val="160940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4.</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Cause dell'inflazione. Vantaggi e svantaggi.</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9448800" cy="6555641"/>
          </a:xfrm>
          <a:prstGeom prst="rect">
            <a:avLst/>
          </a:prstGeom>
          <a:noFill/>
        </p:spPr>
        <p:txBody>
          <a:bodyPr wrap="square" rtlCol="0">
            <a:spAutoFit/>
          </a:bodyPr>
          <a:lstStyle/>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L'inflazione può essere causata da una serie di fattori, come ad esempio: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it-IT" sz="2800" u="sng" dirty="0">
                <a:latin typeface="Calibri" panose="020F0502020204030204" pitchFamily="34" charset="0"/>
                <a:ea typeface="Microsoft Sans Serif" panose="020B0604020202020204" pitchFamily="34" charset="0"/>
                <a:cs typeface="Calibri" panose="020F0502020204030204" pitchFamily="34" charset="0"/>
              </a:rPr>
              <a:t>Inflazione trainata dalla domanda</a:t>
            </a:r>
            <a:r>
              <a:rPr lang="it-IT" sz="2800" dirty="0">
                <a:latin typeface="Calibri" panose="020F0502020204030204" pitchFamily="34" charset="0"/>
                <a:ea typeface="Microsoft Sans Serif" panose="020B0604020202020204" pitchFamily="34" charset="0"/>
                <a:cs typeface="Calibri" panose="020F0502020204030204" pitchFamily="34" charset="0"/>
              </a:rPr>
              <a:t>: ciò si verifica quando la domanda complessiva aumenta e il lato dell'offerta del settore produttivo non è in grado di tenere il passo con questa domanda, quindi i prezzi aumentano. Ad esempio, se viene prodotto solo  un milione di un particolare modello di  cellulare  ma la domanda raggiungesse i due milioni, il prezzo da pagare per questo modello sarebbe superiore a quello da raggiungere se, al contrario, si raggiungesse il numero richiesto. O quando una marca di abbigliamento diventa di moda, il suo prezzo tende a salire.
</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agen 4" descr="Icono&#10;&#10;Descripción generada automáticamente con confianza media">
            <a:extLst>
              <a:ext uri="{FF2B5EF4-FFF2-40B4-BE49-F238E27FC236}">
                <a16:creationId xmlns:a16="http://schemas.microsoft.com/office/drawing/2014/main" id="{5378A5AB-C103-60FD-8251-5B9FA5A79C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5800" y="3658314"/>
            <a:ext cx="4800600" cy="2970372"/>
          </a:xfrm>
          <a:prstGeom prst="rect">
            <a:avLst/>
          </a:prstGeom>
        </p:spPr>
      </p:pic>
    </p:spTree>
    <p:extLst>
      <p:ext uri="{BB962C8B-B14F-4D97-AF65-F5344CB8AC3E}">
        <p14:creationId xmlns:p14="http://schemas.microsoft.com/office/powerpoint/2010/main" val="3623151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371600" y="1104900"/>
            <a:ext cx="10058400" cy="1446550"/>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4.</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Cause dell'inflazione. Vantaggi e svantaggi.</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46592" y="2688609"/>
            <a:ext cx="11049000" cy="7417415"/>
          </a:xfrm>
          <a:prstGeom prst="rect">
            <a:avLst/>
          </a:prstGeom>
          <a:noFill/>
        </p:spPr>
        <p:txBody>
          <a:bodyPr wrap="square" rtlCol="0">
            <a:spAutoFit/>
          </a:bodyPr>
          <a:lstStyle/>
          <a:p>
            <a:pPr algn="just">
              <a:defRPr/>
            </a:pPr>
            <a:r>
              <a:rPr lang="it-IT" sz="2800" u="sng" dirty="0">
                <a:latin typeface="Calibri" panose="020F0502020204030204" pitchFamily="34" charset="0"/>
                <a:ea typeface="Microsoft Sans Serif" panose="020B0604020202020204" pitchFamily="34" charset="0"/>
                <a:cs typeface="Calibri" panose="020F0502020204030204" pitchFamily="34" charset="0"/>
              </a:rPr>
              <a:t>Inflazione spinta dai costi</a:t>
            </a:r>
            <a:r>
              <a:rPr lang="it-IT" sz="2800" dirty="0">
                <a:latin typeface="Calibri" panose="020F0502020204030204" pitchFamily="34" charset="0"/>
                <a:ea typeface="Microsoft Sans Serif" panose="020B0604020202020204" pitchFamily="34" charset="0"/>
                <a:cs typeface="Calibri" panose="020F0502020204030204" pitchFamily="34" charset="0"/>
              </a:rPr>
              <a:t>: si verifica quando i costi di produzione aumentano, a causa di prezzi più elevati per le materie prime, costi del lavoro più elevati o tasse più elevate, il che induce i produttori ad aumentare il prezzo finale del prodotto o del servizio per compensare questo aumento. Ad esempio, se il prezzo di un barile di petrolio aumenta, aumenta anche il prezzo di un litro di carburante alla stazione di servizio.
</a:t>
            </a:r>
            <a:r>
              <a:rPr lang="it-IT" sz="2800" u="sng" dirty="0">
                <a:latin typeface="Calibri" panose="020F0502020204030204" pitchFamily="34" charset="0"/>
                <a:ea typeface="Microsoft Sans Serif" panose="020B0604020202020204" pitchFamily="34" charset="0"/>
                <a:cs typeface="Calibri" panose="020F0502020204030204" pitchFamily="34" charset="0"/>
              </a:rPr>
              <a:t>
Inflazione monetaria: </a:t>
            </a:r>
            <a:r>
              <a:rPr lang="it-IT" sz="2800" dirty="0">
                <a:latin typeface="Calibri" panose="020F0502020204030204" pitchFamily="34" charset="0"/>
                <a:ea typeface="Microsoft Sans Serif" panose="020B0604020202020204" pitchFamily="34" charset="0"/>
                <a:cs typeface="Calibri" panose="020F0502020204030204" pitchFamily="34" charset="0"/>
              </a:rPr>
              <a:t>questo tipo di inflazione non è né guidata dall'offerta né dalla domanda. Si verifica quando l'offerta di moneta o il denaro in circolazione aumenta semplicemente (la quantità di denaro prodotta aumenta). Ciò significa che c'è più denaro in circolazione da spendere in beni e servizi, che a sua volta genera un aumento della domanda che potrebbe non essere conveniente per i fornitori, portando ad un aumento del loro prezzo.</a:t>
            </a:r>
            <a:r>
              <a:rPr lang="it-IT" sz="2800" u="sng" dirty="0">
                <a:latin typeface="Calibri" panose="020F0502020204030204" pitchFamily="34" charset="0"/>
                <a:ea typeface="Microsoft Sans Serif" panose="020B0604020202020204" pitchFamily="34" charset="0"/>
                <a:cs typeface="Calibri" panose="020F0502020204030204" pitchFamily="34" charset="0"/>
              </a:rPr>
              <a:t>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Imagen en blanco y negro&#10;&#10;Descripción generada automáticamente con confianza media">
            <a:extLst>
              <a:ext uri="{FF2B5EF4-FFF2-40B4-BE49-F238E27FC236}">
                <a16:creationId xmlns:a16="http://schemas.microsoft.com/office/drawing/2014/main" id="{A200FED0-6367-5E5E-977D-B5CD8F16E1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01800" y="3369646"/>
            <a:ext cx="2171028" cy="2116753"/>
          </a:xfrm>
          <a:prstGeom prst="rect">
            <a:avLst/>
          </a:prstGeom>
        </p:spPr>
      </p:pic>
      <p:pic>
        <p:nvPicPr>
          <p:cNvPr id="11" name="Imagen 10" descr="Gráfico, Gráfico de embudo&#10;&#10;Descripción generada automáticamente">
            <a:extLst>
              <a:ext uri="{FF2B5EF4-FFF2-40B4-BE49-F238E27FC236}">
                <a16:creationId xmlns:a16="http://schemas.microsoft.com/office/drawing/2014/main" id="{B6D5AF8F-680C-A959-AEA2-5133644A14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82600" y="5486399"/>
            <a:ext cx="3962400" cy="2640568"/>
          </a:xfrm>
          <a:prstGeom prst="rect">
            <a:avLst/>
          </a:prstGeom>
        </p:spPr>
      </p:pic>
    </p:spTree>
    <p:extLst>
      <p:ext uri="{BB962C8B-B14F-4D97-AF65-F5344CB8AC3E}">
        <p14:creationId xmlns:p14="http://schemas.microsoft.com/office/powerpoint/2010/main" val="186065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4.</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Cause dell'inflazione. Vantaggi e svantaggi.</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9982200" cy="3970318"/>
          </a:xfrm>
          <a:prstGeom prst="rect">
            <a:avLst/>
          </a:prstGeom>
          <a:noFill/>
        </p:spPr>
        <p:txBody>
          <a:bodyPr wrap="square" rtlCol="0">
            <a:spAutoFit/>
          </a:bodyPr>
          <a:lstStyle/>
          <a:p>
            <a:pPr>
              <a:defRPr/>
            </a:pPr>
            <a:r>
              <a:rPr lang="it-IT" sz="2800" u="sng" dirty="0">
                <a:latin typeface="Calibri" panose="020F0502020204030204" pitchFamily="34" charset="0"/>
                <a:ea typeface="Microsoft Sans Serif" panose="020B0604020202020204" pitchFamily="34" charset="0"/>
                <a:cs typeface="Calibri" panose="020F0502020204030204" pitchFamily="34" charset="0"/>
              </a:rPr>
              <a:t>Inflazione incorporata</a:t>
            </a:r>
            <a:r>
              <a:rPr lang="it-IT" sz="2800" dirty="0">
                <a:latin typeface="Calibri" panose="020F0502020204030204" pitchFamily="34" charset="0"/>
                <a:ea typeface="Microsoft Sans Serif" panose="020B0604020202020204" pitchFamily="34" charset="0"/>
                <a:cs typeface="Calibri" panose="020F0502020204030204" pitchFamily="34" charset="0"/>
              </a:rPr>
              <a:t>: deriva dalle aspettative dei produttori che i prezzi aumenteranno in futuro e cercano di anticiparli aumentando prima i prezzi, facendo sì che le loro previsioni si avverino alla fine perché i prezzi sono aumentati.</a:t>
            </a:r>
            <a:r>
              <a:rPr lang="it-IT" sz="2800" u="sng" dirty="0">
                <a:latin typeface="Calibri" panose="020F0502020204030204" pitchFamily="34" charset="0"/>
                <a:ea typeface="Microsoft Sans Serif" panose="020B0604020202020204" pitchFamily="34" charset="0"/>
                <a:cs typeface="Calibri" panose="020F0502020204030204" pitchFamily="34" charset="0"/>
              </a:rPr>
              <a:t>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r>
              <a:rPr lang="it-IT" sz="2800" dirty="0">
                <a:latin typeface="Calibri" panose="020F0502020204030204" pitchFamily="34" charset="0"/>
                <a:ea typeface="Microsoft Sans Serif" panose="020B0604020202020204" pitchFamily="34" charset="0"/>
                <a:cs typeface="Calibri" panose="020F0502020204030204" pitchFamily="34" charset="0"/>
              </a:rPr>
              <a:t>Gli </a:t>
            </a:r>
            <a:r>
              <a:rPr lang="it-IT" sz="2800" b="1" dirty="0">
                <a:latin typeface="Calibri" panose="020F0502020204030204" pitchFamily="34" charset="0"/>
                <a:ea typeface="Microsoft Sans Serif" panose="020B0604020202020204" pitchFamily="34" charset="0"/>
                <a:cs typeface="Calibri" panose="020F0502020204030204" pitchFamily="34" charset="0"/>
              </a:rPr>
              <a:t>effetti dell'inflazione </a:t>
            </a:r>
            <a:r>
              <a:rPr lang="it-IT" sz="2800" dirty="0">
                <a:latin typeface="Calibri" panose="020F0502020204030204" pitchFamily="34" charset="0"/>
                <a:ea typeface="Microsoft Sans Serif" panose="020B0604020202020204" pitchFamily="34" charset="0"/>
                <a:cs typeface="Calibri" panose="020F0502020204030204" pitchFamily="34" charset="0"/>
              </a:rPr>
              <a:t>in un'economia possono essere sia positivi che negativi.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Una caricatura de una persona&#10;&#10;Descripción generada automáticamente con confianza baja">
            <a:extLst>
              <a:ext uri="{FF2B5EF4-FFF2-40B4-BE49-F238E27FC236}">
                <a16:creationId xmlns:a16="http://schemas.microsoft.com/office/drawing/2014/main" id="{9B43B2B8-1D44-4F07-B349-F0057A8C5B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0" y="3162300"/>
            <a:ext cx="4682639" cy="4686300"/>
          </a:xfrm>
          <a:prstGeom prst="rect">
            <a:avLst/>
          </a:prstGeom>
        </p:spPr>
      </p:pic>
    </p:spTree>
    <p:extLst>
      <p:ext uri="{BB962C8B-B14F-4D97-AF65-F5344CB8AC3E}">
        <p14:creationId xmlns:p14="http://schemas.microsoft.com/office/powerpoint/2010/main" val="335464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524000" y="1104900"/>
            <a:ext cx="10058400" cy="1446550"/>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4.</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Cause dell'inflazione. Vantaggi e svantaggi.</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62100" y="2551450"/>
            <a:ext cx="9982200" cy="7417415"/>
          </a:xfrm>
          <a:prstGeom prst="rect">
            <a:avLst/>
          </a:prstGeom>
          <a:noFill/>
        </p:spPr>
        <p:txBody>
          <a:bodyPr wrap="square" rtlCol="0">
            <a:spAutoFit/>
          </a:bodyPr>
          <a:lstStyle/>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Da un lato, gli effetti positivi includono aumenti salariali basati sull'aumento dei prezzi, mantenendo così il potere d'acquisto delle persone, promuovendo la crescita dei consumi e riducendo il valore dei debiti.</a:t>
            </a:r>
            <a:r>
              <a:rPr lang="en-GB" sz="2800" dirty="0">
                <a:latin typeface="Calibri" panose="020F0502020204030204" pitchFamily="34" charset="0"/>
                <a:ea typeface="Microsoft Sans Serif" panose="020B0604020202020204" pitchFamily="34" charset="0"/>
                <a:cs typeface="Calibri" panose="020F0502020204030204" pitchFamily="34" charset="0"/>
              </a:rPr>
              <a:t>.</a:t>
            </a:r>
          </a:p>
          <a:p>
            <a:pPr algn="just">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D'altro lato, gli effetti negativi dell'inflazione includono la perdita di potere d'acquisto, quando gli aumenti dei prezzi non sono accompagnati da aumenti salariali, nonché una diminuzione dei risparmi e degli investimenti, derivante dalla perdita del valore del denaro.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La politica monetaria attuata dalla Banca centrale europea stabilisce che è importante che l'inflazione nell'area dell'euro non superi il 2%.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descr="Logotipo, Icono&#10;&#10;Descripción generada automáticamente">
            <a:extLst>
              <a:ext uri="{FF2B5EF4-FFF2-40B4-BE49-F238E27FC236}">
                <a16:creationId xmlns:a16="http://schemas.microsoft.com/office/drawing/2014/main" id="{F581404F-14B1-4675-F50E-BF0A6A5E30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68200" y="3238500"/>
            <a:ext cx="4989732" cy="4124325"/>
          </a:xfrm>
          <a:prstGeom prst="rect">
            <a:avLst/>
          </a:prstGeom>
        </p:spPr>
      </p:pic>
    </p:spTree>
    <p:extLst>
      <p:ext uri="{BB962C8B-B14F-4D97-AF65-F5344CB8AC3E}">
        <p14:creationId xmlns:p14="http://schemas.microsoft.com/office/powerpoint/2010/main" val="332648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5.</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Cos’ è il tasso di cambio e perché è importante?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9448800" cy="4401205"/>
          </a:xfrm>
          <a:prstGeom prst="rect">
            <a:avLst/>
          </a:prstGeom>
          <a:noFill/>
        </p:spPr>
        <p:txBody>
          <a:bodyPr wrap="square" rtlCol="0">
            <a:spAutoFit/>
          </a:bodyPr>
          <a:lstStyle/>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Il tasso di cambio è il rapporto tra il valore di una moneta e l'altra, cioè ci dice quante unità di una valuta sono necessarie per ottenere un'unità di un'altra.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Questo concetto, il tasso di cambio, è importante perché consente la conversione della valuta di un paese nella valuta di un altro paese, facilita il commercio internazionale di beni e servizi e il trasferimento di fondi tra paesi. Consente inoltre il confronto dei prezzi di prodotti simili in diversi paesi.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4" name="Imagen 3" descr="Dibujo de un control remoto&#10;&#10;Descripción generada automáticamente con confianza media">
            <a:extLst>
              <a:ext uri="{FF2B5EF4-FFF2-40B4-BE49-F238E27FC236}">
                <a16:creationId xmlns:a16="http://schemas.microsoft.com/office/drawing/2014/main" id="{04579644-2C3C-3AE1-D9FB-392C2D7898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58600" y="3695700"/>
            <a:ext cx="5313218" cy="3652838"/>
          </a:xfrm>
          <a:prstGeom prst="rect">
            <a:avLst/>
          </a:prstGeom>
        </p:spPr>
      </p:pic>
    </p:spTree>
    <p:extLst>
      <p:ext uri="{BB962C8B-B14F-4D97-AF65-F5344CB8AC3E}">
        <p14:creationId xmlns:p14="http://schemas.microsoft.com/office/powerpoint/2010/main" val="944413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5.</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Cos’è il tasso di cambio e perché è importante?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15240000" cy="5262979"/>
          </a:xfrm>
          <a:prstGeom prst="rect">
            <a:avLst/>
          </a:prstGeom>
          <a:noFill/>
        </p:spPr>
        <p:txBody>
          <a:bodyPr wrap="square" rtlCol="0">
            <a:spAutoFit/>
          </a:bodyPr>
          <a:lstStyle/>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Spiegheremo con un esempio come viene calcolato il tasso di cambio nel mercato dei cambi:
Prendiamo come riferimento il tasso di cambio tra l'euro e il dollaro (EUR/USD). La valuta del numeratore è sempre la valuta di base (in questo caso l'euro), mentre la valuta del denominatore è la valuta contatore o di quotazione (il dollaro nel nostro esempio).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Supponiamo che il tasso di cambio tra queste valute sia: EUR/USD = 1.0430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Cosa ci dice questo dato? Significa che 1 € vale 1,0430 $ (i dollari che riceveremmo in cambio di 1 euro) o, in altre parole, calcolando l'inverso (1/1,0430 = 0,9587), il dollaro vale 0,9587 €, cioè per 1 $ riceveremmo 0,9587 €.
</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51270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6.</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Cos'è il mercato del lavoro e come funziona?</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3162300"/>
            <a:ext cx="14935200" cy="5262979"/>
          </a:xfrm>
          <a:prstGeom prst="rect">
            <a:avLst/>
          </a:prstGeom>
          <a:noFill/>
        </p:spPr>
        <p:txBody>
          <a:bodyPr wrap="square" rtlCol="0">
            <a:spAutoFit/>
          </a:bodyPr>
          <a:lstStyle/>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L'offerta e la domanda totale di occupazione in un paese, una città o una regione specifica è chiamata mercato del lavoro. Il suo equilibrio determina il livello di occupazione e di disoccupazione in quella regione.
</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Nel mercato del lavoro, l'offerta di lavoro è fatta dagli individui e la domanda dalle imprese. Dall'equilibrio tra domanda e offerta di lavoro provengono il prezzo e la quantità, che nel mercato del lavoro è chiamato "salario" e la quantità scambiata è chiamata "lavoro".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Quando l'offerta di lavoro è più bassa e la domanda è più alta, i salari tenderanno ad aumentare. Al contrario, maggiore è l'offerta e minore è la domanda, i salari tenderanno a scendere.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114940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3063823-CA1E-0A50-5BB7-82A235C90E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84233" y="4450370"/>
            <a:ext cx="7657297" cy="4225882"/>
          </a:xfrm>
          <a:prstGeom prst="rect">
            <a:avLst/>
          </a:prstGeom>
        </p:spPr>
      </p:pic>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1446550"/>
          </a:xfrm>
          <a:prstGeom prst="rect">
            <a:avLst/>
          </a:prstGeom>
          <a:noFill/>
        </p:spPr>
        <p:txBody>
          <a:bodyPr wrap="square" rtlCol="0">
            <a:spAutoFit/>
          </a:bodyPr>
          <a:lstStyle/>
          <a:p>
            <a:r>
              <a:rPr lang="en-GB" sz="4400" b="1" dirty="0" err="1">
                <a:latin typeface="Calibri" panose="020F0502020204030204" pitchFamily="34" charset="0"/>
                <a:ea typeface="Microsoft Sans Serif" panose="020B0604020202020204" pitchFamily="34" charset="0"/>
                <a:cs typeface="Calibri" panose="020F0502020204030204" pitchFamily="34" charset="0"/>
              </a:rPr>
              <a:t>Obiettivi</a:t>
            </a:r>
            <a:r>
              <a:rPr lang="en-GB" sz="4400" b="1" dirty="0">
                <a:latin typeface="Calibri" panose="020F0502020204030204" pitchFamily="34" charset="0"/>
                <a:ea typeface="Microsoft Sans Serif" panose="020B0604020202020204" pitchFamily="34" charset="0"/>
                <a:cs typeface="Calibri" panose="020F0502020204030204" pitchFamily="34" charset="0"/>
              </a:rPr>
              <a:t> &amp; </a:t>
            </a:r>
            <a:r>
              <a:rPr lang="en-GB" sz="4400" b="1" dirty="0" err="1">
                <a:latin typeface="Calibri" panose="020F0502020204030204" pitchFamily="34" charset="0"/>
                <a:ea typeface="Microsoft Sans Serif" panose="020B0604020202020204" pitchFamily="34" charset="0"/>
                <a:cs typeface="Calibri" panose="020F0502020204030204" pitchFamily="34" charset="0"/>
              </a:rPr>
              <a:t>Finalità</a:t>
            </a:r>
            <a:r>
              <a:rPr lang="en-GB" sz="4400" b="1" dirty="0">
                <a:latin typeface="Calibri" panose="020F0502020204030204" pitchFamily="34" charset="0"/>
                <a:ea typeface="Microsoft Sans Serif" panose="020B0604020202020204" pitchFamily="34" charset="0"/>
                <a:cs typeface="Calibri" panose="020F0502020204030204" pitchFamily="34" charset="0"/>
              </a:rPr>
              <a:t> 
</a:t>
            </a:r>
          </a:p>
        </p:txBody>
      </p:sp>
      <p:sp>
        <p:nvSpPr>
          <p:cNvPr id="3" name="CuadroTexto 2">
            <a:extLst>
              <a:ext uri="{FF2B5EF4-FFF2-40B4-BE49-F238E27FC236}">
                <a16:creationId xmlns:a16="http://schemas.microsoft.com/office/drawing/2014/main" id="{94806D19-7757-4ABE-BAED-6D5E2D696DDB}"/>
              </a:ext>
            </a:extLst>
          </p:cNvPr>
          <p:cNvSpPr txBox="1"/>
          <p:nvPr/>
        </p:nvSpPr>
        <p:spPr>
          <a:xfrm>
            <a:off x="1524000" y="2262365"/>
            <a:ext cx="10040186" cy="954107"/>
          </a:xfrm>
          <a:prstGeom prst="rect">
            <a:avLst/>
          </a:prstGeom>
          <a:noFill/>
        </p:spPr>
        <p:txBody>
          <a:bodyPr wrap="square" rtlCol="0">
            <a:spAutoFit/>
          </a:bodyPr>
          <a:lstStyle/>
          <a:p>
            <a:pPr algn="just"/>
            <a:r>
              <a:rPr lang="it-IT" sz="2800" dirty="0">
                <a:latin typeface="Calibri" panose="020F0502020204030204" pitchFamily="34" charset="0"/>
                <a:ea typeface="Microsoft Sans Serif" panose="020B0604020202020204" pitchFamily="34" charset="0"/>
                <a:cs typeface="Calibri" panose="020F0502020204030204" pitchFamily="34" charset="0"/>
              </a:rPr>
              <a:t>Alla fine di questo modulo sarai in grado di:
</a:t>
            </a:r>
            <a:endParaRPr lang="en-GB" sz="2800" dirty="0">
              <a:effectLst/>
              <a:latin typeface="Calibri" panose="020F0502020204030204" pitchFamily="34" charset="0"/>
              <a:ea typeface="Microsoft Sans Serif" panose="020B0604020202020204" pitchFamily="34" charset="0"/>
              <a:cs typeface="Calibri" panose="020F0502020204030204" pitchFamily="34" charset="0"/>
            </a:endParaRPr>
          </a:p>
        </p:txBody>
      </p:sp>
      <p:pic>
        <p:nvPicPr>
          <p:cNvPr id="18" name="object 2">
            <a:extLst>
              <a:ext uri="{FF2B5EF4-FFF2-40B4-BE49-F238E27FC236}">
                <a16:creationId xmlns:a16="http://schemas.microsoft.com/office/drawing/2014/main" id="{326F599C-0902-4E54-BAC7-ADAF9B4BDB92}"/>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780314" y="3334203"/>
            <a:ext cx="370416" cy="280000"/>
          </a:xfrm>
          <a:prstGeom prst="rect">
            <a:avLst/>
          </a:prstGeom>
        </p:spPr>
      </p:pic>
      <p:pic>
        <p:nvPicPr>
          <p:cNvPr id="20" name="object 2">
            <a:extLst>
              <a:ext uri="{FF2B5EF4-FFF2-40B4-BE49-F238E27FC236}">
                <a16:creationId xmlns:a16="http://schemas.microsoft.com/office/drawing/2014/main" id="{A503E805-FB64-49DE-8A03-1F50600ABF7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797766" y="5785843"/>
            <a:ext cx="381000" cy="326225"/>
          </a:xfrm>
          <a:prstGeom prst="rect">
            <a:avLst/>
          </a:prstGeom>
        </p:spPr>
      </p:pic>
      <p:grpSp>
        <p:nvGrpSpPr>
          <p:cNvPr id="22" name="Grupo 21">
            <a:extLst>
              <a:ext uri="{FF2B5EF4-FFF2-40B4-BE49-F238E27FC236}">
                <a16:creationId xmlns:a16="http://schemas.microsoft.com/office/drawing/2014/main" id="{6AD18D4C-B589-44B7-8EFF-3DEBF5C41E8D}"/>
              </a:ext>
            </a:extLst>
          </p:cNvPr>
          <p:cNvGrpSpPr/>
          <p:nvPr/>
        </p:nvGrpSpPr>
        <p:grpSpPr>
          <a:xfrm>
            <a:off x="1780314" y="4415517"/>
            <a:ext cx="389419" cy="357695"/>
            <a:chOff x="10576646" y="4322694"/>
            <a:chExt cx="700954" cy="668406"/>
          </a:xfrm>
        </p:grpSpPr>
        <p:pic>
          <p:nvPicPr>
            <p:cNvPr id="19" name="object 2">
              <a:extLst>
                <a:ext uri="{FF2B5EF4-FFF2-40B4-BE49-F238E27FC236}">
                  <a16:creationId xmlns:a16="http://schemas.microsoft.com/office/drawing/2014/main" id="{0EDA923F-8D2D-4611-BB52-E35C95A8EC02}"/>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21" name="Rectángulo 20">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25" name="TextBox 8">
            <a:extLst>
              <a:ext uri="{FF2B5EF4-FFF2-40B4-BE49-F238E27FC236}">
                <a16:creationId xmlns:a16="http://schemas.microsoft.com/office/drawing/2014/main" id="{18538967-CA04-70D1-9C5C-75434C8C7BC3}"/>
              </a:ext>
            </a:extLst>
          </p:cNvPr>
          <p:cNvSpPr txBox="1"/>
          <p:nvPr/>
        </p:nvSpPr>
        <p:spPr>
          <a:xfrm>
            <a:off x="2663682" y="3190216"/>
            <a:ext cx="8077199" cy="954107"/>
          </a:xfrm>
          <a:prstGeom prst="rect">
            <a:avLst/>
          </a:prstGeom>
          <a:noFill/>
        </p:spPr>
        <p:txBody>
          <a:bodyPr wrap="square" lIns="108000" rIns="108000" rtlCol="0">
            <a:spAutoFit/>
          </a:bodyPr>
          <a:lstStyle/>
          <a:p>
            <a:r>
              <a:rPr lang="it-IT" altLang="ko-KR" sz="2800" b="1" dirty="0">
                <a:latin typeface="Calibri" panose="020F0502020204030204" pitchFamily="34" charset="0"/>
                <a:ea typeface="Microsoft Sans Serif" panose="020B0604020202020204" pitchFamily="34" charset="0"/>
                <a:cs typeface="Calibri" panose="020F0502020204030204" pitchFamily="34" charset="0"/>
              </a:rPr>
              <a:t>Conoscere il concetto di Prodotto Interno Lordo.
</a:t>
            </a:r>
            <a:endParaRPr lang="ko-KR" altLang="en-US" sz="2800" b="1" dirty="0">
              <a:latin typeface="Calibri" panose="020F0502020204030204" pitchFamily="34" charset="0"/>
              <a:cs typeface="Calibri" panose="020F0502020204030204" pitchFamily="34" charset="0"/>
            </a:endParaRPr>
          </a:p>
        </p:txBody>
      </p:sp>
      <p:sp>
        <p:nvSpPr>
          <p:cNvPr id="28" name="TextBox 8">
            <a:extLst>
              <a:ext uri="{FF2B5EF4-FFF2-40B4-BE49-F238E27FC236}">
                <a16:creationId xmlns:a16="http://schemas.microsoft.com/office/drawing/2014/main" id="{C36C1177-DB5A-C233-5BDB-C26E2B34FEA0}"/>
              </a:ext>
            </a:extLst>
          </p:cNvPr>
          <p:cNvSpPr txBox="1"/>
          <p:nvPr/>
        </p:nvSpPr>
        <p:spPr>
          <a:xfrm>
            <a:off x="2676936" y="4348489"/>
            <a:ext cx="8077197" cy="954107"/>
          </a:xfrm>
          <a:prstGeom prst="rect">
            <a:avLst/>
          </a:prstGeom>
          <a:noFill/>
        </p:spPr>
        <p:txBody>
          <a:bodyPr wrap="square" lIns="108000" rIns="108000" rtlCol="0">
            <a:spAutoFit/>
          </a:bodyPr>
          <a:lstStyle/>
          <a:p>
            <a:r>
              <a:rPr lang="it-IT" altLang="ko-KR" sz="2800" b="1" dirty="0">
                <a:latin typeface="Calibri" panose="020F0502020204030204" pitchFamily="34" charset="0"/>
                <a:ea typeface="Microsoft Sans Serif" panose="020B0604020202020204" pitchFamily="34" charset="0"/>
                <a:cs typeface="Calibri" panose="020F0502020204030204" pitchFamily="34" charset="0"/>
              </a:rPr>
              <a:t>Comprendere l'inflazione e la deflazione.
</a:t>
            </a:r>
            <a:endParaRPr lang="ko-KR" altLang="en-US" sz="2800" b="1" dirty="0">
              <a:latin typeface="Calibri" panose="020F0502020204030204" pitchFamily="34" charset="0"/>
              <a:cs typeface="Calibri" panose="020F0502020204030204" pitchFamily="34" charset="0"/>
            </a:endParaRPr>
          </a:p>
        </p:txBody>
      </p:sp>
      <p:sp>
        <p:nvSpPr>
          <p:cNvPr id="30" name="TextBox 7">
            <a:extLst>
              <a:ext uri="{FF2B5EF4-FFF2-40B4-BE49-F238E27FC236}">
                <a16:creationId xmlns:a16="http://schemas.microsoft.com/office/drawing/2014/main" id="{AB5EC654-5F00-7465-6607-FE2CC023ABBE}"/>
              </a:ext>
            </a:extLst>
          </p:cNvPr>
          <p:cNvSpPr txBox="1"/>
          <p:nvPr/>
        </p:nvSpPr>
        <p:spPr>
          <a:xfrm>
            <a:off x="2663682" y="5635014"/>
            <a:ext cx="7925540" cy="1384995"/>
          </a:xfrm>
          <a:prstGeom prst="rect">
            <a:avLst/>
          </a:prstGeom>
          <a:noFill/>
        </p:spPr>
        <p:txBody>
          <a:bodyPr wrap="square" rtlCol="0">
            <a:spAutoFit/>
          </a:bodyPr>
          <a:lstStyle/>
          <a:p>
            <a:r>
              <a:rPr lang="it-IT" altLang="ko-KR" sz="2800" b="1" dirty="0">
                <a:latin typeface="Calibri" panose="020F0502020204030204" pitchFamily="34" charset="0"/>
                <a:ea typeface="Microsoft Sans Serif" panose="020B0604020202020204" pitchFamily="34" charset="0"/>
                <a:cs typeface="Calibri" panose="020F0502020204030204" pitchFamily="34" charset="0"/>
              </a:rPr>
              <a:t>Comprendere il concetto di tassi di cambio e la loro utilità.
</a:t>
            </a:r>
            <a:endParaRPr lang="en-US" altLang="ko-KR" sz="2800" b="1"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10" name="object 2">
            <a:extLst>
              <a:ext uri="{FF2B5EF4-FFF2-40B4-BE49-F238E27FC236}">
                <a16:creationId xmlns:a16="http://schemas.microsoft.com/office/drawing/2014/main" id="{20B221D2-CE0D-2B80-D2CB-2822AE198FB5}"/>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793566" y="7124700"/>
            <a:ext cx="370416" cy="280000"/>
          </a:xfrm>
          <a:prstGeom prst="rect">
            <a:avLst/>
          </a:prstGeom>
        </p:spPr>
      </p:pic>
      <p:sp>
        <p:nvSpPr>
          <p:cNvPr id="12" name="TextBox 8">
            <a:extLst>
              <a:ext uri="{FF2B5EF4-FFF2-40B4-BE49-F238E27FC236}">
                <a16:creationId xmlns:a16="http://schemas.microsoft.com/office/drawing/2014/main" id="{45B61FB6-FE72-AACC-2B94-7FE38A0864FF}"/>
              </a:ext>
            </a:extLst>
          </p:cNvPr>
          <p:cNvSpPr txBox="1"/>
          <p:nvPr/>
        </p:nvSpPr>
        <p:spPr>
          <a:xfrm>
            <a:off x="2663682" y="7003090"/>
            <a:ext cx="8077199" cy="523220"/>
          </a:xfrm>
          <a:prstGeom prst="rect">
            <a:avLst/>
          </a:prstGeom>
          <a:noFill/>
        </p:spPr>
        <p:txBody>
          <a:bodyPr wrap="square" lIns="108000" rIns="108000" rtlCol="0">
            <a:spAutoFit/>
          </a:bodyPr>
          <a:lstStyle/>
          <a:p>
            <a:r>
              <a:rPr lang="it-IT" altLang="ko-KR" sz="2800" b="1" dirty="0">
                <a:latin typeface="Calibri" panose="020F0502020204030204" pitchFamily="34" charset="0"/>
                <a:ea typeface="Microsoft Sans Serif" panose="020B0604020202020204" pitchFamily="34" charset="0"/>
                <a:cs typeface="Calibri" panose="020F0502020204030204" pitchFamily="34" charset="0"/>
              </a:rPr>
              <a:t>Saper analizzare il mercato del lavoro</a:t>
            </a:r>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092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93520" y="1181100"/>
            <a:ext cx="10058400" cy="1446550"/>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6.</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Cos'è il mercato del lavoro e come funziona?</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493520" y="2627650"/>
            <a:ext cx="11430000" cy="7417415"/>
          </a:xfrm>
          <a:prstGeom prst="rect">
            <a:avLst/>
          </a:prstGeom>
          <a:noFill/>
        </p:spPr>
        <p:txBody>
          <a:bodyPr wrap="square" rtlCol="0">
            <a:spAutoFit/>
          </a:bodyPr>
          <a:lstStyle/>
          <a:p>
            <a:pPr>
              <a:defRPr/>
            </a:pPr>
            <a:r>
              <a:rPr lang="it-IT" sz="2800" dirty="0">
                <a:latin typeface="Calibri" panose="020F0502020204030204" pitchFamily="34" charset="0"/>
                <a:ea typeface="Microsoft Sans Serif" panose="020B0604020202020204" pitchFamily="34" charset="0"/>
                <a:cs typeface="Calibri" panose="020F0502020204030204" pitchFamily="34" charset="0"/>
              </a:rPr>
              <a:t>Diverse variabili sono rilevanti per l'analisi e la comprensione della situazione del mercato del lavoro:
</a:t>
            </a:r>
            <a:endParaRPr lang="en-GB" dirty="0">
              <a:latin typeface="Calibri" panose="020F0502020204030204" pitchFamily="34" charset="0"/>
              <a:ea typeface="Microsoft Sans Serif" panose="020B0604020202020204" pitchFamily="34" charset="0"/>
              <a:cs typeface="Calibri" panose="020F0502020204030204" pitchFamily="34" charset="0"/>
            </a:endParaRPr>
          </a:p>
          <a:p>
            <a:pPr marL="457200" indent="-457200">
              <a:buFont typeface="Arial" panose="020B0604020202020204" pitchFamily="34" charset="0"/>
              <a:buChar char="•"/>
              <a:defRPr/>
            </a:pPr>
            <a:r>
              <a:rPr lang="es-ES" sz="2800" u="sng" dirty="0">
                <a:latin typeface="+mj-lt"/>
                <a:ea typeface="Times New Roman" panose="02020603050405020304" pitchFamily="18" charset="0"/>
              </a:rPr>
              <a:t>Popolazione totale: </a:t>
            </a:r>
            <a:r>
              <a:rPr lang="es-ES" sz="2800" dirty="0">
                <a:latin typeface="+mj-lt"/>
                <a:ea typeface="Times New Roman" panose="02020603050405020304" pitchFamily="18" charset="0"/>
              </a:rPr>
              <a:t>popolazione residente.</a:t>
            </a:r>
          </a:p>
          <a:p>
            <a:pPr>
              <a:defRPr/>
            </a:pPr>
            <a:endParaRPr lang="es-ES" sz="2800" dirty="0">
              <a:latin typeface="+mj-lt"/>
              <a:ea typeface="Times New Roman" panose="02020603050405020304" pitchFamily="18" charset="0"/>
            </a:endParaRPr>
          </a:p>
          <a:p>
            <a:pPr marL="457200" indent="-457200">
              <a:buFont typeface="Arial" panose="020B0604020202020204" pitchFamily="34" charset="0"/>
              <a:buChar char="•"/>
              <a:defRPr/>
            </a:pPr>
            <a:r>
              <a:rPr lang="it-IT" sz="2800" u="sng" dirty="0">
                <a:latin typeface="+mj-lt"/>
                <a:ea typeface="Times New Roman" panose="02020603050405020304" pitchFamily="18" charset="0"/>
              </a:rPr>
              <a:t>Popolazione in età lavorativa</a:t>
            </a:r>
            <a:r>
              <a:rPr lang="it-IT" sz="2800" dirty="0">
                <a:latin typeface="+mj-lt"/>
                <a:ea typeface="Times New Roman" panose="02020603050405020304" pitchFamily="18" charset="0"/>
              </a:rPr>
              <a:t>: di solito comprende persone di età pari o superiore a 16 anni.</a:t>
            </a:r>
          </a:p>
          <a:p>
            <a:pPr>
              <a:defRPr/>
            </a:pPr>
            <a:endParaRPr lang="es-ES" sz="2800" dirty="0">
              <a:latin typeface="+mj-lt"/>
              <a:ea typeface="Times New Roman" panose="02020603050405020304" pitchFamily="18" charset="0"/>
            </a:endParaRPr>
          </a:p>
          <a:p>
            <a:pPr marL="457200" indent="-457200">
              <a:buFont typeface="Arial" panose="020B0604020202020204" pitchFamily="34" charset="0"/>
              <a:buChar char="•"/>
              <a:defRPr/>
            </a:pPr>
            <a:r>
              <a:rPr lang="it-IT" sz="2800" u="sng" dirty="0">
                <a:latin typeface="+mj-lt"/>
                <a:ea typeface="Times New Roman" panose="02020603050405020304" pitchFamily="18" charset="0"/>
              </a:rPr>
              <a:t>Popolazione attiva: </a:t>
            </a:r>
            <a:r>
              <a:rPr lang="it-IT" sz="2800" dirty="0">
                <a:latin typeface="+mj-lt"/>
                <a:ea typeface="Times New Roman" panose="02020603050405020304" pitchFamily="18" charset="0"/>
              </a:rPr>
              <a:t>comprende tutte le persone in età lavorativa che sono occupate o in procinto di cercare lavoro.</a:t>
            </a:r>
            <a:r>
              <a:rPr lang="it-IT" sz="2800" u="sng" dirty="0">
                <a:latin typeface="+mj-lt"/>
                <a:ea typeface="Times New Roman" panose="02020603050405020304" pitchFamily="18" charset="0"/>
              </a:rPr>
              <a:t>
</a:t>
            </a:r>
            <a:endParaRPr lang="es-ES" sz="2800" dirty="0">
              <a:effectLst/>
              <a:latin typeface="+mj-lt"/>
              <a:ea typeface="Times New Roman" panose="02020603050405020304" pitchFamily="18" charset="0"/>
            </a:endParaRPr>
          </a:p>
          <a:p>
            <a:pPr marL="457200" indent="-457200">
              <a:buFont typeface="Arial" panose="020B0604020202020204" pitchFamily="34" charset="0"/>
              <a:buChar char="•"/>
              <a:defRPr/>
            </a:pPr>
            <a:r>
              <a:rPr lang="it-IT" sz="2800" u="sng" dirty="0">
                <a:latin typeface="+mj-lt"/>
                <a:ea typeface="Times New Roman" panose="02020603050405020304" pitchFamily="18" charset="0"/>
              </a:rPr>
              <a:t>Popolazione occupata: </a:t>
            </a:r>
            <a:r>
              <a:rPr lang="it-IT" sz="2800" dirty="0">
                <a:latin typeface="+mj-lt"/>
                <a:ea typeface="Times New Roman" panose="02020603050405020304" pitchFamily="18" charset="0"/>
              </a:rPr>
              <a:t>persone occupate o autonome</a:t>
            </a:r>
            <a:r>
              <a:rPr lang="es-ES" sz="2800" dirty="0">
                <a:latin typeface="+mj-lt"/>
                <a:ea typeface="Times New Roman" panose="02020603050405020304" pitchFamily="18" charset="0"/>
              </a:rPr>
              <a:t>.</a:t>
            </a:r>
          </a:p>
          <a:p>
            <a:pPr marL="457200" indent="-457200">
              <a:buFont typeface="Arial" panose="020B0604020202020204" pitchFamily="34" charset="0"/>
              <a:buChar char="•"/>
              <a:defRPr/>
            </a:pPr>
            <a:endParaRPr lang="es-ES" sz="2800" dirty="0">
              <a:latin typeface="+mj-lt"/>
              <a:ea typeface="Times New Roman" panose="02020603050405020304" pitchFamily="18" charset="0"/>
            </a:endParaRPr>
          </a:p>
          <a:p>
            <a:pPr marL="457200" indent="-457200">
              <a:buFont typeface="Arial" panose="020B0604020202020204" pitchFamily="34" charset="0"/>
              <a:buChar char="•"/>
              <a:defRPr/>
            </a:pPr>
            <a:r>
              <a:rPr lang="en-GB" sz="2800" u="sng" dirty="0" err="1">
                <a:latin typeface="+mj-lt"/>
                <a:ea typeface="Times New Roman" panose="02020603050405020304" pitchFamily="18" charset="0"/>
              </a:rPr>
              <a:t>Popolazione</a:t>
            </a:r>
            <a:r>
              <a:rPr lang="en-GB" sz="2800" u="sng" dirty="0">
                <a:latin typeface="+mj-lt"/>
                <a:ea typeface="Times New Roman" panose="02020603050405020304" pitchFamily="18" charset="0"/>
              </a:rPr>
              <a:t> </a:t>
            </a:r>
            <a:r>
              <a:rPr lang="en-GB" sz="2800" u="sng" dirty="0" err="1">
                <a:latin typeface="+mj-lt"/>
                <a:ea typeface="Times New Roman" panose="02020603050405020304" pitchFamily="18" charset="0"/>
              </a:rPr>
              <a:t>disoccupata</a:t>
            </a:r>
            <a:r>
              <a:rPr lang="en-GB" sz="2800" u="sng" dirty="0">
                <a:latin typeface="+mj-lt"/>
                <a:ea typeface="Times New Roman" panose="02020603050405020304" pitchFamily="18" charset="0"/>
              </a:rPr>
              <a:t>: </a:t>
            </a:r>
            <a:r>
              <a:rPr lang="en-GB" sz="2800" dirty="0" err="1">
                <a:latin typeface="+mj-lt"/>
                <a:ea typeface="Times New Roman" panose="02020603050405020304" pitchFamily="18" charset="0"/>
              </a:rPr>
              <a:t>disoccupati</a:t>
            </a:r>
            <a:r>
              <a:rPr lang="en-GB" sz="2800" dirty="0">
                <a:latin typeface="+mj-lt"/>
                <a:ea typeface="Times New Roman" panose="02020603050405020304" pitchFamily="18" charset="0"/>
              </a:rPr>
              <a:t> </a:t>
            </a:r>
            <a:r>
              <a:rPr lang="en-GB" sz="2800" dirty="0" err="1">
                <a:latin typeface="+mj-lt"/>
                <a:ea typeface="Times New Roman" panose="02020603050405020304" pitchFamily="18" charset="0"/>
              </a:rPr>
              <a:t>attivi</a:t>
            </a:r>
            <a:r>
              <a:rPr lang="en-GB" sz="2800" dirty="0">
                <a:latin typeface="+mj-lt"/>
                <a:ea typeface="Times New Roman" panose="02020603050405020304" pitchFamily="18" charset="0"/>
              </a:rPr>
              <a:t>.</a:t>
            </a:r>
            <a:endParaRPr lang="es-ES" sz="2800" dirty="0">
              <a:latin typeface="+mj-lt"/>
              <a:ea typeface="Times New Roman" panose="02020603050405020304" pitchFamily="18" charset="0"/>
            </a:endParaRP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descr="Una caricatura de una persona&#10;&#10;Descripción generada automáticamente con confianza media">
            <a:extLst>
              <a:ext uri="{FF2B5EF4-FFF2-40B4-BE49-F238E27FC236}">
                <a16:creationId xmlns:a16="http://schemas.microsoft.com/office/drawing/2014/main" id="{B873BB5C-7C9A-9A21-5374-7088FD1229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35000" y="3314700"/>
            <a:ext cx="4118670" cy="4118670"/>
          </a:xfrm>
          <a:prstGeom prst="rect">
            <a:avLst/>
          </a:prstGeom>
        </p:spPr>
      </p:pic>
    </p:spTree>
    <p:extLst>
      <p:ext uri="{BB962C8B-B14F-4D97-AF65-F5344CB8AC3E}">
        <p14:creationId xmlns:p14="http://schemas.microsoft.com/office/powerpoint/2010/main" val="721230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6.</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Cos'è il mercato del lavoro e come funziona?</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66188" y="3210514"/>
            <a:ext cx="7387573" cy="5940088"/>
          </a:xfrm>
          <a:prstGeom prst="rect">
            <a:avLst/>
          </a:prstGeom>
          <a:noFill/>
        </p:spPr>
        <p:txBody>
          <a:bodyPr wrap="square" rtlCol="0">
            <a:spAutoFit/>
          </a:bodyPr>
          <a:lstStyle/>
          <a:p>
            <a:pPr marL="457200" indent="-457200" algn="just">
              <a:buFont typeface="Arial" panose="020B0604020202020204" pitchFamily="34" charset="0"/>
              <a:buChar char="•"/>
              <a:defRPr/>
            </a:pPr>
            <a:r>
              <a:rPr lang="it-IT" sz="2800" u="sng" dirty="0">
                <a:latin typeface="+mj-lt"/>
                <a:ea typeface="Times New Roman" panose="02020603050405020304" pitchFamily="18" charset="0"/>
              </a:rPr>
              <a:t>Offerta di lavoro: </a:t>
            </a:r>
            <a:r>
              <a:rPr lang="it-IT" sz="2800" dirty="0">
                <a:latin typeface="+mj-lt"/>
                <a:ea typeface="Times New Roman" panose="02020603050405020304" pitchFamily="18" charset="0"/>
              </a:rPr>
              <a:t>è uguale alla popolazione attiva.</a:t>
            </a:r>
          </a:p>
          <a:p>
            <a:pPr algn="just">
              <a:defRPr/>
            </a:pPr>
            <a:endParaRPr lang="es-ES" dirty="0">
              <a:latin typeface="+mj-lt"/>
              <a:ea typeface="Times New Roman" panose="02020603050405020304" pitchFamily="18" charset="0"/>
            </a:endParaRPr>
          </a:p>
          <a:p>
            <a:pPr marL="457200" indent="-457200" algn="just">
              <a:buFont typeface="Arial" panose="020B0604020202020204" pitchFamily="34" charset="0"/>
              <a:buChar char="•"/>
              <a:defRPr/>
            </a:pPr>
            <a:r>
              <a:rPr lang="it-IT" sz="2800" u="sng" dirty="0">
                <a:latin typeface="+mj-lt"/>
                <a:ea typeface="Times New Roman" panose="02020603050405020304" pitchFamily="18" charset="0"/>
              </a:rPr>
              <a:t>Domanda di lavoro: </a:t>
            </a:r>
            <a:r>
              <a:rPr lang="it-IT" sz="2800" dirty="0">
                <a:latin typeface="+mj-lt"/>
                <a:ea typeface="Times New Roman" panose="02020603050405020304" pitchFamily="18" charset="0"/>
              </a:rPr>
              <a:t>equivale all'occupazione esistente più i posti vacanti.</a:t>
            </a:r>
          </a:p>
          <a:p>
            <a:pPr algn="just">
              <a:defRPr/>
            </a:pPr>
            <a:endParaRPr lang="es-ES" dirty="0">
              <a:effectLst/>
              <a:latin typeface="+mj-lt"/>
              <a:ea typeface="Times New Roman" panose="02020603050405020304" pitchFamily="18" charset="0"/>
            </a:endParaRPr>
          </a:p>
          <a:p>
            <a:pPr marL="457200" indent="-457200" algn="just">
              <a:buFont typeface="Arial" panose="020B0604020202020204" pitchFamily="34" charset="0"/>
              <a:buChar char="•"/>
              <a:defRPr/>
            </a:pPr>
            <a:r>
              <a:rPr lang="it-IT" sz="2800" u="sng" dirty="0">
                <a:latin typeface="+mj-lt"/>
                <a:ea typeface="Times New Roman" panose="02020603050405020304" pitchFamily="18" charset="0"/>
              </a:rPr>
              <a:t>Tasso di attività: </a:t>
            </a:r>
            <a:r>
              <a:rPr lang="it-IT" sz="2800" dirty="0">
                <a:latin typeface="+mj-lt"/>
                <a:ea typeface="Times New Roman" panose="02020603050405020304" pitchFamily="18" charset="0"/>
              </a:rPr>
              <a:t>totale attivo rispetto alla popolazione in età lavorativa.</a:t>
            </a:r>
          </a:p>
          <a:p>
            <a:pPr algn="just">
              <a:defRPr/>
            </a:pPr>
            <a:endParaRPr lang="es-ES" dirty="0">
              <a:latin typeface="+mj-lt"/>
              <a:ea typeface="Times New Roman" panose="02020603050405020304" pitchFamily="18" charset="0"/>
            </a:endParaRPr>
          </a:p>
          <a:p>
            <a:pPr marL="457200" indent="-457200" algn="just">
              <a:buFont typeface="Arial" panose="020B0604020202020204" pitchFamily="34" charset="0"/>
              <a:buChar char="•"/>
              <a:defRPr/>
            </a:pPr>
            <a:r>
              <a:rPr lang="it-IT" sz="2800" u="sng" dirty="0">
                <a:latin typeface="+mj-lt"/>
                <a:ea typeface="Times New Roman" panose="02020603050405020304" pitchFamily="18" charset="0"/>
              </a:rPr>
              <a:t>Tasso di occupazione: </a:t>
            </a:r>
            <a:r>
              <a:rPr lang="it-IT" sz="2800" dirty="0">
                <a:latin typeface="+mj-lt"/>
                <a:ea typeface="Times New Roman" panose="02020603050405020304" pitchFamily="18" charset="0"/>
              </a:rPr>
              <a:t>totale degli occupati rispetto alla popolazione in età lavorativa.</a:t>
            </a:r>
          </a:p>
          <a:p>
            <a:pPr algn="just">
              <a:defRPr/>
            </a:pPr>
            <a:endParaRPr lang="es-ES" dirty="0">
              <a:effectLst/>
              <a:latin typeface="+mj-lt"/>
              <a:ea typeface="Times New Roman" panose="02020603050405020304" pitchFamily="18" charset="0"/>
            </a:endParaRPr>
          </a:p>
          <a:p>
            <a:pPr marL="457200" indent="-457200" algn="just">
              <a:buFont typeface="Arial" panose="020B0604020202020204" pitchFamily="34" charset="0"/>
              <a:buChar char="•"/>
              <a:defRPr/>
            </a:pPr>
            <a:r>
              <a:rPr lang="it-IT" sz="2800" u="sng" dirty="0">
                <a:latin typeface="+mj-lt"/>
                <a:ea typeface="Times New Roman" panose="02020603050405020304" pitchFamily="18" charset="0"/>
              </a:rPr>
              <a:t>Tasso di disoccupazione: </a:t>
            </a:r>
            <a:r>
              <a:rPr lang="it-IT" sz="2800" dirty="0">
                <a:latin typeface="+mj-lt"/>
                <a:ea typeface="Times New Roman" panose="02020603050405020304" pitchFamily="18" charset="0"/>
              </a:rPr>
              <a:t>numero di disoccupati sul totale delle persone attive.</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4" name="56 Grupo">
            <a:extLst>
              <a:ext uri="{FF2B5EF4-FFF2-40B4-BE49-F238E27FC236}">
                <a16:creationId xmlns:a16="http://schemas.microsoft.com/office/drawing/2014/main" id="{AC86593F-631E-D7BB-7AE9-9ED47DA933E3}"/>
              </a:ext>
            </a:extLst>
          </p:cNvPr>
          <p:cNvGrpSpPr/>
          <p:nvPr/>
        </p:nvGrpSpPr>
        <p:grpSpPr bwMode="auto">
          <a:xfrm>
            <a:off x="9144000" y="2436270"/>
            <a:ext cx="8543847" cy="6247720"/>
            <a:chOff x="-476905" y="33004"/>
            <a:chExt cx="5791032" cy="3945464"/>
          </a:xfrm>
          <a:solidFill>
            <a:sysClr val="window" lastClr="FFFFFF"/>
          </a:solidFill>
        </p:grpSpPr>
        <p:sp>
          <p:nvSpPr>
            <p:cNvPr id="5" name="7 Rectángulo redondeado">
              <a:extLst>
                <a:ext uri="{FF2B5EF4-FFF2-40B4-BE49-F238E27FC236}">
                  <a16:creationId xmlns:a16="http://schemas.microsoft.com/office/drawing/2014/main" id="{C143837F-4C21-3E88-F868-AF9A8E751B1E}"/>
                </a:ext>
              </a:extLst>
            </p:cNvPr>
            <p:cNvSpPr>
              <a:spLocks noChangeArrowheads="1"/>
            </p:cNvSpPr>
            <p:nvPr/>
          </p:nvSpPr>
          <p:spPr bwMode="auto">
            <a:xfrm>
              <a:off x="2005171" y="33004"/>
              <a:ext cx="2112241" cy="356744"/>
            </a:xfrm>
            <a:prstGeom prst="roundRect">
              <a:avLst>
                <a:gd name="adj" fmla="val 16667"/>
              </a:avLst>
            </a:prstGeom>
            <a:grpFill/>
            <a:ln w="28575">
              <a:solidFill>
                <a:srgbClr val="FAC709"/>
              </a:solidFill>
              <a:round/>
              <a:headEnd/>
              <a:tailEnd/>
            </a:ln>
          </p:spPr>
          <p:txBody>
            <a:bodyPr anchor="ctr"/>
            <a:lstStyle/>
            <a:p>
              <a:pPr algn="ctr" eaLnBrk="0" hangingPunct="0"/>
              <a:endPar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eaLnBrk="0" hangingPunct="0"/>
              <a:r>
                <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POPOLAZIONE TOTALE
</a:t>
              </a:r>
              <a:endParaRPr lang="en-GB" sz="2000" dirty="0">
                <a:effectLst/>
                <a:latin typeface="Times New Roman" panose="02020603050405020304" pitchFamily="18" charset="0"/>
                <a:ea typeface="Times New Roman" panose="02020603050405020304" pitchFamily="18" charset="0"/>
              </a:endParaRPr>
            </a:p>
          </p:txBody>
        </p:sp>
        <p:sp>
          <p:nvSpPr>
            <p:cNvPr id="6" name="8 Rectángulo redondeado">
              <a:extLst>
                <a:ext uri="{FF2B5EF4-FFF2-40B4-BE49-F238E27FC236}">
                  <a16:creationId xmlns:a16="http://schemas.microsoft.com/office/drawing/2014/main" id="{D90F7334-72DD-D83E-C50A-439BADD98032}"/>
                </a:ext>
              </a:extLst>
            </p:cNvPr>
            <p:cNvSpPr>
              <a:spLocks noChangeArrowheads="1"/>
            </p:cNvSpPr>
            <p:nvPr/>
          </p:nvSpPr>
          <p:spPr bwMode="auto">
            <a:xfrm>
              <a:off x="530476" y="660882"/>
              <a:ext cx="2258268" cy="596396"/>
            </a:xfrm>
            <a:prstGeom prst="roundRect">
              <a:avLst>
                <a:gd name="adj" fmla="val 16667"/>
              </a:avLst>
            </a:prstGeom>
            <a:grpFill/>
            <a:ln w="28575">
              <a:solidFill>
                <a:srgbClr val="FAC709"/>
              </a:solidFill>
              <a:round/>
              <a:headEnd/>
              <a:tailEnd/>
            </a:ln>
          </p:spPr>
          <p:txBody>
            <a:bodyPr anchor="ctr"/>
            <a:lstStyle/>
            <a:p>
              <a:pPr algn="ctr" eaLnBrk="0" hangingPunct="0"/>
              <a:endParaRPr lang="it-IT"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eaLnBrk="0" hangingPunct="0"/>
              <a:r>
                <a:rPr lang="it-IT"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POPOLAZIONE IN ETÀ LAVORATIVA (&gt;16 ANNI)
</a:t>
              </a:r>
              <a:endParaRPr lang="en-GB" sz="2000" dirty="0">
                <a:effectLst/>
                <a:latin typeface="Times New Roman" panose="02020603050405020304" pitchFamily="18" charset="0"/>
                <a:ea typeface="Times New Roman" panose="02020603050405020304" pitchFamily="18" charset="0"/>
              </a:endParaRPr>
            </a:p>
          </p:txBody>
        </p:sp>
        <p:sp>
          <p:nvSpPr>
            <p:cNvPr id="7" name="10 Rectángulo redondeado">
              <a:extLst>
                <a:ext uri="{FF2B5EF4-FFF2-40B4-BE49-F238E27FC236}">
                  <a16:creationId xmlns:a16="http://schemas.microsoft.com/office/drawing/2014/main" id="{3F9A9128-3652-7296-AA32-E43305D88793}"/>
                </a:ext>
              </a:extLst>
            </p:cNvPr>
            <p:cNvSpPr>
              <a:spLocks noChangeArrowheads="1"/>
            </p:cNvSpPr>
            <p:nvPr/>
          </p:nvSpPr>
          <p:spPr bwMode="auto">
            <a:xfrm>
              <a:off x="3237045" y="660882"/>
              <a:ext cx="2077082" cy="558876"/>
            </a:xfrm>
            <a:prstGeom prst="roundRect">
              <a:avLst>
                <a:gd name="adj" fmla="val 16667"/>
              </a:avLst>
            </a:prstGeom>
            <a:grpFill/>
            <a:ln w="28575">
              <a:solidFill>
                <a:srgbClr val="FAC709"/>
              </a:solidFill>
              <a:round/>
              <a:headEnd/>
              <a:tailEnd/>
            </a:ln>
          </p:spPr>
          <p:txBody>
            <a:bodyPr anchor="ctr"/>
            <a:lstStyle/>
            <a:p>
              <a:pPr algn="ctr" eaLnBrk="0" hangingPunct="0"/>
              <a:endParaRPr lang="it-IT"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eaLnBrk="0" hangingPunct="0"/>
              <a:r>
                <a:rPr lang="it-IT"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POPOLAZIONE IN ETÀ NON LAVORATIVA (&lt;16 ANNI)
</a:t>
              </a:r>
              <a:endParaRPr lang="en-GB" sz="2000" dirty="0">
                <a:effectLst/>
                <a:latin typeface="Times New Roman" panose="02020603050405020304" pitchFamily="18" charset="0"/>
                <a:ea typeface="Times New Roman" panose="02020603050405020304" pitchFamily="18" charset="0"/>
              </a:endParaRPr>
            </a:p>
          </p:txBody>
        </p:sp>
        <p:cxnSp>
          <p:nvCxnSpPr>
            <p:cNvPr id="8" name="30 Conector recto">
              <a:extLst>
                <a:ext uri="{FF2B5EF4-FFF2-40B4-BE49-F238E27FC236}">
                  <a16:creationId xmlns:a16="http://schemas.microsoft.com/office/drawing/2014/main" id="{8365A08C-9827-9E66-A7F2-F340396E83D1}"/>
                </a:ext>
              </a:extLst>
            </p:cNvPr>
            <p:cNvCxnSpPr>
              <a:cxnSpLocks/>
              <a:stCxn id="5" idx="2"/>
              <a:endCxn id="6" idx="0"/>
            </p:cNvCxnSpPr>
            <p:nvPr/>
          </p:nvCxnSpPr>
          <p:spPr>
            <a:xfrm flipH="1">
              <a:off x="1659610" y="389748"/>
              <a:ext cx="1401681" cy="271134"/>
            </a:xfrm>
            <a:prstGeom prst="line">
              <a:avLst/>
            </a:prstGeom>
            <a:grpFill/>
            <a:ln w="6350" cap="flat" cmpd="sng" algn="ctr">
              <a:solidFill>
                <a:srgbClr val="FAC709"/>
              </a:solidFill>
              <a:prstDash val="solid"/>
              <a:miter lim="800000"/>
            </a:ln>
            <a:effectLst/>
          </p:spPr>
        </p:cxnSp>
        <p:cxnSp>
          <p:nvCxnSpPr>
            <p:cNvPr id="9" name="31 Conector recto">
              <a:extLst>
                <a:ext uri="{FF2B5EF4-FFF2-40B4-BE49-F238E27FC236}">
                  <a16:creationId xmlns:a16="http://schemas.microsoft.com/office/drawing/2014/main" id="{1F85E5EA-B017-A8D8-E6BB-25BB96928553}"/>
                </a:ext>
              </a:extLst>
            </p:cNvPr>
            <p:cNvCxnSpPr>
              <a:cxnSpLocks/>
              <a:stCxn id="5" idx="2"/>
              <a:endCxn id="7" idx="0"/>
            </p:cNvCxnSpPr>
            <p:nvPr/>
          </p:nvCxnSpPr>
          <p:spPr>
            <a:xfrm>
              <a:off x="3061291" y="389748"/>
              <a:ext cx="1214295" cy="271134"/>
            </a:xfrm>
            <a:prstGeom prst="line">
              <a:avLst/>
            </a:prstGeom>
            <a:grpFill/>
            <a:ln w="6350" cap="flat" cmpd="sng" algn="ctr">
              <a:solidFill>
                <a:srgbClr val="FAC709"/>
              </a:solidFill>
              <a:prstDash val="solid"/>
              <a:miter lim="800000"/>
            </a:ln>
            <a:effectLst/>
          </p:spPr>
        </p:cxnSp>
        <p:sp>
          <p:nvSpPr>
            <p:cNvPr id="10" name="15 Rectángulo redondeado">
              <a:extLst>
                <a:ext uri="{FF2B5EF4-FFF2-40B4-BE49-F238E27FC236}">
                  <a16:creationId xmlns:a16="http://schemas.microsoft.com/office/drawing/2014/main" id="{A6295941-F67E-337C-E88C-79963A35A7C1}"/>
                </a:ext>
              </a:extLst>
            </p:cNvPr>
            <p:cNvSpPr>
              <a:spLocks noChangeArrowheads="1"/>
            </p:cNvSpPr>
            <p:nvPr/>
          </p:nvSpPr>
          <p:spPr bwMode="auto">
            <a:xfrm>
              <a:off x="450271" y="1476359"/>
              <a:ext cx="1839695" cy="356744"/>
            </a:xfrm>
            <a:prstGeom prst="roundRect">
              <a:avLst>
                <a:gd name="adj" fmla="val 16667"/>
              </a:avLst>
            </a:prstGeom>
            <a:noFill/>
            <a:ln w="28575">
              <a:solidFill>
                <a:srgbClr val="FAC709"/>
              </a:solidFill>
              <a:round/>
              <a:headEnd/>
              <a:tailEnd/>
            </a:ln>
          </p:spPr>
          <p:txBody>
            <a:bodyPr anchor="ctr"/>
            <a:lstStyle/>
            <a:p>
              <a:pPr algn="ctr" eaLnBrk="0" hangingPunct="0"/>
              <a:endPar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eaLnBrk="0" hangingPunct="0"/>
              <a:r>
                <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POPOLAZIONE ATTIVA
</a:t>
              </a:r>
              <a:endParaRPr lang="en-GB" sz="2000" dirty="0">
                <a:effectLst/>
                <a:latin typeface="Times New Roman" panose="02020603050405020304" pitchFamily="18" charset="0"/>
                <a:ea typeface="Times New Roman" panose="02020603050405020304" pitchFamily="18" charset="0"/>
              </a:endParaRPr>
            </a:p>
          </p:txBody>
        </p:sp>
        <p:sp>
          <p:nvSpPr>
            <p:cNvPr id="11" name="16 Rectángulo redondeado">
              <a:extLst>
                <a:ext uri="{FF2B5EF4-FFF2-40B4-BE49-F238E27FC236}">
                  <a16:creationId xmlns:a16="http://schemas.microsoft.com/office/drawing/2014/main" id="{4ED561FA-2E1F-ABF5-05D8-7F93DC18C6F6}"/>
                </a:ext>
              </a:extLst>
            </p:cNvPr>
            <p:cNvSpPr>
              <a:spLocks noChangeArrowheads="1"/>
            </p:cNvSpPr>
            <p:nvPr/>
          </p:nvSpPr>
          <p:spPr bwMode="auto">
            <a:xfrm>
              <a:off x="2586668" y="1476358"/>
              <a:ext cx="2014904" cy="356744"/>
            </a:xfrm>
            <a:prstGeom prst="roundRect">
              <a:avLst>
                <a:gd name="adj" fmla="val 16667"/>
              </a:avLst>
            </a:prstGeom>
            <a:grpFill/>
            <a:ln w="28575">
              <a:solidFill>
                <a:srgbClr val="FAC709"/>
              </a:solidFill>
              <a:round/>
              <a:headEnd/>
              <a:tailEnd/>
            </a:ln>
          </p:spPr>
          <p:txBody>
            <a:bodyPr anchor="ctr"/>
            <a:lstStyle/>
            <a:p>
              <a:pPr algn="ctr" eaLnBrk="0" hangingPunct="0"/>
              <a:endPar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eaLnBrk="0" hangingPunct="0"/>
              <a:r>
                <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POPOLAZIONE INATTIVA
</a:t>
              </a:r>
              <a:endParaRPr lang="en-GB" sz="2000" dirty="0">
                <a:effectLst/>
                <a:latin typeface="Times New Roman" panose="02020603050405020304" pitchFamily="18" charset="0"/>
                <a:ea typeface="Times New Roman" panose="02020603050405020304" pitchFamily="18" charset="0"/>
              </a:endParaRPr>
            </a:p>
          </p:txBody>
        </p:sp>
        <p:sp>
          <p:nvSpPr>
            <p:cNvPr id="12" name="17 Rectángulo redondeado">
              <a:extLst>
                <a:ext uri="{FF2B5EF4-FFF2-40B4-BE49-F238E27FC236}">
                  <a16:creationId xmlns:a16="http://schemas.microsoft.com/office/drawing/2014/main" id="{B1299C12-A4C2-39C9-9ABF-3A0BF84EBB01}"/>
                </a:ext>
              </a:extLst>
            </p:cNvPr>
            <p:cNvSpPr>
              <a:spLocks noChangeArrowheads="1"/>
            </p:cNvSpPr>
            <p:nvPr/>
          </p:nvSpPr>
          <p:spPr bwMode="auto">
            <a:xfrm>
              <a:off x="-57109" y="2106396"/>
              <a:ext cx="1280000" cy="592179"/>
            </a:xfrm>
            <a:prstGeom prst="roundRect">
              <a:avLst>
                <a:gd name="adj" fmla="val 16667"/>
              </a:avLst>
            </a:prstGeom>
            <a:grpFill/>
            <a:ln w="28575">
              <a:solidFill>
                <a:srgbClr val="FAC709"/>
              </a:solidFill>
              <a:round/>
              <a:headEnd/>
              <a:tailEnd/>
            </a:ln>
          </p:spPr>
          <p:txBody>
            <a:bodyPr anchor="ctr"/>
            <a:lstStyle/>
            <a:p>
              <a:pPr algn="ctr" eaLnBrk="0" hangingPunct="0"/>
              <a:endPar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eaLnBrk="0" hangingPunct="0"/>
              <a:r>
                <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POPOLAZIONE ATTIVA
</a:t>
              </a:r>
              <a:endParaRPr lang="en-GB" sz="2000" dirty="0">
                <a:effectLst/>
                <a:latin typeface="Times New Roman" panose="02020603050405020304" pitchFamily="18" charset="0"/>
                <a:ea typeface="Times New Roman" panose="02020603050405020304" pitchFamily="18" charset="0"/>
              </a:endParaRPr>
            </a:p>
          </p:txBody>
        </p:sp>
        <p:sp>
          <p:nvSpPr>
            <p:cNvPr id="13" name="18 Rectángulo redondeado">
              <a:extLst>
                <a:ext uri="{FF2B5EF4-FFF2-40B4-BE49-F238E27FC236}">
                  <a16:creationId xmlns:a16="http://schemas.microsoft.com/office/drawing/2014/main" id="{9A07DB45-77CB-D228-1112-BADE42632C35}"/>
                </a:ext>
              </a:extLst>
            </p:cNvPr>
            <p:cNvSpPr>
              <a:spLocks noChangeArrowheads="1"/>
            </p:cNvSpPr>
            <p:nvPr/>
          </p:nvSpPr>
          <p:spPr bwMode="auto">
            <a:xfrm>
              <a:off x="1423219" y="2107698"/>
              <a:ext cx="1262875" cy="356744"/>
            </a:xfrm>
            <a:prstGeom prst="roundRect">
              <a:avLst>
                <a:gd name="adj" fmla="val 16667"/>
              </a:avLst>
            </a:prstGeom>
            <a:noFill/>
            <a:ln w="28575">
              <a:solidFill>
                <a:srgbClr val="FAC709"/>
              </a:solidFill>
              <a:round/>
              <a:headEnd/>
              <a:tailEnd/>
            </a:ln>
          </p:spPr>
          <p:txBody>
            <a:bodyPr anchor="ctr"/>
            <a:lstStyle/>
            <a:p>
              <a:pPr algn="ctr" eaLnBrk="0" hangingPunct="0"/>
              <a:endPar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eaLnBrk="0" hangingPunct="0"/>
              <a:r>
                <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DISOCCUPATO
</a:t>
              </a:r>
              <a:endParaRPr lang="en-GB" sz="2000" dirty="0">
                <a:effectLst/>
                <a:latin typeface="Times New Roman" panose="02020603050405020304" pitchFamily="18" charset="0"/>
                <a:ea typeface="Times New Roman" panose="02020603050405020304" pitchFamily="18" charset="0"/>
              </a:endParaRPr>
            </a:p>
          </p:txBody>
        </p:sp>
        <p:sp>
          <p:nvSpPr>
            <p:cNvPr id="14" name="19 Rectángulo redondeado">
              <a:extLst>
                <a:ext uri="{FF2B5EF4-FFF2-40B4-BE49-F238E27FC236}">
                  <a16:creationId xmlns:a16="http://schemas.microsoft.com/office/drawing/2014/main" id="{90228B99-5090-784C-483D-136073632942}"/>
                </a:ext>
              </a:extLst>
            </p:cNvPr>
            <p:cNvSpPr>
              <a:spLocks noChangeArrowheads="1"/>
            </p:cNvSpPr>
            <p:nvPr/>
          </p:nvSpPr>
          <p:spPr bwMode="auto">
            <a:xfrm>
              <a:off x="-214914" y="2788774"/>
              <a:ext cx="1200731" cy="358008"/>
            </a:xfrm>
            <a:prstGeom prst="roundRect">
              <a:avLst>
                <a:gd name="adj" fmla="val 16667"/>
              </a:avLst>
            </a:prstGeom>
            <a:grpFill/>
            <a:ln w="28575">
              <a:solidFill>
                <a:srgbClr val="FAC709"/>
              </a:solidFill>
              <a:round/>
              <a:headEnd/>
              <a:tailEnd/>
            </a:ln>
          </p:spPr>
          <p:txBody>
            <a:bodyPr anchor="ctr"/>
            <a:lstStyle/>
            <a:p>
              <a:pPr algn="ctr" eaLnBrk="0" hangingPunct="0"/>
              <a:endPar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eaLnBrk="0" hangingPunct="0"/>
              <a:r>
                <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OCCUPATI
</a:t>
              </a:r>
              <a:endParaRPr lang="en-GB" sz="2000" dirty="0">
                <a:effectLst/>
                <a:latin typeface="Times New Roman" panose="02020603050405020304" pitchFamily="18" charset="0"/>
                <a:ea typeface="Times New Roman" panose="02020603050405020304" pitchFamily="18" charset="0"/>
              </a:endParaRPr>
            </a:p>
          </p:txBody>
        </p:sp>
        <p:sp>
          <p:nvSpPr>
            <p:cNvPr id="15" name="20 Rectángulo redondeado">
              <a:extLst>
                <a:ext uri="{FF2B5EF4-FFF2-40B4-BE49-F238E27FC236}">
                  <a16:creationId xmlns:a16="http://schemas.microsoft.com/office/drawing/2014/main" id="{CDC057A1-B3D8-8EC9-148A-60A3AD880EB0}"/>
                </a:ext>
              </a:extLst>
            </p:cNvPr>
            <p:cNvSpPr>
              <a:spLocks noChangeArrowheads="1"/>
            </p:cNvSpPr>
            <p:nvPr/>
          </p:nvSpPr>
          <p:spPr bwMode="auto">
            <a:xfrm>
              <a:off x="-476905" y="3328673"/>
              <a:ext cx="1489277" cy="356744"/>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 OCCUPATI</a:t>
              </a:r>
              <a:endParaRPr lang="en-GB" sz="2000" dirty="0">
                <a:effectLst/>
                <a:latin typeface="Times New Roman" panose="02020603050405020304" pitchFamily="18" charset="0"/>
                <a:ea typeface="Times New Roman" panose="02020603050405020304" pitchFamily="18" charset="0"/>
              </a:endParaRPr>
            </a:p>
          </p:txBody>
        </p:sp>
        <p:sp>
          <p:nvSpPr>
            <p:cNvPr id="16" name="24 Rectángulo redondeado">
              <a:extLst>
                <a:ext uri="{FF2B5EF4-FFF2-40B4-BE49-F238E27FC236}">
                  <a16:creationId xmlns:a16="http://schemas.microsoft.com/office/drawing/2014/main" id="{5E3C88FB-FBD0-E3B3-B723-88D58D57F0BB}"/>
                </a:ext>
              </a:extLst>
            </p:cNvPr>
            <p:cNvSpPr>
              <a:spLocks noChangeArrowheads="1"/>
            </p:cNvSpPr>
            <p:nvPr/>
          </p:nvSpPr>
          <p:spPr bwMode="auto">
            <a:xfrm>
              <a:off x="1715204" y="2720396"/>
              <a:ext cx="1346087" cy="565981"/>
            </a:xfrm>
            <a:prstGeom prst="roundRect">
              <a:avLst>
                <a:gd name="adj" fmla="val 16667"/>
              </a:avLst>
            </a:prstGeom>
            <a:grpFill/>
            <a:ln w="28575">
              <a:solidFill>
                <a:srgbClr val="FAC709"/>
              </a:solidFill>
              <a:round/>
              <a:headEnd/>
              <a:tailEnd/>
            </a:ln>
          </p:spPr>
          <p:txBody>
            <a:bodyPr anchor="ctr"/>
            <a:lstStyle/>
            <a:p>
              <a:pPr algn="ctr" eaLnBrk="0" hangingPunct="0"/>
              <a:endParaRPr lang="it-IT"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eaLnBrk="0" hangingPunct="0"/>
              <a:r>
                <a:rPr lang="it-IT"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ALLA RICERCA DEL PRIMO LAVORO
</a:t>
              </a:r>
              <a:endParaRPr lang="en-GB" sz="2000" dirty="0">
                <a:effectLst/>
                <a:latin typeface="Times New Roman" panose="02020603050405020304" pitchFamily="18" charset="0"/>
                <a:ea typeface="Times New Roman" panose="02020603050405020304" pitchFamily="18" charset="0"/>
              </a:endParaRPr>
            </a:p>
          </p:txBody>
        </p:sp>
        <p:sp>
          <p:nvSpPr>
            <p:cNvPr id="17" name="25 Rectángulo redondeado">
              <a:extLst>
                <a:ext uri="{FF2B5EF4-FFF2-40B4-BE49-F238E27FC236}">
                  <a16:creationId xmlns:a16="http://schemas.microsoft.com/office/drawing/2014/main" id="{4E728622-9F9D-C8FC-E353-C08FB71E5B85}"/>
                </a:ext>
              </a:extLst>
            </p:cNvPr>
            <p:cNvSpPr>
              <a:spLocks noChangeArrowheads="1"/>
            </p:cNvSpPr>
            <p:nvPr/>
          </p:nvSpPr>
          <p:spPr bwMode="auto">
            <a:xfrm>
              <a:off x="1715043" y="3359967"/>
              <a:ext cx="1454288" cy="618501"/>
            </a:xfrm>
            <a:prstGeom prst="roundRect">
              <a:avLst>
                <a:gd name="adj" fmla="val 16667"/>
              </a:avLst>
            </a:prstGeom>
            <a:grpFill/>
            <a:ln w="28575">
              <a:solidFill>
                <a:srgbClr val="FAC709"/>
              </a:solidFill>
              <a:round/>
              <a:headEnd/>
              <a:tailEnd/>
            </a:ln>
          </p:spPr>
          <p:txBody>
            <a:bodyPr anchor="ctr"/>
            <a:lstStyle/>
            <a:p>
              <a:pPr algn="ctr" eaLnBrk="0" hangingPunct="0"/>
              <a:endPar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eaLnBrk="0" hangingPunct="0"/>
              <a:r>
                <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HANNO LAVORATO PRIMA
</a:t>
              </a:r>
              <a:endParaRPr lang="en-GB" sz="2000" dirty="0">
                <a:effectLst/>
                <a:latin typeface="Times New Roman" panose="02020603050405020304" pitchFamily="18" charset="0"/>
                <a:ea typeface="Times New Roman" panose="02020603050405020304" pitchFamily="18" charset="0"/>
              </a:endParaRPr>
            </a:p>
          </p:txBody>
        </p:sp>
        <p:sp>
          <p:nvSpPr>
            <p:cNvPr id="18" name="26 Rectángulo redondeado">
              <a:extLst>
                <a:ext uri="{FF2B5EF4-FFF2-40B4-BE49-F238E27FC236}">
                  <a16:creationId xmlns:a16="http://schemas.microsoft.com/office/drawing/2014/main" id="{5BBF3014-EDF5-EB91-B4A0-793C3E905391}"/>
                </a:ext>
              </a:extLst>
            </p:cNvPr>
            <p:cNvSpPr>
              <a:spLocks noChangeArrowheads="1"/>
            </p:cNvSpPr>
            <p:nvPr/>
          </p:nvSpPr>
          <p:spPr bwMode="auto">
            <a:xfrm>
              <a:off x="3572128" y="2134697"/>
              <a:ext cx="1153647" cy="356744"/>
            </a:xfrm>
            <a:prstGeom prst="roundRect">
              <a:avLst>
                <a:gd name="adj" fmla="val 16667"/>
              </a:avLst>
            </a:prstGeom>
            <a:grpFill/>
            <a:ln w="28575">
              <a:solidFill>
                <a:srgbClr val="FAC709"/>
              </a:solidFill>
              <a:round/>
              <a:headEnd/>
              <a:tailEnd/>
            </a:ln>
          </p:spPr>
          <p:txBody>
            <a:bodyPr anchor="ctr"/>
            <a:lstStyle/>
            <a:p>
              <a:pPr algn="ctr" eaLnBrk="0" hangingPunct="0"/>
              <a:endPar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eaLnBrk="0" hangingPunct="0"/>
              <a:r>
                <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PENSIONATI
</a:t>
              </a:r>
              <a:endParaRPr lang="en-GB" sz="2000" dirty="0">
                <a:effectLst/>
                <a:latin typeface="Times New Roman" panose="02020603050405020304" pitchFamily="18" charset="0"/>
                <a:ea typeface="Times New Roman" panose="02020603050405020304" pitchFamily="18" charset="0"/>
              </a:endParaRPr>
            </a:p>
          </p:txBody>
        </p:sp>
        <p:sp>
          <p:nvSpPr>
            <p:cNvPr id="19" name="27 Rectángulo redondeado">
              <a:extLst>
                <a:ext uri="{FF2B5EF4-FFF2-40B4-BE49-F238E27FC236}">
                  <a16:creationId xmlns:a16="http://schemas.microsoft.com/office/drawing/2014/main" id="{C0ECE62C-9883-1247-1299-60049C2AF317}"/>
                </a:ext>
              </a:extLst>
            </p:cNvPr>
            <p:cNvSpPr>
              <a:spLocks noChangeArrowheads="1"/>
            </p:cNvSpPr>
            <p:nvPr/>
          </p:nvSpPr>
          <p:spPr bwMode="auto">
            <a:xfrm>
              <a:off x="3572128" y="2664024"/>
              <a:ext cx="1163381" cy="358008"/>
            </a:xfrm>
            <a:prstGeom prst="roundRect">
              <a:avLst>
                <a:gd name="adj" fmla="val 16667"/>
              </a:avLst>
            </a:prstGeom>
            <a:grpFill/>
            <a:ln w="28575">
              <a:solidFill>
                <a:srgbClr val="FAC709"/>
              </a:solidFill>
              <a:round/>
              <a:headEnd/>
              <a:tailEnd/>
            </a:ln>
          </p:spPr>
          <p:txBody>
            <a:bodyPr anchor="ctr"/>
            <a:lstStyle/>
            <a:p>
              <a:pPr algn="ctr" eaLnBrk="0" hangingPunct="0"/>
              <a:endPar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eaLnBrk="0" hangingPunct="0"/>
              <a:r>
                <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STUDENTI
</a:t>
              </a:r>
              <a:endParaRPr lang="en-GB" sz="2000" dirty="0">
                <a:effectLst/>
                <a:latin typeface="Times New Roman" panose="02020603050405020304" pitchFamily="18" charset="0"/>
                <a:ea typeface="Times New Roman" panose="02020603050405020304" pitchFamily="18" charset="0"/>
              </a:endParaRPr>
            </a:p>
          </p:txBody>
        </p:sp>
        <p:sp>
          <p:nvSpPr>
            <p:cNvPr id="20" name="28 Rectángulo redondeado">
              <a:extLst>
                <a:ext uri="{FF2B5EF4-FFF2-40B4-BE49-F238E27FC236}">
                  <a16:creationId xmlns:a16="http://schemas.microsoft.com/office/drawing/2014/main" id="{5BD0D321-4B8B-2C3F-8F50-880DD5DC2C2D}"/>
                </a:ext>
              </a:extLst>
            </p:cNvPr>
            <p:cNvSpPr>
              <a:spLocks noChangeArrowheads="1"/>
            </p:cNvSpPr>
            <p:nvPr/>
          </p:nvSpPr>
          <p:spPr bwMode="auto">
            <a:xfrm>
              <a:off x="3572128" y="3173452"/>
              <a:ext cx="1435929" cy="356744"/>
            </a:xfrm>
            <a:prstGeom prst="roundRect">
              <a:avLst>
                <a:gd name="adj" fmla="val 16667"/>
              </a:avLst>
            </a:prstGeom>
            <a:grpFill/>
            <a:ln w="28575">
              <a:solidFill>
                <a:srgbClr val="FAC709"/>
              </a:solidFill>
              <a:round/>
              <a:headEnd/>
              <a:tailEnd/>
            </a:ln>
          </p:spPr>
          <p:txBody>
            <a:bodyPr anchor="ctr"/>
            <a:lstStyle/>
            <a:p>
              <a:pPr algn="ctr" eaLnBrk="0" hangingPunct="0"/>
              <a:endPar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eaLnBrk="0" hangingPunct="0"/>
              <a:r>
                <a:rPr lang="es-E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ALTRI GRUPPI
</a:t>
              </a:r>
              <a:endParaRPr lang="en-GB" sz="2000" dirty="0">
                <a:effectLst/>
                <a:latin typeface="Times New Roman" panose="02020603050405020304" pitchFamily="18" charset="0"/>
                <a:ea typeface="Times New Roman" panose="02020603050405020304" pitchFamily="18" charset="0"/>
              </a:endParaRPr>
            </a:p>
          </p:txBody>
        </p:sp>
        <p:cxnSp>
          <p:nvCxnSpPr>
            <p:cNvPr id="21" name="43 Conector recto">
              <a:extLst>
                <a:ext uri="{FF2B5EF4-FFF2-40B4-BE49-F238E27FC236}">
                  <a16:creationId xmlns:a16="http://schemas.microsoft.com/office/drawing/2014/main" id="{0E8A621A-7BCC-CE99-42F4-42CD0FCBF5B7}"/>
                </a:ext>
              </a:extLst>
            </p:cNvPr>
            <p:cNvCxnSpPr>
              <a:stCxn id="6" idx="2"/>
              <a:endCxn id="10" idx="0"/>
            </p:cNvCxnSpPr>
            <p:nvPr/>
          </p:nvCxnSpPr>
          <p:spPr>
            <a:xfrm flipH="1">
              <a:off x="1370118" y="1257278"/>
              <a:ext cx="289492" cy="219080"/>
            </a:xfrm>
            <a:prstGeom prst="line">
              <a:avLst/>
            </a:prstGeom>
            <a:grpFill/>
            <a:ln w="6350" cap="flat" cmpd="sng" algn="ctr">
              <a:solidFill>
                <a:srgbClr val="FAC709"/>
              </a:solidFill>
              <a:prstDash val="solid"/>
              <a:miter lim="800000"/>
            </a:ln>
            <a:effectLst/>
          </p:spPr>
        </p:cxnSp>
        <p:cxnSp>
          <p:nvCxnSpPr>
            <p:cNvPr id="22" name="44 Conector recto">
              <a:extLst>
                <a:ext uri="{FF2B5EF4-FFF2-40B4-BE49-F238E27FC236}">
                  <a16:creationId xmlns:a16="http://schemas.microsoft.com/office/drawing/2014/main" id="{FFABEC43-99D5-94D3-5261-D909F4238CEE}"/>
                </a:ext>
              </a:extLst>
            </p:cNvPr>
            <p:cNvCxnSpPr>
              <a:cxnSpLocks/>
              <a:stCxn id="6" idx="2"/>
              <a:endCxn id="11" idx="0"/>
            </p:cNvCxnSpPr>
            <p:nvPr/>
          </p:nvCxnSpPr>
          <p:spPr>
            <a:xfrm>
              <a:off x="1659610" y="1257278"/>
              <a:ext cx="1934510" cy="219080"/>
            </a:xfrm>
            <a:prstGeom prst="line">
              <a:avLst/>
            </a:prstGeom>
            <a:grpFill/>
            <a:ln w="6350" cap="flat" cmpd="sng" algn="ctr">
              <a:solidFill>
                <a:srgbClr val="FAC709"/>
              </a:solidFill>
              <a:prstDash val="solid"/>
              <a:miter lim="800000"/>
            </a:ln>
            <a:effectLst/>
          </p:spPr>
        </p:cxnSp>
        <p:cxnSp>
          <p:nvCxnSpPr>
            <p:cNvPr id="23" name="45 Conector recto">
              <a:extLst>
                <a:ext uri="{FF2B5EF4-FFF2-40B4-BE49-F238E27FC236}">
                  <a16:creationId xmlns:a16="http://schemas.microsoft.com/office/drawing/2014/main" id="{91767869-EF62-41E3-E30A-B5C7F48CCD81}"/>
                </a:ext>
              </a:extLst>
            </p:cNvPr>
            <p:cNvCxnSpPr/>
            <p:nvPr/>
          </p:nvCxnSpPr>
          <p:spPr>
            <a:xfrm rot="5400000">
              <a:off x="2534478" y="2595341"/>
              <a:ext cx="1500347" cy="1610"/>
            </a:xfrm>
            <a:prstGeom prst="line">
              <a:avLst/>
            </a:prstGeom>
            <a:grpFill/>
            <a:ln w="6350" cap="flat" cmpd="sng" algn="ctr">
              <a:solidFill>
                <a:srgbClr val="FAC709"/>
              </a:solidFill>
              <a:prstDash val="solid"/>
              <a:miter lim="800000"/>
            </a:ln>
            <a:effectLst/>
          </p:spPr>
        </p:cxnSp>
        <p:cxnSp>
          <p:nvCxnSpPr>
            <p:cNvPr id="24" name="46 Conector recto">
              <a:extLst>
                <a:ext uri="{FF2B5EF4-FFF2-40B4-BE49-F238E27FC236}">
                  <a16:creationId xmlns:a16="http://schemas.microsoft.com/office/drawing/2014/main" id="{514C87F8-4B02-88EF-3837-92E9A1C0DBE4}"/>
                </a:ext>
              </a:extLst>
            </p:cNvPr>
            <p:cNvCxnSpPr/>
            <p:nvPr/>
          </p:nvCxnSpPr>
          <p:spPr>
            <a:xfrm rot="10800000">
              <a:off x="3285457" y="2327179"/>
              <a:ext cx="286672" cy="1265"/>
            </a:xfrm>
            <a:prstGeom prst="line">
              <a:avLst/>
            </a:prstGeom>
            <a:grpFill/>
            <a:ln w="6350" cap="flat" cmpd="sng" algn="ctr">
              <a:solidFill>
                <a:srgbClr val="FAC709"/>
              </a:solidFill>
              <a:prstDash val="solid"/>
              <a:miter lim="800000"/>
            </a:ln>
            <a:effectLst/>
          </p:spPr>
        </p:cxnSp>
        <p:cxnSp>
          <p:nvCxnSpPr>
            <p:cNvPr id="25" name="47 Conector recto">
              <a:extLst>
                <a:ext uri="{FF2B5EF4-FFF2-40B4-BE49-F238E27FC236}">
                  <a16:creationId xmlns:a16="http://schemas.microsoft.com/office/drawing/2014/main" id="{569B04F8-96A9-9081-788C-44A6CC766190}"/>
                </a:ext>
              </a:extLst>
            </p:cNvPr>
            <p:cNvCxnSpPr/>
            <p:nvPr/>
          </p:nvCxnSpPr>
          <p:spPr>
            <a:xfrm rot="10800000">
              <a:off x="3285457" y="2856507"/>
              <a:ext cx="286672" cy="1265"/>
            </a:xfrm>
            <a:prstGeom prst="line">
              <a:avLst/>
            </a:prstGeom>
            <a:grpFill/>
            <a:ln w="6350" cap="flat" cmpd="sng" algn="ctr">
              <a:solidFill>
                <a:srgbClr val="FAC709"/>
              </a:solidFill>
              <a:prstDash val="solid"/>
              <a:miter lim="800000"/>
            </a:ln>
            <a:effectLst/>
          </p:spPr>
        </p:cxnSp>
        <p:cxnSp>
          <p:nvCxnSpPr>
            <p:cNvPr id="26" name="48 Conector recto">
              <a:extLst>
                <a:ext uri="{FF2B5EF4-FFF2-40B4-BE49-F238E27FC236}">
                  <a16:creationId xmlns:a16="http://schemas.microsoft.com/office/drawing/2014/main" id="{46B24DEF-456C-17EB-CEDF-5ADE86AEA4E9}"/>
                </a:ext>
              </a:extLst>
            </p:cNvPr>
            <p:cNvCxnSpPr/>
            <p:nvPr/>
          </p:nvCxnSpPr>
          <p:spPr>
            <a:xfrm rot="10800000">
              <a:off x="3285457" y="3337713"/>
              <a:ext cx="286672" cy="1265"/>
            </a:xfrm>
            <a:prstGeom prst="line">
              <a:avLst/>
            </a:prstGeom>
            <a:grpFill/>
            <a:ln w="6350" cap="flat" cmpd="sng" algn="ctr">
              <a:solidFill>
                <a:srgbClr val="FAC709"/>
              </a:solidFill>
              <a:prstDash val="solid"/>
              <a:miter lim="800000"/>
            </a:ln>
            <a:effectLst/>
          </p:spPr>
        </p:cxnSp>
        <p:cxnSp>
          <p:nvCxnSpPr>
            <p:cNvPr id="27" name="49 Conector recto">
              <a:extLst>
                <a:ext uri="{FF2B5EF4-FFF2-40B4-BE49-F238E27FC236}">
                  <a16:creationId xmlns:a16="http://schemas.microsoft.com/office/drawing/2014/main" id="{6E060C6C-CAA6-7C6A-F676-070B2C78FAEE}"/>
                </a:ext>
              </a:extLst>
            </p:cNvPr>
            <p:cNvCxnSpPr>
              <a:stCxn id="10" idx="2"/>
              <a:endCxn id="12" idx="0"/>
            </p:cNvCxnSpPr>
            <p:nvPr/>
          </p:nvCxnSpPr>
          <p:spPr>
            <a:xfrm flipH="1">
              <a:off x="582892" y="1833103"/>
              <a:ext cx="787227" cy="273293"/>
            </a:xfrm>
            <a:prstGeom prst="line">
              <a:avLst/>
            </a:prstGeom>
            <a:grpFill/>
            <a:ln w="6350" cap="flat" cmpd="sng" algn="ctr">
              <a:solidFill>
                <a:srgbClr val="FAC709"/>
              </a:solidFill>
              <a:prstDash val="solid"/>
              <a:miter lim="800000"/>
            </a:ln>
            <a:effectLst/>
          </p:spPr>
        </p:cxnSp>
        <p:cxnSp>
          <p:nvCxnSpPr>
            <p:cNvPr id="28" name="50 Conector recto">
              <a:extLst>
                <a:ext uri="{FF2B5EF4-FFF2-40B4-BE49-F238E27FC236}">
                  <a16:creationId xmlns:a16="http://schemas.microsoft.com/office/drawing/2014/main" id="{9D7B2ECD-8895-ECCA-520D-D628E287FAEB}"/>
                </a:ext>
              </a:extLst>
            </p:cNvPr>
            <p:cNvCxnSpPr>
              <a:stCxn id="10" idx="2"/>
              <a:endCxn id="13" idx="0"/>
            </p:cNvCxnSpPr>
            <p:nvPr/>
          </p:nvCxnSpPr>
          <p:spPr>
            <a:xfrm>
              <a:off x="1370119" y="1833103"/>
              <a:ext cx="684538" cy="274595"/>
            </a:xfrm>
            <a:prstGeom prst="line">
              <a:avLst/>
            </a:prstGeom>
            <a:grpFill/>
            <a:ln w="6350" cap="flat" cmpd="sng" algn="ctr">
              <a:solidFill>
                <a:srgbClr val="FAC709"/>
              </a:solidFill>
              <a:prstDash val="solid"/>
              <a:miter lim="800000"/>
            </a:ln>
            <a:effectLst/>
          </p:spPr>
        </p:cxnSp>
        <p:cxnSp>
          <p:nvCxnSpPr>
            <p:cNvPr id="29" name="51 Conector recto">
              <a:extLst>
                <a:ext uri="{FF2B5EF4-FFF2-40B4-BE49-F238E27FC236}">
                  <a16:creationId xmlns:a16="http://schemas.microsoft.com/office/drawing/2014/main" id="{ACF48ACF-258D-212A-8CD2-7110C69E1C5A}"/>
                </a:ext>
              </a:extLst>
            </p:cNvPr>
            <p:cNvCxnSpPr/>
            <p:nvPr/>
          </p:nvCxnSpPr>
          <p:spPr>
            <a:xfrm rot="5400000">
              <a:off x="750863" y="3035309"/>
              <a:ext cx="928545" cy="1611"/>
            </a:xfrm>
            <a:prstGeom prst="line">
              <a:avLst/>
            </a:prstGeom>
            <a:grpFill/>
            <a:ln w="6350" cap="flat" cmpd="sng" algn="ctr">
              <a:solidFill>
                <a:srgbClr val="FAC709"/>
              </a:solidFill>
              <a:prstDash val="solid"/>
              <a:miter lim="800000"/>
            </a:ln>
            <a:effectLst/>
          </p:spPr>
        </p:cxnSp>
        <p:cxnSp>
          <p:nvCxnSpPr>
            <p:cNvPr id="30" name="52 Conector recto">
              <a:extLst>
                <a:ext uri="{FF2B5EF4-FFF2-40B4-BE49-F238E27FC236}">
                  <a16:creationId xmlns:a16="http://schemas.microsoft.com/office/drawing/2014/main" id="{41F513DA-9869-C865-7831-E1E293C3D26F}"/>
                </a:ext>
              </a:extLst>
            </p:cNvPr>
            <p:cNvCxnSpPr/>
            <p:nvPr/>
          </p:nvCxnSpPr>
          <p:spPr>
            <a:xfrm rot="10800000">
              <a:off x="1000132" y="2965272"/>
              <a:ext cx="214198" cy="1265"/>
            </a:xfrm>
            <a:prstGeom prst="line">
              <a:avLst/>
            </a:prstGeom>
            <a:grpFill/>
            <a:ln w="6350" cap="flat" cmpd="sng" algn="ctr">
              <a:solidFill>
                <a:srgbClr val="FAC709"/>
              </a:solidFill>
              <a:prstDash val="solid"/>
              <a:miter lim="800000"/>
            </a:ln>
            <a:effectLst/>
          </p:spPr>
        </p:cxnSp>
        <p:cxnSp>
          <p:nvCxnSpPr>
            <p:cNvPr id="31" name="53 Conector recto">
              <a:extLst>
                <a:ext uri="{FF2B5EF4-FFF2-40B4-BE49-F238E27FC236}">
                  <a16:creationId xmlns:a16="http://schemas.microsoft.com/office/drawing/2014/main" id="{359299A4-E688-274F-13DA-91C9457D5620}"/>
                </a:ext>
              </a:extLst>
            </p:cNvPr>
            <p:cNvCxnSpPr/>
            <p:nvPr/>
          </p:nvCxnSpPr>
          <p:spPr>
            <a:xfrm rot="10800000">
              <a:off x="1000132" y="3499123"/>
              <a:ext cx="214198" cy="1265"/>
            </a:xfrm>
            <a:prstGeom prst="line">
              <a:avLst/>
            </a:prstGeom>
            <a:grpFill/>
            <a:ln w="6350" cap="flat" cmpd="sng" algn="ctr">
              <a:solidFill>
                <a:srgbClr val="FAC709"/>
              </a:solidFill>
              <a:prstDash val="solid"/>
              <a:miter lim="800000"/>
            </a:ln>
            <a:effectLst/>
          </p:spPr>
        </p:cxnSp>
        <p:cxnSp>
          <p:nvCxnSpPr>
            <p:cNvPr id="32" name="54 Conector recto">
              <a:extLst>
                <a:ext uri="{FF2B5EF4-FFF2-40B4-BE49-F238E27FC236}">
                  <a16:creationId xmlns:a16="http://schemas.microsoft.com/office/drawing/2014/main" id="{6540BD3E-EFA1-838C-88C5-E94E99032DA8}"/>
                </a:ext>
              </a:extLst>
            </p:cNvPr>
            <p:cNvCxnSpPr>
              <a:cxnSpLocks/>
            </p:cNvCxnSpPr>
            <p:nvPr/>
          </p:nvCxnSpPr>
          <p:spPr>
            <a:xfrm flipH="1">
              <a:off x="1499393" y="2464442"/>
              <a:ext cx="8561" cy="1106775"/>
            </a:xfrm>
            <a:prstGeom prst="line">
              <a:avLst/>
            </a:prstGeom>
            <a:grpFill/>
            <a:ln w="6350" cap="flat" cmpd="sng" algn="ctr">
              <a:solidFill>
                <a:srgbClr val="FAC709"/>
              </a:solidFill>
              <a:prstDash val="solid"/>
              <a:miter lim="800000"/>
            </a:ln>
            <a:effectLst/>
          </p:spPr>
        </p:cxnSp>
        <p:cxnSp>
          <p:nvCxnSpPr>
            <p:cNvPr id="33" name="55 Conector recto">
              <a:extLst>
                <a:ext uri="{FF2B5EF4-FFF2-40B4-BE49-F238E27FC236}">
                  <a16:creationId xmlns:a16="http://schemas.microsoft.com/office/drawing/2014/main" id="{ED334D98-DADB-C75E-C11A-252F6E4418D5}"/>
                </a:ext>
              </a:extLst>
            </p:cNvPr>
            <p:cNvCxnSpPr/>
            <p:nvPr/>
          </p:nvCxnSpPr>
          <p:spPr>
            <a:xfrm rot="10800000">
              <a:off x="1501003" y="2965272"/>
              <a:ext cx="214199" cy="1265"/>
            </a:xfrm>
            <a:prstGeom prst="line">
              <a:avLst/>
            </a:prstGeom>
            <a:grpFill/>
            <a:ln w="6350" cap="flat" cmpd="sng" algn="ctr">
              <a:solidFill>
                <a:srgbClr val="FAC709"/>
              </a:solidFill>
              <a:prstDash val="solid"/>
              <a:miter lim="800000"/>
            </a:ln>
            <a:effectLst/>
          </p:spPr>
        </p:cxnSp>
        <p:cxnSp>
          <p:nvCxnSpPr>
            <p:cNvPr id="34" name="56 Conector recto">
              <a:extLst>
                <a:ext uri="{FF2B5EF4-FFF2-40B4-BE49-F238E27FC236}">
                  <a16:creationId xmlns:a16="http://schemas.microsoft.com/office/drawing/2014/main" id="{8DEF734A-9C3D-6EEF-06A5-6F0EE1EFDE49}"/>
                </a:ext>
              </a:extLst>
            </p:cNvPr>
            <p:cNvCxnSpPr/>
            <p:nvPr/>
          </p:nvCxnSpPr>
          <p:spPr>
            <a:xfrm rot="10800000">
              <a:off x="1501003" y="3569952"/>
              <a:ext cx="214199" cy="1265"/>
            </a:xfrm>
            <a:prstGeom prst="line">
              <a:avLst/>
            </a:prstGeom>
            <a:grpFill/>
            <a:ln w="6350" cap="flat" cmpd="sng" algn="ctr">
              <a:solidFill>
                <a:srgbClr val="FAC709"/>
              </a:solidFill>
              <a:prstDash val="solid"/>
              <a:miter lim="800000"/>
            </a:ln>
            <a:effectLst/>
          </p:spPr>
        </p:cxnSp>
      </p:grpSp>
    </p:spTree>
    <p:extLst>
      <p:ext uri="{BB962C8B-B14F-4D97-AF65-F5344CB8AC3E}">
        <p14:creationId xmlns:p14="http://schemas.microsoft.com/office/powerpoint/2010/main" val="4236210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6.</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Cos'è il mercato del lavoro e come funziona?</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895060" y="6819900"/>
            <a:ext cx="14335540" cy="2246769"/>
          </a:xfrm>
          <a:prstGeom prst="rect">
            <a:avLst/>
          </a:prstGeom>
          <a:noFill/>
        </p:spPr>
        <p:txBody>
          <a:bodyPr wrap="square" rtlCol="0">
            <a:spAutoFit/>
          </a:bodyPr>
          <a:lstStyle/>
          <a:p>
            <a:pPr>
              <a:defRPr/>
            </a:pPr>
            <a:r>
              <a:rPr lang="it-IT" sz="2800" dirty="0">
                <a:latin typeface="Calibri" panose="020F0502020204030204" pitchFamily="34" charset="0"/>
                <a:ea typeface="Times New Roman" panose="02020603050405020304" pitchFamily="18" charset="0"/>
              </a:rPr>
              <a:t>Il tasso di disoccupazione è calcolato dividendo il numero di disoccupati per il numero totale di persone attive:
</a:t>
            </a:r>
            <a:endParaRPr lang="es-ES" sz="2800" dirty="0">
              <a:effectLst/>
              <a:latin typeface="Calibri" panose="020F0502020204030204" pitchFamily="34" charset="0"/>
              <a:ea typeface="Times New Roman" panose="02020603050405020304" pitchFamily="18" charset="0"/>
            </a:endParaRPr>
          </a:p>
          <a:p>
            <a:pPr>
              <a:defRPr/>
            </a:pPr>
            <a:r>
              <a:rPr lang="it-IT" sz="2800" dirty="0">
                <a:latin typeface="Calibri" panose="020F0502020204030204" pitchFamily="34" charset="0"/>
                <a:ea typeface="Times New Roman" panose="02020603050405020304" pitchFamily="18" charset="0"/>
              </a:rPr>
              <a:t>Tasso di disoccupazione = Popolazione disoccupata/attiva = 1.000/4.025 = 24,84%
</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p:txBody>
      </p:sp>
      <p:graphicFrame>
        <p:nvGraphicFramePr>
          <p:cNvPr id="35" name="Tabla 34">
            <a:extLst>
              <a:ext uri="{FF2B5EF4-FFF2-40B4-BE49-F238E27FC236}">
                <a16:creationId xmlns:a16="http://schemas.microsoft.com/office/drawing/2014/main" id="{178B7A41-A637-F844-6FB1-D7FD3FE3F98C}"/>
              </a:ext>
            </a:extLst>
          </p:cNvPr>
          <p:cNvGraphicFramePr>
            <a:graphicFrameLocks noGrp="1"/>
          </p:cNvGraphicFramePr>
          <p:nvPr>
            <p:extLst>
              <p:ext uri="{D42A27DB-BD31-4B8C-83A1-F6EECF244321}">
                <p14:modId xmlns:p14="http://schemas.microsoft.com/office/powerpoint/2010/main" val="3940407864"/>
              </p:ext>
            </p:extLst>
          </p:nvPr>
        </p:nvGraphicFramePr>
        <p:xfrm>
          <a:off x="4343400" y="4046220"/>
          <a:ext cx="9448800" cy="2545080"/>
        </p:xfrm>
        <a:graphic>
          <a:graphicData uri="http://schemas.openxmlformats.org/drawingml/2006/table">
            <a:tbl>
              <a:tblPr firstRow="1" firstCol="1" bandRow="1">
                <a:tableStyleId>{2A488322-F2BA-4B5B-9748-0D474271808F}</a:tableStyleId>
              </a:tblPr>
              <a:tblGrid>
                <a:gridCol w="4369837">
                  <a:extLst>
                    <a:ext uri="{9D8B030D-6E8A-4147-A177-3AD203B41FA5}">
                      <a16:colId xmlns:a16="http://schemas.microsoft.com/office/drawing/2014/main" val="1967071000"/>
                    </a:ext>
                  </a:extLst>
                </a:gridCol>
                <a:gridCol w="5078963">
                  <a:extLst>
                    <a:ext uri="{9D8B030D-6E8A-4147-A177-3AD203B41FA5}">
                      <a16:colId xmlns:a16="http://schemas.microsoft.com/office/drawing/2014/main" val="3887840557"/>
                    </a:ext>
                  </a:extLst>
                </a:gridCol>
              </a:tblGrid>
              <a:tr h="424180">
                <a:tc>
                  <a:txBody>
                    <a:bodyPr/>
                    <a:lstStyle/>
                    <a:p>
                      <a:pPr algn="ctr"/>
                      <a:r>
                        <a:rPr lang="en-GB" sz="2400" dirty="0">
                          <a:effectLst/>
                        </a:rPr>
                        <a:t> </a:t>
                      </a:r>
                      <a:endParaRPr lang="en-GB" sz="2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rgbClr val="FAC709"/>
                    </a:solidFill>
                  </a:tcPr>
                </a:tc>
                <a:tc>
                  <a:txBody>
                    <a:bodyPr/>
                    <a:lstStyle/>
                    <a:p>
                      <a:pPr algn="ctr"/>
                      <a:r>
                        <a:rPr lang="en-US" sz="2400" dirty="0" err="1">
                          <a:solidFill>
                            <a:schemeClr val="tx1"/>
                          </a:solidFill>
                          <a:effectLst/>
                        </a:rPr>
                        <a:t>Migliaia</a:t>
                      </a:r>
                      <a:r>
                        <a:rPr lang="en-US" sz="2400" dirty="0">
                          <a:solidFill>
                            <a:schemeClr val="tx1"/>
                          </a:solidFill>
                          <a:effectLst/>
                        </a:rPr>
                        <a:t> di </a:t>
                      </a:r>
                      <a:r>
                        <a:rPr lang="en-US" sz="2400" dirty="0" err="1">
                          <a:solidFill>
                            <a:schemeClr val="tx1"/>
                          </a:solidFill>
                          <a:effectLst/>
                        </a:rPr>
                        <a:t>persone</a:t>
                      </a:r>
                      <a:r>
                        <a:rPr lang="en-US" sz="2400" dirty="0">
                          <a:solidFill>
                            <a:schemeClr val="tx1"/>
                          </a:solidFill>
                          <a:effectLst/>
                        </a:rPr>
                        <a:t> </a:t>
                      </a:r>
                      <a:endParaRPr lang="en-GB" sz="2400" dirty="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solidFill>
                      <a:srgbClr val="FAC709"/>
                    </a:solidFill>
                  </a:tcPr>
                </a:tc>
                <a:extLst>
                  <a:ext uri="{0D108BD9-81ED-4DB2-BD59-A6C34878D82A}">
                    <a16:rowId xmlns:a16="http://schemas.microsoft.com/office/drawing/2014/main" val="3956899014"/>
                  </a:ext>
                </a:extLst>
              </a:tr>
              <a:tr h="424180">
                <a:tc>
                  <a:txBody>
                    <a:bodyPr/>
                    <a:lstStyle/>
                    <a:p>
                      <a:pPr algn="ctr"/>
                      <a:r>
                        <a:rPr lang="en-US" sz="2400" dirty="0" err="1">
                          <a:solidFill>
                            <a:schemeClr val="tx1"/>
                          </a:solidFill>
                          <a:effectLst/>
                        </a:rPr>
                        <a:t>Totale</a:t>
                      </a:r>
                      <a:r>
                        <a:rPr lang="en-US" sz="2400" dirty="0">
                          <a:solidFill>
                            <a:schemeClr val="tx1"/>
                          </a:solidFill>
                          <a:effectLst/>
                        </a:rPr>
                        <a:t> </a:t>
                      </a:r>
                      <a:r>
                        <a:rPr lang="en-US" sz="2400" dirty="0" err="1">
                          <a:solidFill>
                            <a:schemeClr val="tx1"/>
                          </a:solidFill>
                          <a:effectLst/>
                        </a:rPr>
                        <a:t>Popolazione</a:t>
                      </a:r>
                      <a:endParaRPr lang="en-GB" sz="2400" dirty="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C709"/>
                    </a:solidFill>
                  </a:tcPr>
                </a:tc>
                <a:tc>
                  <a:txBody>
                    <a:bodyPr/>
                    <a:lstStyle/>
                    <a:p>
                      <a:pPr algn="ctr"/>
                      <a:r>
                        <a:rPr lang="en-US" sz="2400" dirty="0">
                          <a:effectLst/>
                        </a:rPr>
                        <a:t>8,421</a:t>
                      </a:r>
                      <a:endParaRPr lang="en-GB" sz="2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834054"/>
                  </a:ext>
                </a:extLst>
              </a:tr>
              <a:tr h="424180">
                <a:tc>
                  <a:txBody>
                    <a:bodyPr/>
                    <a:lstStyle/>
                    <a:p>
                      <a:pPr algn="ctr"/>
                      <a:r>
                        <a:rPr lang="en-GB" sz="2400" dirty="0" err="1">
                          <a:solidFill>
                            <a:schemeClr val="tx1"/>
                          </a:solidFill>
                          <a:effectLst/>
                        </a:rPr>
                        <a:t>Popolazione</a:t>
                      </a:r>
                      <a:r>
                        <a:rPr lang="en-GB" sz="2400" dirty="0">
                          <a:solidFill>
                            <a:schemeClr val="tx1"/>
                          </a:solidFill>
                          <a:effectLst/>
                        </a:rPr>
                        <a:t> in </a:t>
                      </a:r>
                      <a:r>
                        <a:rPr lang="en-GB" sz="2400" dirty="0" err="1">
                          <a:solidFill>
                            <a:schemeClr val="tx1"/>
                          </a:solidFill>
                          <a:effectLst/>
                        </a:rPr>
                        <a:t>età</a:t>
                      </a:r>
                      <a:r>
                        <a:rPr lang="en-GB" sz="2400" dirty="0">
                          <a:solidFill>
                            <a:schemeClr val="tx1"/>
                          </a:solidFill>
                          <a:effectLst/>
                        </a:rPr>
                        <a:t> </a:t>
                      </a:r>
                      <a:r>
                        <a:rPr lang="en-GB" sz="2400" dirty="0" err="1">
                          <a:solidFill>
                            <a:schemeClr val="tx1"/>
                          </a:solidFill>
                          <a:effectLst/>
                        </a:rPr>
                        <a:t>lavorativa</a:t>
                      </a:r>
                      <a:endParaRPr lang="en-GB" sz="2400" dirty="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709"/>
                    </a:solidFill>
                  </a:tcPr>
                </a:tc>
                <a:tc>
                  <a:txBody>
                    <a:bodyPr/>
                    <a:lstStyle/>
                    <a:p>
                      <a:pPr algn="ctr"/>
                      <a:r>
                        <a:rPr lang="en-GB" sz="2400">
                          <a:effectLst/>
                        </a:rPr>
                        <a:t>6,799</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0791662"/>
                  </a:ext>
                </a:extLst>
              </a:tr>
              <a:tr h="424180">
                <a:tc>
                  <a:txBody>
                    <a:bodyPr/>
                    <a:lstStyle/>
                    <a:p>
                      <a:pPr algn="ctr"/>
                      <a:r>
                        <a:rPr lang="en-GB" sz="2400" dirty="0" err="1">
                          <a:solidFill>
                            <a:schemeClr val="tx1"/>
                          </a:solidFill>
                          <a:effectLst/>
                        </a:rPr>
                        <a:t>Popolazione</a:t>
                      </a:r>
                      <a:r>
                        <a:rPr lang="en-GB" sz="2400" dirty="0">
                          <a:solidFill>
                            <a:schemeClr val="tx1"/>
                          </a:solidFill>
                          <a:effectLst/>
                        </a:rPr>
                        <a:t> </a:t>
                      </a:r>
                      <a:r>
                        <a:rPr lang="en-GB" sz="2400" dirty="0" err="1">
                          <a:solidFill>
                            <a:schemeClr val="tx1"/>
                          </a:solidFill>
                          <a:effectLst/>
                        </a:rPr>
                        <a:t>attiva</a:t>
                      </a:r>
                      <a:endParaRPr lang="en-GB" sz="2400" dirty="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709"/>
                    </a:solidFill>
                  </a:tcPr>
                </a:tc>
                <a:tc>
                  <a:txBody>
                    <a:bodyPr/>
                    <a:lstStyle/>
                    <a:p>
                      <a:pPr algn="ctr"/>
                      <a:r>
                        <a:rPr lang="en-GB" sz="2400">
                          <a:effectLst/>
                        </a:rPr>
                        <a:t>4,025</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965069"/>
                  </a:ext>
                </a:extLst>
              </a:tr>
              <a:tr h="424180">
                <a:tc>
                  <a:txBody>
                    <a:bodyPr/>
                    <a:lstStyle/>
                    <a:p>
                      <a:pPr algn="ctr"/>
                      <a:r>
                        <a:rPr lang="en-GB" sz="2400" dirty="0" err="1">
                          <a:solidFill>
                            <a:schemeClr val="tx1"/>
                          </a:solidFill>
                          <a:effectLst/>
                        </a:rPr>
                        <a:t>Popolazione</a:t>
                      </a:r>
                      <a:r>
                        <a:rPr lang="en-GB" sz="2400" dirty="0">
                          <a:solidFill>
                            <a:schemeClr val="tx1"/>
                          </a:solidFill>
                          <a:effectLst/>
                        </a:rPr>
                        <a:t> </a:t>
                      </a:r>
                      <a:r>
                        <a:rPr lang="en-GB" sz="2400" dirty="0" err="1">
                          <a:solidFill>
                            <a:schemeClr val="tx1"/>
                          </a:solidFill>
                          <a:effectLst/>
                        </a:rPr>
                        <a:t>inattiva</a:t>
                      </a:r>
                      <a:endParaRPr lang="en-GB" sz="2400" dirty="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709"/>
                    </a:solidFill>
                  </a:tcPr>
                </a:tc>
                <a:tc>
                  <a:txBody>
                    <a:bodyPr/>
                    <a:lstStyle/>
                    <a:p>
                      <a:pPr algn="ctr"/>
                      <a:r>
                        <a:rPr lang="en-GB" sz="2400">
                          <a:effectLst/>
                        </a:rPr>
                        <a:t>2,774</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4512109"/>
                  </a:ext>
                </a:extLst>
              </a:tr>
              <a:tr h="424180">
                <a:tc>
                  <a:txBody>
                    <a:bodyPr/>
                    <a:lstStyle/>
                    <a:p>
                      <a:pPr algn="ctr"/>
                      <a:r>
                        <a:rPr lang="en-GB" sz="2400" dirty="0" err="1">
                          <a:solidFill>
                            <a:schemeClr val="tx1"/>
                          </a:solidFill>
                          <a:effectLst/>
                        </a:rPr>
                        <a:t>Popolazione</a:t>
                      </a:r>
                      <a:r>
                        <a:rPr lang="en-GB" sz="2400" dirty="0">
                          <a:solidFill>
                            <a:schemeClr val="tx1"/>
                          </a:solidFill>
                          <a:effectLst/>
                        </a:rPr>
                        <a:t> </a:t>
                      </a:r>
                      <a:r>
                        <a:rPr lang="en-GB" sz="2400" dirty="0" err="1">
                          <a:solidFill>
                            <a:schemeClr val="tx1"/>
                          </a:solidFill>
                          <a:effectLst/>
                        </a:rPr>
                        <a:t>disoccupata</a:t>
                      </a:r>
                      <a:endParaRPr lang="en-GB" sz="2400" dirty="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AC709"/>
                    </a:solidFill>
                  </a:tcPr>
                </a:tc>
                <a:tc>
                  <a:txBody>
                    <a:bodyPr/>
                    <a:lstStyle/>
                    <a:p>
                      <a:pPr algn="ctr"/>
                      <a:r>
                        <a:rPr lang="en-GB" sz="2400" dirty="0">
                          <a:effectLst/>
                        </a:rPr>
                        <a:t>1,000</a:t>
                      </a:r>
                      <a:endParaRPr lang="en-GB" sz="2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16428624"/>
                  </a:ext>
                </a:extLst>
              </a:tr>
            </a:tbl>
          </a:graphicData>
        </a:graphic>
      </p:graphicFrame>
      <p:sp>
        <p:nvSpPr>
          <p:cNvPr id="39" name="CuadroTexto 38">
            <a:extLst>
              <a:ext uri="{FF2B5EF4-FFF2-40B4-BE49-F238E27FC236}">
                <a16:creationId xmlns:a16="http://schemas.microsoft.com/office/drawing/2014/main" id="{462432FF-C0C2-5FBC-FDC1-E2F661B5A813}"/>
              </a:ext>
            </a:extLst>
          </p:cNvPr>
          <p:cNvSpPr txBox="1"/>
          <p:nvPr/>
        </p:nvSpPr>
        <p:spPr>
          <a:xfrm>
            <a:off x="1895060" y="3274993"/>
            <a:ext cx="14183139" cy="954107"/>
          </a:xfrm>
          <a:prstGeom prst="rect">
            <a:avLst/>
          </a:prstGeom>
          <a:noFill/>
        </p:spPr>
        <p:txBody>
          <a:bodyPr wrap="square">
            <a:spAutoFit/>
          </a:bodyPr>
          <a:lstStyle/>
          <a:p>
            <a:pPr>
              <a:defRPr/>
            </a:pPr>
            <a:r>
              <a:rPr lang="it-IT" sz="2800" b="1" dirty="0">
                <a:latin typeface="Calibri" panose="020F0502020204030204" pitchFamily="34" charset="0"/>
                <a:ea typeface="Times New Roman" panose="02020603050405020304" pitchFamily="18" charset="0"/>
              </a:rPr>
              <a:t>Esempio: </a:t>
            </a:r>
            <a:r>
              <a:rPr lang="it-IT" sz="2800" dirty="0">
                <a:latin typeface="Calibri" panose="020F0502020204030204" pitchFamily="34" charset="0"/>
                <a:ea typeface="Times New Roman" panose="02020603050405020304" pitchFamily="18" charset="0"/>
              </a:rPr>
              <a:t>il tasso di disoccupazione deve essere calcolato dai seguenti dati</a:t>
            </a:r>
            <a:r>
              <a:rPr lang="it-IT" sz="2800" b="1" dirty="0">
                <a:latin typeface="Calibri" panose="020F0502020204030204" pitchFamily="34" charset="0"/>
                <a:ea typeface="Times New Roman" panose="02020603050405020304" pitchFamily="18" charset="0"/>
              </a:rPr>
              <a:t>.
</a:t>
            </a:r>
            <a:endParaRPr lang="es-ES" sz="28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675453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3581400" cy="1446550"/>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Riassumendo
</a:t>
            </a:r>
          </a:p>
        </p:txBody>
      </p:sp>
      <p:sp>
        <p:nvSpPr>
          <p:cNvPr id="4" name="CuadroTexto 3">
            <a:extLst>
              <a:ext uri="{FF2B5EF4-FFF2-40B4-BE49-F238E27FC236}">
                <a16:creationId xmlns:a16="http://schemas.microsoft.com/office/drawing/2014/main" id="{3C357393-DEA7-C6A2-387E-C00C2B8E46C7}"/>
              </a:ext>
            </a:extLst>
          </p:cNvPr>
          <p:cNvSpPr txBox="1"/>
          <p:nvPr/>
        </p:nvSpPr>
        <p:spPr>
          <a:xfrm>
            <a:off x="1488593" y="2816816"/>
            <a:ext cx="4110343" cy="954107"/>
          </a:xfrm>
          <a:prstGeom prst="rect">
            <a:avLst/>
          </a:prstGeom>
          <a:noFill/>
        </p:spPr>
        <p:txBody>
          <a:bodyPr wrap="square">
            <a:spAutoFit/>
          </a:bodyPr>
          <a:lstStyle/>
          <a:p>
            <a:r>
              <a:rPr lang="en-US" altLang="ko-KR" sz="2800" b="1" dirty="0" err="1">
                <a:latin typeface="Calibri" panose="020F0502020204030204" pitchFamily="34" charset="0"/>
                <a:ea typeface="Microsoft Sans Serif" panose="020B0604020202020204" pitchFamily="34" charset="0"/>
                <a:cs typeface="Calibri" panose="020F0502020204030204" pitchFamily="34" charset="0"/>
              </a:rPr>
              <a:t>Prodotto</a:t>
            </a:r>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 </a:t>
            </a:r>
            <a:r>
              <a:rPr lang="en-US" altLang="ko-KR" sz="2800" b="1" dirty="0" err="1">
                <a:latin typeface="Calibri" panose="020F0502020204030204" pitchFamily="34" charset="0"/>
                <a:ea typeface="Microsoft Sans Serif" panose="020B0604020202020204" pitchFamily="34" charset="0"/>
                <a:cs typeface="Calibri" panose="020F0502020204030204" pitchFamily="34" charset="0"/>
              </a:rPr>
              <a:t>interno</a:t>
            </a:r>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 </a:t>
            </a:r>
            <a:r>
              <a:rPr lang="en-US" altLang="ko-KR" sz="2800" b="1" dirty="0" err="1">
                <a:latin typeface="Calibri" panose="020F0502020204030204" pitchFamily="34" charset="0"/>
                <a:ea typeface="Microsoft Sans Serif" panose="020B0604020202020204" pitchFamily="34" charset="0"/>
                <a:cs typeface="Calibri" panose="020F0502020204030204" pitchFamily="34" charset="0"/>
              </a:rPr>
              <a:t>lordo</a:t>
            </a:r>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
</a:t>
            </a:r>
            <a:endParaRPr lang="ko-KR" altLang="en-US" sz="2800" b="1" dirty="0">
              <a:latin typeface="Calibri" panose="020F0502020204030204" pitchFamily="34" charset="0"/>
              <a:cs typeface="Calibri" panose="020F0502020204030204" pitchFamily="34" charset="0"/>
            </a:endParaRPr>
          </a:p>
        </p:txBody>
      </p:sp>
      <p:sp>
        <p:nvSpPr>
          <p:cNvPr id="5" name="TextBox 10">
            <a:extLst>
              <a:ext uri="{FF2B5EF4-FFF2-40B4-BE49-F238E27FC236}">
                <a16:creationId xmlns:a16="http://schemas.microsoft.com/office/drawing/2014/main" id="{A47394E2-E6F7-9437-A91E-97F92F8C7377}"/>
              </a:ext>
            </a:extLst>
          </p:cNvPr>
          <p:cNvSpPr txBox="1"/>
          <p:nvPr/>
        </p:nvSpPr>
        <p:spPr>
          <a:xfrm>
            <a:off x="1475340" y="3283923"/>
            <a:ext cx="4700411"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it-IT" sz="2800" dirty="0">
                <a:latin typeface="Calibri" panose="020F0502020204030204" pitchFamily="34" charset="0"/>
                <a:ea typeface="Microsoft Sans Serif" panose="020B0604020202020204" pitchFamily="34" charset="0"/>
                <a:cs typeface="Calibri" panose="020F0502020204030204" pitchFamily="34" charset="0"/>
              </a:rPr>
              <a:t>Il PIL è il valore monetario dei beni e dei servizi prodotti a livello nazionale durante un determinato periodo di tempo.
</a:t>
            </a:r>
            <a:endParaRPr lang="ko-KR" altLang="en-US" sz="2400" dirty="0">
              <a:latin typeface="Microsoft Sans Serif" panose="020B0604020202020204" pitchFamily="34" charset="0"/>
              <a:cs typeface="Microsoft Sans Serif" panose="020B0604020202020204" pitchFamily="34" charset="0"/>
            </a:endParaRPr>
          </a:p>
        </p:txBody>
      </p:sp>
      <p:pic>
        <p:nvPicPr>
          <p:cNvPr id="6" name="object 2">
            <a:extLst>
              <a:ext uri="{FF2B5EF4-FFF2-40B4-BE49-F238E27FC236}">
                <a16:creationId xmlns:a16="http://schemas.microsoft.com/office/drawing/2014/main" id="{018F48C9-FC4D-84C8-1331-4B2E7E9EE33D}"/>
              </a:ext>
            </a:extLst>
          </p:cNvPr>
          <p:cNvPicPr/>
          <p:nvPr/>
        </p:nvPicPr>
        <p:blipFill>
          <a:blip r:embed="rId2" cstate="email">
            <a:extLst>
              <a:ext uri="{28A0092B-C50C-407E-A947-70E740481C1C}">
                <a14:useLocalDpi xmlns:a14="http://schemas.microsoft.com/office/drawing/2010/main"/>
              </a:ext>
            </a:extLst>
          </a:blip>
          <a:stretch>
            <a:fillRect/>
          </a:stretch>
        </p:blipFill>
        <p:spPr>
          <a:xfrm>
            <a:off x="712304" y="2816816"/>
            <a:ext cx="638173" cy="1486244"/>
          </a:xfrm>
          <a:prstGeom prst="rect">
            <a:avLst/>
          </a:prstGeom>
        </p:spPr>
      </p:pic>
      <p:sp>
        <p:nvSpPr>
          <p:cNvPr id="7" name="CuadroTexto 6">
            <a:extLst>
              <a:ext uri="{FF2B5EF4-FFF2-40B4-BE49-F238E27FC236}">
                <a16:creationId xmlns:a16="http://schemas.microsoft.com/office/drawing/2014/main" id="{6BD6A5FD-DB86-2F6B-8FD5-EF209CE0FE7F}"/>
              </a:ext>
            </a:extLst>
          </p:cNvPr>
          <p:cNvSpPr txBox="1"/>
          <p:nvPr/>
        </p:nvSpPr>
        <p:spPr>
          <a:xfrm>
            <a:off x="1462089" y="6014822"/>
            <a:ext cx="3321914" cy="954107"/>
          </a:xfrm>
          <a:prstGeom prst="rect">
            <a:avLst/>
          </a:prstGeom>
          <a:noFill/>
        </p:spPr>
        <p:txBody>
          <a:bodyPr wrap="square">
            <a:spAutoFit/>
          </a:bodyPr>
          <a:lstStyle/>
          <a:p>
            <a:r>
              <a:rPr lang="en-US" altLang="ko-KR" sz="2800" b="1" dirty="0" err="1">
                <a:latin typeface="Calibri" panose="020F0502020204030204" pitchFamily="34" charset="0"/>
                <a:ea typeface="Microsoft Sans Serif" panose="020B0604020202020204" pitchFamily="34" charset="0"/>
                <a:cs typeface="Calibri" panose="020F0502020204030204" pitchFamily="34" charset="0"/>
              </a:rPr>
              <a:t>Inflazione</a:t>
            </a:r>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
</a:t>
            </a:r>
            <a:endParaRPr lang="ko-KR" altLang="en-US" sz="2800" b="1" dirty="0">
              <a:latin typeface="Calibri" panose="020F0502020204030204" pitchFamily="34" charset="0"/>
              <a:cs typeface="Calibri" panose="020F0502020204030204" pitchFamily="34" charset="0"/>
            </a:endParaRPr>
          </a:p>
        </p:txBody>
      </p:sp>
      <p:sp>
        <p:nvSpPr>
          <p:cNvPr id="8" name="TextBox 10">
            <a:extLst>
              <a:ext uri="{FF2B5EF4-FFF2-40B4-BE49-F238E27FC236}">
                <a16:creationId xmlns:a16="http://schemas.microsoft.com/office/drawing/2014/main" id="{7DCBD73E-08FE-1BD6-E61E-9F8EF73D8484}"/>
              </a:ext>
            </a:extLst>
          </p:cNvPr>
          <p:cNvSpPr txBox="1"/>
          <p:nvPr/>
        </p:nvSpPr>
        <p:spPr>
          <a:xfrm>
            <a:off x="1488593" y="6466940"/>
            <a:ext cx="5303619"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it-IT" sz="2800" dirty="0">
                <a:latin typeface="Calibri" panose="020F0502020204030204" pitchFamily="34" charset="0"/>
                <a:ea typeface="Microsoft Sans Serif" panose="020B0604020202020204" pitchFamily="34" charset="0"/>
                <a:cs typeface="Calibri" panose="020F0502020204030204" pitchFamily="34" charset="0"/>
              </a:rPr>
              <a:t>L'inflazione è l'aumento generalizzato e sostenuto dei prezzi di beni e servizi in un determinato periodo di tempo.
</a:t>
            </a:r>
            <a:endParaRPr lang="ko-KR" altLang="en-US" sz="2400" dirty="0">
              <a:latin typeface="Microsoft Sans Serif" panose="020B0604020202020204" pitchFamily="34" charset="0"/>
              <a:cs typeface="Microsoft Sans Serif" panose="020B0604020202020204" pitchFamily="34" charset="0"/>
            </a:endParaRPr>
          </a:p>
        </p:txBody>
      </p:sp>
      <p:pic>
        <p:nvPicPr>
          <p:cNvPr id="9" name="object 2">
            <a:extLst>
              <a:ext uri="{FF2B5EF4-FFF2-40B4-BE49-F238E27FC236}">
                <a16:creationId xmlns:a16="http://schemas.microsoft.com/office/drawing/2014/main" id="{FC64ED36-F27D-A4E8-7D60-5AC661C434B4}"/>
              </a:ext>
            </a:extLst>
          </p:cNvPr>
          <p:cNvPicPr/>
          <p:nvPr/>
        </p:nvPicPr>
        <p:blipFill>
          <a:blip r:embed="rId2" cstate="email">
            <a:extLst>
              <a:ext uri="{28A0092B-C50C-407E-A947-70E740481C1C}">
                <a14:useLocalDpi xmlns:a14="http://schemas.microsoft.com/office/drawing/2010/main"/>
              </a:ext>
            </a:extLst>
          </a:blip>
          <a:stretch>
            <a:fillRect/>
          </a:stretch>
        </p:blipFill>
        <p:spPr>
          <a:xfrm>
            <a:off x="685800" y="6014822"/>
            <a:ext cx="638173" cy="1486244"/>
          </a:xfrm>
          <a:prstGeom prst="rect">
            <a:avLst/>
          </a:prstGeom>
        </p:spPr>
      </p:pic>
      <p:sp>
        <p:nvSpPr>
          <p:cNvPr id="10" name="CuadroTexto 9">
            <a:extLst>
              <a:ext uri="{FF2B5EF4-FFF2-40B4-BE49-F238E27FC236}">
                <a16:creationId xmlns:a16="http://schemas.microsoft.com/office/drawing/2014/main" id="{D98EC897-4108-538C-0545-7CD48DF8D55C}"/>
              </a:ext>
            </a:extLst>
          </p:cNvPr>
          <p:cNvSpPr txBox="1"/>
          <p:nvPr/>
        </p:nvSpPr>
        <p:spPr>
          <a:xfrm>
            <a:off x="13349290" y="2781300"/>
            <a:ext cx="3661843" cy="954107"/>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Tasso di cambio
</a:t>
            </a:r>
            <a:endParaRPr lang="ko-KR" altLang="en-US" sz="28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1FC14C4-262B-CFC5-F368-E28B96CC6756}"/>
              </a:ext>
            </a:extLst>
          </p:cNvPr>
          <p:cNvSpPr txBox="1"/>
          <p:nvPr/>
        </p:nvSpPr>
        <p:spPr>
          <a:xfrm>
            <a:off x="13348338" y="3258353"/>
            <a:ext cx="4790555" cy="310854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it-IT" sz="2800" dirty="0">
                <a:latin typeface="Calibri" panose="020F0502020204030204" pitchFamily="34" charset="0"/>
                <a:ea typeface="Microsoft Sans Serif" panose="020B0604020202020204" pitchFamily="34" charset="0"/>
                <a:cs typeface="Calibri" panose="020F0502020204030204" pitchFamily="34" charset="0"/>
              </a:rPr>
              <a:t>Il tasso di cambio è il rapporto tra il valore di una moneta e l'altra, cioè ci dice quante unità di una valuta sono necessarie per ottenere un'unità di un'altra.
</a:t>
            </a:r>
            <a:endParaRPr lang="ko-KR" altLang="en-US" sz="2400" dirty="0">
              <a:latin typeface="Microsoft Sans Serif" panose="020B0604020202020204" pitchFamily="34" charset="0"/>
              <a:cs typeface="Microsoft Sans Serif" panose="020B0604020202020204" pitchFamily="34" charset="0"/>
            </a:endParaRPr>
          </a:p>
        </p:txBody>
      </p:sp>
      <p:pic>
        <p:nvPicPr>
          <p:cNvPr id="12" name="object 2">
            <a:extLst>
              <a:ext uri="{FF2B5EF4-FFF2-40B4-BE49-F238E27FC236}">
                <a16:creationId xmlns:a16="http://schemas.microsoft.com/office/drawing/2014/main" id="{F77757EA-8628-B6E1-F7D6-0406F5167F5D}"/>
              </a:ext>
            </a:extLst>
          </p:cNvPr>
          <p:cNvPicPr/>
          <p:nvPr/>
        </p:nvPicPr>
        <p:blipFill>
          <a:blip r:embed="rId2" cstate="email">
            <a:extLst>
              <a:ext uri="{28A0092B-C50C-407E-A947-70E740481C1C}">
                <a14:useLocalDpi xmlns:a14="http://schemas.microsoft.com/office/drawing/2010/main"/>
              </a:ext>
            </a:extLst>
          </a:blip>
          <a:stretch>
            <a:fillRect/>
          </a:stretch>
        </p:blipFill>
        <p:spPr>
          <a:xfrm>
            <a:off x="12573001" y="2816816"/>
            <a:ext cx="638173" cy="1486244"/>
          </a:xfrm>
          <a:prstGeom prst="rect">
            <a:avLst/>
          </a:prstGeom>
        </p:spPr>
      </p:pic>
      <p:sp>
        <p:nvSpPr>
          <p:cNvPr id="13" name="CuadroTexto 12">
            <a:extLst>
              <a:ext uri="{FF2B5EF4-FFF2-40B4-BE49-F238E27FC236}">
                <a16:creationId xmlns:a16="http://schemas.microsoft.com/office/drawing/2014/main" id="{88CDCD3A-3651-DA36-A870-BD08006C8C91}"/>
              </a:ext>
            </a:extLst>
          </p:cNvPr>
          <p:cNvSpPr txBox="1"/>
          <p:nvPr/>
        </p:nvSpPr>
        <p:spPr>
          <a:xfrm>
            <a:off x="13349289" y="6167222"/>
            <a:ext cx="3661844" cy="954107"/>
          </a:xfrm>
          <a:prstGeom prst="rect">
            <a:avLst/>
          </a:prstGeom>
          <a:noFill/>
        </p:spPr>
        <p:txBody>
          <a:bodyPr wrap="square">
            <a:spAutoFit/>
          </a:bodyPr>
          <a:lstStyle/>
          <a:p>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Mercato del </a:t>
            </a:r>
            <a:r>
              <a:rPr lang="en-US" altLang="ko-KR" sz="2800" b="1" dirty="0" err="1">
                <a:latin typeface="Calibri" panose="020F0502020204030204" pitchFamily="34" charset="0"/>
                <a:ea typeface="Microsoft Sans Serif" panose="020B0604020202020204" pitchFamily="34" charset="0"/>
                <a:cs typeface="Calibri" panose="020F0502020204030204" pitchFamily="34" charset="0"/>
              </a:rPr>
              <a:t>lavoro</a:t>
            </a:r>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
</a:t>
            </a:r>
            <a:endParaRPr lang="ko-KR" altLang="en-US" sz="2800" b="1" dirty="0">
              <a:latin typeface="Calibri" panose="020F0502020204030204" pitchFamily="34" charset="0"/>
              <a:cs typeface="Calibri" panose="020F0502020204030204" pitchFamily="34" charset="0"/>
            </a:endParaRPr>
          </a:p>
        </p:txBody>
      </p:sp>
      <p:sp>
        <p:nvSpPr>
          <p:cNvPr id="14" name="TextBox 10">
            <a:extLst>
              <a:ext uri="{FF2B5EF4-FFF2-40B4-BE49-F238E27FC236}">
                <a16:creationId xmlns:a16="http://schemas.microsoft.com/office/drawing/2014/main" id="{BE22D3DF-9016-ADFE-B491-A981D3CF8358}"/>
              </a:ext>
            </a:extLst>
          </p:cNvPr>
          <p:cNvSpPr txBox="1"/>
          <p:nvPr/>
        </p:nvSpPr>
        <p:spPr>
          <a:xfrm>
            <a:off x="13362708" y="6644275"/>
            <a:ext cx="4561955" cy="267765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it-IT" sz="2800" dirty="0">
                <a:latin typeface="Calibri" panose="020F0502020204030204" pitchFamily="34" charset="0"/>
                <a:ea typeface="Microsoft Sans Serif" panose="020B0604020202020204" pitchFamily="34" charset="0"/>
                <a:cs typeface="Calibri" panose="020F0502020204030204" pitchFamily="34" charset="0"/>
              </a:rPr>
              <a:t>L'offerta e la domanda totale di occupazione in un paese, una città o una regione specifica è chiamata mercato del lavoro.
</a:t>
            </a:r>
            <a:endParaRPr lang="ko-KR" altLang="en-US" sz="2800" dirty="0">
              <a:latin typeface="Calibri" panose="020F0502020204030204" pitchFamily="34" charset="0"/>
              <a:cs typeface="Calibri" panose="020F0502020204030204" pitchFamily="34" charset="0"/>
            </a:endParaRPr>
          </a:p>
        </p:txBody>
      </p:sp>
      <p:pic>
        <p:nvPicPr>
          <p:cNvPr id="15" name="object 2">
            <a:extLst>
              <a:ext uri="{FF2B5EF4-FFF2-40B4-BE49-F238E27FC236}">
                <a16:creationId xmlns:a16="http://schemas.microsoft.com/office/drawing/2014/main" id="{0DD2F338-E360-3DE7-6475-1B05002A8749}"/>
              </a:ext>
            </a:extLst>
          </p:cNvPr>
          <p:cNvPicPr/>
          <p:nvPr/>
        </p:nvPicPr>
        <p:blipFill>
          <a:blip r:embed="rId2" cstate="email">
            <a:extLst>
              <a:ext uri="{28A0092B-C50C-407E-A947-70E740481C1C}">
                <a14:useLocalDpi xmlns:a14="http://schemas.microsoft.com/office/drawing/2010/main"/>
              </a:ext>
            </a:extLst>
          </a:blip>
          <a:stretch>
            <a:fillRect/>
          </a:stretch>
        </p:blipFill>
        <p:spPr>
          <a:xfrm>
            <a:off x="12573000" y="6190208"/>
            <a:ext cx="638173" cy="1486244"/>
          </a:xfrm>
          <a:prstGeom prst="rect">
            <a:avLst/>
          </a:prstGeom>
        </p:spPr>
      </p:pic>
      <p:pic>
        <p:nvPicPr>
          <p:cNvPr id="17" name="Imagen 16">
            <a:extLst>
              <a:ext uri="{FF2B5EF4-FFF2-40B4-BE49-F238E27FC236}">
                <a16:creationId xmlns:a16="http://schemas.microsoft.com/office/drawing/2014/main" id="{0FC66701-B7E7-E69C-5058-DDEC6B4E72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08332" y="3467360"/>
            <a:ext cx="5303619" cy="3352280"/>
          </a:xfrm>
          <a:prstGeom prst="rect">
            <a:avLst/>
          </a:prstGeom>
        </p:spPr>
      </p:pic>
    </p:spTree>
    <p:extLst>
      <p:ext uri="{BB962C8B-B14F-4D97-AF65-F5344CB8AC3E}">
        <p14:creationId xmlns:p14="http://schemas.microsoft.com/office/powerpoint/2010/main" val="2930964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9E94187-2C23-4078-BF40-98553CAA15C3}"/>
              </a:ext>
            </a:extLst>
          </p:cNvPr>
          <p:cNvSpPr txBox="1"/>
          <p:nvPr/>
        </p:nvSpPr>
        <p:spPr>
          <a:xfrm>
            <a:off x="6221361" y="5176684"/>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err="1">
                <a:solidFill>
                  <a:srgbClr val="FAC709"/>
                </a:solidFill>
                <a:latin typeface="Calibri" panose="020F0502020204030204" pitchFamily="34" charset="0"/>
                <a:ea typeface="Microsoft Sans Serif" panose="020B0604020202020204" pitchFamily="34" charset="0"/>
                <a:cs typeface="Calibri" panose="020F0502020204030204" pitchFamily="34" charset="0"/>
              </a:rPr>
              <a:t>Grazie</a:t>
            </a:r>
            <a:r>
              <a:rPr lang="en-US" sz="8000" b="1" spc="-114" dirty="0">
                <a:solidFill>
                  <a:srgbClr val="FAC709"/>
                </a:solidFill>
                <a:latin typeface="Calibri" panose="020F0502020204030204" pitchFamily="34" charset="0"/>
                <a:ea typeface="Microsoft Sans Serif" panose="020B0604020202020204" pitchFamily="34" charset="0"/>
                <a:cs typeface="Calibri" panose="020F0502020204030204" pitchFamily="34" charset="0"/>
              </a:rPr>
              <a:t>!</a:t>
            </a:r>
            <a:endParaRPr kumimoji="0" lang="en-US" sz="8000" b="1" i="0" u="none" strike="noStrike" kern="1200" cap="none" spc="0" normalizeH="0" baseline="0" dirty="0">
              <a:ln>
                <a:noFill/>
              </a:ln>
              <a:solidFill>
                <a:srgbClr val="FAC709"/>
              </a:solidFill>
              <a:effectLst/>
              <a:uLnTx/>
              <a:uFillTx/>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5FA7D33-1D53-3061-8F07-5067688E3261}"/>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en-US" sz="4400" b="1" spc="-65" dirty="0">
                <a:latin typeface="Calibri" panose="020F0502020204030204" pitchFamily="34" charset="0"/>
                <a:ea typeface="Microsoft Sans Serif" panose="020B0604020202020204" pitchFamily="34" charset="0"/>
                <a:cs typeface="Calibri" panose="020F0502020204030204" pitchFamily="34" charset="0"/>
              </a:rPr>
              <a:t>Partner</a:t>
            </a:r>
            <a:r>
              <a:rPr lang="en-US" sz="4400" b="1" spc="-65">
                <a:latin typeface="Calibri" panose="020F0502020204030204" pitchFamily="34" charset="0"/>
                <a:ea typeface="Microsoft Sans Serif" panose="020B0604020202020204" pitchFamily="34" charset="0"/>
                <a:cs typeface="Calibri" panose="020F0502020204030204" pitchFamily="34" charset="0"/>
              </a:rPr>
              <a:t>: University of Malaga</a:t>
            </a:r>
            <a:endParaRPr lang="en-US" sz="44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6833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a:extLst>
              <a:ext uri="{FF2B5EF4-FFF2-40B4-BE49-F238E27FC236}">
                <a16:creationId xmlns:a16="http://schemas.microsoft.com/office/drawing/2014/main" id="{60C826FD-FEDF-7F76-8457-C265509D80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99325" y="2933700"/>
            <a:ext cx="8807675" cy="5871783"/>
          </a:xfrm>
          <a:prstGeom prst="rect">
            <a:avLst/>
          </a:prstGeom>
        </p:spPr>
      </p:pic>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1446550"/>
          </a:xfrm>
          <a:prstGeom prst="rect">
            <a:avLst/>
          </a:prstGeom>
          <a:noFill/>
        </p:spPr>
        <p:txBody>
          <a:bodyPr wrap="square" rtlCol="0">
            <a:spAutoFit/>
          </a:bodyPr>
          <a:lstStyle/>
          <a:p>
            <a:r>
              <a:rPr lang="en-GB" sz="4400" b="1" dirty="0" err="1">
                <a:latin typeface="Calibri" panose="020F0502020204030204" pitchFamily="34" charset="0"/>
                <a:ea typeface="Microsoft Sans Serif" panose="020B0604020202020204" pitchFamily="34" charset="0"/>
                <a:cs typeface="Calibri" panose="020F0502020204030204" pitchFamily="34" charset="0"/>
              </a:rPr>
              <a:t>Indice</a:t>
            </a:r>
            <a:r>
              <a:rPr lang="en-GB" sz="4400" b="1" dirty="0">
                <a:latin typeface="Calibri" panose="020F0502020204030204" pitchFamily="34" charset="0"/>
                <a:ea typeface="Microsoft Sans Serif" panose="020B0604020202020204" pitchFamily="34" charset="0"/>
                <a:cs typeface="Calibri" panose="020F0502020204030204" pitchFamily="34" charset="0"/>
              </a:rPr>
              <a:t>
</a:t>
            </a:r>
          </a:p>
        </p:txBody>
      </p:sp>
      <p:pic>
        <p:nvPicPr>
          <p:cNvPr id="18" name="object 2">
            <a:extLst>
              <a:ext uri="{FF2B5EF4-FFF2-40B4-BE49-F238E27FC236}">
                <a16:creationId xmlns:a16="http://schemas.microsoft.com/office/drawing/2014/main" id="{326F599C-0902-4E54-BAC7-ADAF9B4BDB92}"/>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16415" y="2826460"/>
            <a:ext cx="370416" cy="280000"/>
          </a:xfrm>
          <a:prstGeom prst="rect">
            <a:avLst/>
          </a:prstGeom>
        </p:spPr>
      </p:pic>
      <p:pic>
        <p:nvPicPr>
          <p:cNvPr id="20" name="object 2">
            <a:extLst>
              <a:ext uri="{FF2B5EF4-FFF2-40B4-BE49-F238E27FC236}">
                <a16:creationId xmlns:a16="http://schemas.microsoft.com/office/drawing/2014/main" id="{A503E805-FB64-49DE-8A03-1F50600ABF7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405059" y="4791119"/>
            <a:ext cx="381000" cy="326225"/>
          </a:xfrm>
          <a:prstGeom prst="rect">
            <a:avLst/>
          </a:prstGeom>
        </p:spPr>
      </p:pic>
      <p:grpSp>
        <p:nvGrpSpPr>
          <p:cNvPr id="22" name="Grupo 21">
            <a:extLst>
              <a:ext uri="{FF2B5EF4-FFF2-40B4-BE49-F238E27FC236}">
                <a16:creationId xmlns:a16="http://schemas.microsoft.com/office/drawing/2014/main" id="{6AD18D4C-B589-44B7-8EFF-3DEBF5C41E8D}"/>
              </a:ext>
            </a:extLst>
          </p:cNvPr>
          <p:cNvGrpSpPr/>
          <p:nvPr/>
        </p:nvGrpSpPr>
        <p:grpSpPr>
          <a:xfrm>
            <a:off x="1399312" y="3652985"/>
            <a:ext cx="389419" cy="357695"/>
            <a:chOff x="10576646" y="4322694"/>
            <a:chExt cx="700954" cy="668406"/>
          </a:xfrm>
        </p:grpSpPr>
        <p:pic>
          <p:nvPicPr>
            <p:cNvPr id="19" name="object 2">
              <a:extLst>
                <a:ext uri="{FF2B5EF4-FFF2-40B4-BE49-F238E27FC236}">
                  <a16:creationId xmlns:a16="http://schemas.microsoft.com/office/drawing/2014/main" id="{0EDA923F-8D2D-4611-BB52-E35C95A8EC02}"/>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21" name="Rectángulo 20">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25" name="TextBox 8">
            <a:extLst>
              <a:ext uri="{FF2B5EF4-FFF2-40B4-BE49-F238E27FC236}">
                <a16:creationId xmlns:a16="http://schemas.microsoft.com/office/drawing/2014/main" id="{18538967-CA04-70D1-9C5C-75434C8C7BC3}"/>
              </a:ext>
            </a:extLst>
          </p:cNvPr>
          <p:cNvSpPr txBox="1"/>
          <p:nvPr/>
        </p:nvSpPr>
        <p:spPr>
          <a:xfrm>
            <a:off x="2286000" y="2664858"/>
            <a:ext cx="5791200" cy="523220"/>
          </a:xfrm>
          <a:prstGeom prst="rect">
            <a:avLst/>
          </a:prstGeom>
          <a:noFill/>
        </p:spPr>
        <p:txBody>
          <a:bodyPr wrap="square" lIns="108000" rIns="108000" rtlCol="0">
            <a:spAutoFit/>
          </a:bodyPr>
          <a:lstStyle/>
          <a:p>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1.- </a:t>
            </a:r>
            <a:r>
              <a:rPr lang="en-US" altLang="ko-KR" sz="2800" b="1" dirty="0" err="1">
                <a:latin typeface="Calibri" panose="020F0502020204030204" pitchFamily="34" charset="0"/>
                <a:ea typeface="Microsoft Sans Serif" panose="020B0604020202020204" pitchFamily="34" charset="0"/>
                <a:cs typeface="Calibri" panose="020F0502020204030204" pitchFamily="34" charset="0"/>
              </a:rPr>
              <a:t>Cos'è</a:t>
            </a:r>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 un </a:t>
            </a:r>
            <a:r>
              <a:rPr lang="en-US" altLang="ko-KR" sz="2800" b="1" dirty="0" err="1">
                <a:latin typeface="Calibri" panose="020F0502020204030204" pitchFamily="34" charset="0"/>
                <a:ea typeface="Microsoft Sans Serif" panose="020B0604020202020204" pitchFamily="34" charset="0"/>
                <a:cs typeface="Calibri" panose="020F0502020204030204" pitchFamily="34" charset="0"/>
              </a:rPr>
              <a:t>indicatore</a:t>
            </a:r>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 </a:t>
            </a:r>
            <a:r>
              <a:rPr lang="en-US" altLang="ko-KR" sz="2800" b="1" dirty="0" err="1">
                <a:latin typeface="Calibri" panose="020F0502020204030204" pitchFamily="34" charset="0"/>
                <a:ea typeface="Microsoft Sans Serif" panose="020B0604020202020204" pitchFamily="34" charset="0"/>
                <a:cs typeface="Calibri" panose="020F0502020204030204" pitchFamily="34" charset="0"/>
              </a:rPr>
              <a:t>economico</a:t>
            </a:r>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 </a:t>
            </a:r>
            <a:endParaRPr lang="ko-KR" altLang="en-US" sz="2800" b="1" dirty="0">
              <a:latin typeface="Calibri" panose="020F0502020204030204" pitchFamily="34" charset="0"/>
              <a:cs typeface="Calibri" panose="020F0502020204030204" pitchFamily="34" charset="0"/>
            </a:endParaRPr>
          </a:p>
        </p:txBody>
      </p:sp>
      <p:sp>
        <p:nvSpPr>
          <p:cNvPr id="28" name="TextBox 8">
            <a:extLst>
              <a:ext uri="{FF2B5EF4-FFF2-40B4-BE49-F238E27FC236}">
                <a16:creationId xmlns:a16="http://schemas.microsoft.com/office/drawing/2014/main" id="{C36C1177-DB5A-C233-5BDB-C26E2B34FEA0}"/>
              </a:ext>
            </a:extLst>
          </p:cNvPr>
          <p:cNvSpPr txBox="1"/>
          <p:nvPr/>
        </p:nvSpPr>
        <p:spPr>
          <a:xfrm>
            <a:off x="2286000" y="3477280"/>
            <a:ext cx="7331539" cy="954107"/>
          </a:xfrm>
          <a:prstGeom prst="rect">
            <a:avLst/>
          </a:prstGeom>
          <a:noFill/>
        </p:spPr>
        <p:txBody>
          <a:bodyPr wrap="square" lIns="108000" rIns="108000" rtlCol="0">
            <a:spAutoFit/>
          </a:bodyPr>
          <a:lstStyle/>
          <a:p>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2.- </a:t>
            </a:r>
            <a:r>
              <a:rPr lang="it-IT" altLang="ko-KR" sz="2800" b="1" dirty="0">
                <a:latin typeface="Calibri" panose="020F0502020204030204" pitchFamily="34" charset="0"/>
                <a:ea typeface="Microsoft Sans Serif" panose="020B0604020202020204" pitchFamily="34" charset="0"/>
                <a:cs typeface="Calibri" panose="020F0502020204030204" pitchFamily="34" charset="0"/>
              </a:rPr>
              <a:t>Cos'è il prodotto interno lordo (PIL) e a cosa serve?</a:t>
            </a:r>
            <a:endParaRPr lang="ko-KR" altLang="en-US" sz="2800" b="1" dirty="0">
              <a:latin typeface="Calibri" panose="020F0502020204030204" pitchFamily="34" charset="0"/>
              <a:cs typeface="Calibri" panose="020F0502020204030204" pitchFamily="34" charset="0"/>
            </a:endParaRPr>
          </a:p>
        </p:txBody>
      </p:sp>
      <p:sp>
        <p:nvSpPr>
          <p:cNvPr id="31" name="TextBox 8">
            <a:extLst>
              <a:ext uri="{FF2B5EF4-FFF2-40B4-BE49-F238E27FC236}">
                <a16:creationId xmlns:a16="http://schemas.microsoft.com/office/drawing/2014/main" id="{726ABA70-2A00-5E18-8F67-4291A0157C19}"/>
              </a:ext>
            </a:extLst>
          </p:cNvPr>
          <p:cNvSpPr txBox="1"/>
          <p:nvPr/>
        </p:nvSpPr>
        <p:spPr>
          <a:xfrm>
            <a:off x="2302565" y="4651026"/>
            <a:ext cx="7179139" cy="523220"/>
          </a:xfrm>
          <a:prstGeom prst="rect">
            <a:avLst/>
          </a:prstGeom>
          <a:noFill/>
        </p:spPr>
        <p:txBody>
          <a:bodyPr wrap="square" lIns="108000" rIns="108000" rtlCol="0">
            <a:spAutoFit/>
          </a:bodyPr>
          <a:lstStyle/>
          <a:p>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3.- </a:t>
            </a:r>
            <a:r>
              <a:rPr lang="it-IT" altLang="ko-KR" sz="2800" b="1" dirty="0">
                <a:latin typeface="Calibri" panose="020F0502020204030204" pitchFamily="34" charset="0"/>
                <a:ea typeface="Microsoft Sans Serif" panose="020B0604020202020204" pitchFamily="34" charset="0"/>
                <a:cs typeface="Calibri" panose="020F0502020204030204" pitchFamily="34" charset="0"/>
              </a:rPr>
              <a:t>Cos'è l'inflazione e come viene misurata?</a:t>
            </a:r>
            <a:endParaRPr lang="ko-KR" altLang="en-US" sz="2800" b="1" dirty="0">
              <a:latin typeface="Calibri" panose="020F0502020204030204" pitchFamily="34" charset="0"/>
              <a:cs typeface="Calibri" panose="020F0502020204030204" pitchFamily="34" charset="0"/>
            </a:endParaRPr>
          </a:p>
        </p:txBody>
      </p:sp>
      <p:pic>
        <p:nvPicPr>
          <p:cNvPr id="11" name="object 2">
            <a:extLst>
              <a:ext uri="{FF2B5EF4-FFF2-40B4-BE49-F238E27FC236}">
                <a16:creationId xmlns:a16="http://schemas.microsoft.com/office/drawing/2014/main" id="{1198203E-F30C-C231-7F97-00A10E77FEFB}"/>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07372" y="5596825"/>
            <a:ext cx="370416" cy="280000"/>
          </a:xfrm>
          <a:prstGeom prst="rect">
            <a:avLst/>
          </a:prstGeom>
        </p:spPr>
      </p:pic>
      <p:pic>
        <p:nvPicPr>
          <p:cNvPr id="12" name="object 2">
            <a:extLst>
              <a:ext uri="{FF2B5EF4-FFF2-40B4-BE49-F238E27FC236}">
                <a16:creationId xmlns:a16="http://schemas.microsoft.com/office/drawing/2014/main" id="{2F420885-1A27-CE62-1690-0D69FEAF702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396895" y="7842977"/>
            <a:ext cx="381000" cy="326225"/>
          </a:xfrm>
          <a:prstGeom prst="rect">
            <a:avLst/>
          </a:prstGeom>
        </p:spPr>
      </p:pic>
      <p:grpSp>
        <p:nvGrpSpPr>
          <p:cNvPr id="13" name="Grupo 12">
            <a:extLst>
              <a:ext uri="{FF2B5EF4-FFF2-40B4-BE49-F238E27FC236}">
                <a16:creationId xmlns:a16="http://schemas.microsoft.com/office/drawing/2014/main" id="{7DD910AB-9927-D2E6-88D9-3E6DBBE0CCA6}"/>
              </a:ext>
            </a:extLst>
          </p:cNvPr>
          <p:cNvGrpSpPr/>
          <p:nvPr/>
        </p:nvGrpSpPr>
        <p:grpSpPr>
          <a:xfrm>
            <a:off x="1390269" y="6753899"/>
            <a:ext cx="389419" cy="357695"/>
            <a:chOff x="10576646" y="4322694"/>
            <a:chExt cx="700954" cy="668406"/>
          </a:xfrm>
        </p:grpSpPr>
        <p:pic>
          <p:nvPicPr>
            <p:cNvPr id="14" name="object 2">
              <a:extLst>
                <a:ext uri="{FF2B5EF4-FFF2-40B4-BE49-F238E27FC236}">
                  <a16:creationId xmlns:a16="http://schemas.microsoft.com/office/drawing/2014/main" id="{4CC50331-7844-5597-9990-20FCCB80DE97}"/>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15" name="Rectángulo 14">
              <a:extLst>
                <a:ext uri="{FF2B5EF4-FFF2-40B4-BE49-F238E27FC236}">
                  <a16:creationId xmlns:a16="http://schemas.microsoft.com/office/drawing/2014/main" id="{050AC60A-AA9F-2D27-A648-D9E40B3CC4FC}"/>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16" name="TextBox 8">
            <a:extLst>
              <a:ext uri="{FF2B5EF4-FFF2-40B4-BE49-F238E27FC236}">
                <a16:creationId xmlns:a16="http://schemas.microsoft.com/office/drawing/2014/main" id="{70E3023D-73C2-41CE-30BA-F721A1527644}"/>
              </a:ext>
            </a:extLst>
          </p:cNvPr>
          <p:cNvSpPr txBox="1"/>
          <p:nvPr/>
        </p:nvSpPr>
        <p:spPr>
          <a:xfrm>
            <a:off x="2276957" y="5437027"/>
            <a:ext cx="7185765" cy="523220"/>
          </a:xfrm>
          <a:prstGeom prst="rect">
            <a:avLst/>
          </a:prstGeom>
          <a:noFill/>
        </p:spPr>
        <p:txBody>
          <a:bodyPr wrap="square" lIns="108000" rIns="108000" rtlCol="0">
            <a:spAutoFit/>
          </a:bodyPr>
          <a:lstStyle/>
          <a:p>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4.- </a:t>
            </a:r>
            <a:r>
              <a:rPr lang="it-IT" altLang="ko-KR" sz="2800" b="1" dirty="0">
                <a:latin typeface="Calibri" panose="020F0502020204030204" pitchFamily="34" charset="0"/>
                <a:ea typeface="Microsoft Sans Serif" panose="020B0604020202020204" pitchFamily="34" charset="0"/>
                <a:cs typeface="Calibri" panose="020F0502020204030204" pitchFamily="34" charset="0"/>
              </a:rPr>
              <a:t>Cause dell'inflazione. Vantaggi e svantaggi.</a:t>
            </a:r>
            <a:endParaRPr lang="ko-KR" altLang="en-US" sz="2800" b="1" dirty="0">
              <a:latin typeface="Calibri" panose="020F0502020204030204" pitchFamily="34" charset="0"/>
              <a:cs typeface="Calibri" panose="020F0502020204030204" pitchFamily="34" charset="0"/>
            </a:endParaRPr>
          </a:p>
        </p:txBody>
      </p:sp>
      <p:sp>
        <p:nvSpPr>
          <p:cNvPr id="23" name="TextBox 8">
            <a:extLst>
              <a:ext uri="{FF2B5EF4-FFF2-40B4-BE49-F238E27FC236}">
                <a16:creationId xmlns:a16="http://schemas.microsoft.com/office/drawing/2014/main" id="{CF26D0A3-CD98-14A2-32ED-2AEB490335BA}"/>
              </a:ext>
            </a:extLst>
          </p:cNvPr>
          <p:cNvSpPr txBox="1"/>
          <p:nvPr/>
        </p:nvSpPr>
        <p:spPr>
          <a:xfrm>
            <a:off x="2276957" y="6654094"/>
            <a:ext cx="7331539" cy="954107"/>
          </a:xfrm>
          <a:prstGeom prst="rect">
            <a:avLst/>
          </a:prstGeom>
          <a:noFill/>
        </p:spPr>
        <p:txBody>
          <a:bodyPr wrap="square" lIns="108000" rIns="108000" rtlCol="0">
            <a:spAutoFit/>
          </a:bodyPr>
          <a:lstStyle/>
          <a:p>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5.- </a:t>
            </a:r>
            <a:r>
              <a:rPr lang="it-IT" altLang="ko-KR" sz="2800" b="1" dirty="0">
                <a:latin typeface="Calibri" panose="020F0502020204030204" pitchFamily="34" charset="0"/>
                <a:ea typeface="Microsoft Sans Serif" panose="020B0604020202020204" pitchFamily="34" charset="0"/>
                <a:cs typeface="Calibri" panose="020F0502020204030204" pitchFamily="34" charset="0"/>
              </a:rPr>
              <a:t>Qual è il tasso di cambio e perché è importante?</a:t>
            </a:r>
            <a:endParaRPr lang="ko-KR" altLang="en-US" sz="2800" b="1" dirty="0">
              <a:latin typeface="Calibri" panose="020F0502020204030204" pitchFamily="34" charset="0"/>
              <a:cs typeface="Calibri" panose="020F0502020204030204" pitchFamily="34" charset="0"/>
            </a:endParaRPr>
          </a:p>
        </p:txBody>
      </p:sp>
      <p:sp>
        <p:nvSpPr>
          <p:cNvPr id="32" name="TextBox 8">
            <a:extLst>
              <a:ext uri="{FF2B5EF4-FFF2-40B4-BE49-F238E27FC236}">
                <a16:creationId xmlns:a16="http://schemas.microsoft.com/office/drawing/2014/main" id="{20ECC024-787B-E50C-D72A-7638816BEEB1}"/>
              </a:ext>
            </a:extLst>
          </p:cNvPr>
          <p:cNvSpPr txBox="1"/>
          <p:nvPr/>
        </p:nvSpPr>
        <p:spPr>
          <a:xfrm>
            <a:off x="2279375" y="7744480"/>
            <a:ext cx="6864626" cy="954107"/>
          </a:xfrm>
          <a:prstGeom prst="rect">
            <a:avLst/>
          </a:prstGeom>
          <a:noFill/>
        </p:spPr>
        <p:txBody>
          <a:bodyPr wrap="square" lIns="108000" rIns="108000" rtlCol="0">
            <a:spAutoFit/>
          </a:bodyPr>
          <a:lstStyle/>
          <a:p>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6.- </a:t>
            </a:r>
            <a:r>
              <a:rPr lang="it-IT" altLang="ko-KR" sz="2800" b="1" dirty="0">
                <a:latin typeface="Calibri" panose="020F0502020204030204" pitchFamily="34" charset="0"/>
                <a:ea typeface="Microsoft Sans Serif" panose="020B0604020202020204" pitchFamily="34" charset="0"/>
                <a:cs typeface="Calibri" panose="020F0502020204030204" pitchFamily="34" charset="0"/>
              </a:rPr>
              <a:t>Che cos'è il mercato del lavoro e come funziona?</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11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1.</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Cos'è un indicatore economico?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10744200" cy="6986528"/>
          </a:xfrm>
          <a:prstGeom prst="rect">
            <a:avLst/>
          </a:prstGeom>
          <a:noFill/>
        </p:spPr>
        <p:txBody>
          <a:bodyPr wrap="square" rtlCol="0">
            <a:spAutoFit/>
          </a:bodyPr>
          <a:lstStyle/>
          <a:p>
            <a:pPr>
              <a:defRPr/>
            </a:pPr>
            <a:r>
              <a:rPr lang="it-IT" sz="2800" dirty="0">
                <a:latin typeface="Calibri" panose="020F0502020204030204" pitchFamily="34" charset="0"/>
                <a:ea typeface="Microsoft Sans Serif" panose="020B0604020202020204" pitchFamily="34" charset="0"/>
                <a:cs typeface="Calibri" panose="020F0502020204030204" pitchFamily="34" charset="0"/>
              </a:rPr>
              <a:t>Gli indicatori economici sono dati statistici che forniscono informazioni sullo stato dell'economia. Questi indicatori ci dicono anche come  cambiano nel tempo, il che consente di effettuare proiezioni e confronti tra diversi periodi e territori.</a:t>
            </a:r>
            <a:r>
              <a:rPr lang="en-GB" sz="2800" dirty="0">
                <a:latin typeface="Calibri" panose="020F0502020204030204" pitchFamily="34" charset="0"/>
                <a:ea typeface="Microsoft Sans Serif" panose="020B0604020202020204" pitchFamily="34" charset="0"/>
                <a:cs typeface="Calibri" panose="020F0502020204030204" pitchFamily="34" charset="0"/>
              </a:rPr>
              <a:t>.</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pPr>
              <a:defRPr/>
            </a:pPr>
            <a:r>
              <a:rPr lang="it-IT" sz="2800" dirty="0">
                <a:latin typeface="Calibri" panose="020F0502020204030204" pitchFamily="34" charset="0"/>
                <a:ea typeface="Microsoft Sans Serif" panose="020B0604020202020204" pitchFamily="34" charset="0"/>
                <a:cs typeface="Calibri" panose="020F0502020204030204" pitchFamily="34" charset="0"/>
              </a:rPr>
              <a:t>Gli economisti usano questi indicatori per misurare lo stato passato e presente di un'economia e per predire il futuro. Insomma, analizzare l'economia e vedere come si sta evolvendo.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r>
              <a:rPr lang="it-IT" sz="2800" dirty="0">
                <a:latin typeface="Calibri" panose="020F0502020204030204" pitchFamily="34" charset="0"/>
                <a:ea typeface="Microsoft Sans Serif" panose="020B0604020202020204" pitchFamily="34" charset="0"/>
                <a:cs typeface="Calibri" panose="020F0502020204030204" pitchFamily="34" charset="0"/>
              </a:rPr>
              <a:t>Alcuni degli indicatori economici più rilevanti sono:
- </a:t>
            </a:r>
            <a:r>
              <a:rPr lang="it-IT" altLang="es-ES" sz="2800" dirty="0">
                <a:latin typeface="Calibri" panose="020F0502020204030204" pitchFamily="34" charset="0"/>
                <a:ea typeface="Microsoft Sans Serif" panose="020B0604020202020204" pitchFamily="34" charset="0"/>
                <a:cs typeface="Calibri" panose="020F0502020204030204" pitchFamily="34" charset="0"/>
              </a:rPr>
              <a:t>Prodotto interno lordo (PIL)
- Inflazione
- Tasso di cambio
- Mercato del lavoro
</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Icono&#10;&#10;Descripción generada automáticamente">
            <a:extLst>
              <a:ext uri="{FF2B5EF4-FFF2-40B4-BE49-F238E27FC236}">
                <a16:creationId xmlns:a16="http://schemas.microsoft.com/office/drawing/2014/main" id="{3815DBCD-2137-D53E-AB0E-5518DCB1ED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01600" y="2342732"/>
            <a:ext cx="4477168" cy="4477168"/>
          </a:xfrm>
          <a:prstGeom prst="rect">
            <a:avLst/>
          </a:prstGeom>
        </p:spPr>
      </p:pic>
    </p:spTree>
    <p:extLst>
      <p:ext uri="{BB962C8B-B14F-4D97-AF65-F5344CB8AC3E}">
        <p14:creationId xmlns:p14="http://schemas.microsoft.com/office/powerpoint/2010/main" val="109068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it-IT" sz="4400" b="1" dirty="0">
                <a:latin typeface="Calibri" panose="020F0502020204030204" pitchFamily="34" charset="0"/>
                <a:ea typeface="Microsoft Sans Serif" panose="020B0604020202020204" pitchFamily="34" charset="0"/>
                <a:cs typeface="Calibri" panose="020F0502020204030204" pitchFamily="34" charset="0"/>
              </a:rPr>
              <a:t>. Cos'è il prodotto interno lordo (PIL) e a cosa serve?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8610600" cy="4832092"/>
          </a:xfrm>
          <a:prstGeom prst="rect">
            <a:avLst/>
          </a:prstGeom>
          <a:noFill/>
        </p:spPr>
        <p:txBody>
          <a:bodyPr wrap="square" rtlCol="0">
            <a:spAutoFit/>
          </a:bodyPr>
          <a:lstStyle/>
          <a:p>
            <a:pPr>
              <a:defRPr/>
            </a:pPr>
            <a:r>
              <a:rPr lang="it-IT" sz="2800" dirty="0">
                <a:latin typeface="Calibri" panose="020F0502020204030204" pitchFamily="34" charset="0"/>
                <a:ea typeface="Microsoft Sans Serif" panose="020B0604020202020204" pitchFamily="34" charset="0"/>
                <a:cs typeface="Calibri" panose="020F0502020204030204" pitchFamily="34" charset="0"/>
              </a:rPr>
              <a:t>Il prodotto interno lordo (PIL) è il è il valore dei prodotti e servizi realizzati all'interno di uno Stato sovrano in un determinato arco di tempo.</a:t>
            </a:r>
          </a:p>
          <a:p>
            <a:pPr>
              <a:defRPr/>
            </a:pPr>
            <a:endParaRPr lang="it-IT" sz="2800" dirty="0">
              <a:latin typeface="Calibri" panose="020F0502020204030204" pitchFamily="34" charset="0"/>
              <a:ea typeface="Microsoft Sans Serif" panose="020B0604020202020204" pitchFamily="34" charset="0"/>
              <a:cs typeface="Calibri" panose="020F0502020204030204" pitchFamily="34" charset="0"/>
            </a:endParaRPr>
          </a:p>
          <a:p>
            <a:pPr>
              <a:defRPr/>
            </a:pPr>
            <a:r>
              <a:rPr lang="it-IT" sz="2800" dirty="0">
                <a:latin typeface="Calibri" panose="020F0502020204030204" pitchFamily="34" charset="0"/>
                <a:ea typeface="Microsoft Sans Serif" panose="020B0604020202020204" pitchFamily="34" charset="0"/>
                <a:cs typeface="Calibri" panose="020F0502020204030204" pitchFamily="34" charset="0"/>
              </a:rPr>
              <a:t>Non importa se le organizzazioni pubbliche o private che li producono sono locali o straniere, il requisito è che il bene o il servizio finale sia svolto all’interno di uno Stato. Il PIL riflette il valore monetario di tutto ciò che raggiunge il consumatore finale.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2" name="Imagen 11" descr="Imagen que contiene Interfaz de usuario gráfica&#10;&#10;Descripción generada automáticamente">
            <a:extLst>
              <a:ext uri="{FF2B5EF4-FFF2-40B4-BE49-F238E27FC236}">
                <a16:creationId xmlns:a16="http://schemas.microsoft.com/office/drawing/2014/main" id="{399B3BB4-C1EE-1595-7EBB-46C7EF75D8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72800" y="3314700"/>
            <a:ext cx="5638800" cy="4030861"/>
          </a:xfrm>
          <a:prstGeom prst="rect">
            <a:avLst/>
          </a:prstGeom>
        </p:spPr>
      </p:pic>
    </p:spTree>
    <p:extLst>
      <p:ext uri="{BB962C8B-B14F-4D97-AF65-F5344CB8AC3E}">
        <p14:creationId xmlns:p14="http://schemas.microsoft.com/office/powerpoint/2010/main" val="389105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it-IT" sz="4400" b="1" dirty="0">
                <a:latin typeface="Calibri" panose="020F0502020204030204" pitchFamily="34" charset="0"/>
                <a:ea typeface="Microsoft Sans Serif" panose="020B0604020202020204" pitchFamily="34" charset="0"/>
                <a:cs typeface="Calibri" panose="020F0502020204030204" pitchFamily="34" charset="0"/>
              </a:rPr>
              <a:t>. Cos'è il prodotto interno lordo (PIL) e a cosa serve?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8229600" cy="5262979"/>
          </a:xfrm>
          <a:prstGeom prst="rect">
            <a:avLst/>
          </a:prstGeom>
          <a:noFill/>
        </p:spPr>
        <p:txBody>
          <a:bodyPr wrap="square" rtlCol="0">
            <a:spAutoFit/>
          </a:bodyPr>
          <a:lstStyle/>
          <a:p>
            <a:pPr>
              <a:defRPr/>
            </a:pPr>
            <a:r>
              <a:rPr lang="it-IT" sz="2800" dirty="0">
                <a:latin typeface="Calibri" panose="020F0502020204030204" pitchFamily="34" charset="0"/>
                <a:ea typeface="Microsoft Sans Serif" panose="020B0604020202020204" pitchFamily="34" charset="0"/>
                <a:cs typeface="Calibri" panose="020F0502020204030204" pitchFamily="34" charset="0"/>
              </a:rPr>
              <a:t>Ad esempio, per produrre un veicolo, sono necessari componenti come le ruote. Per calcolare il valore totale della produzione, non prendiamo in considerazione separatamente il valore delle ruote, ma solo il valore del veicolo completo, al fine di evitare il doppio conteggio. 
</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pPr>
              <a:defRPr/>
            </a:pPr>
            <a:r>
              <a:rPr lang="it-IT" sz="2800" dirty="0">
                <a:latin typeface="Calibri" panose="020F0502020204030204" pitchFamily="34" charset="0"/>
                <a:ea typeface="Microsoft Sans Serif" panose="020B0604020202020204" pitchFamily="34" charset="0"/>
                <a:cs typeface="Calibri" panose="020F0502020204030204" pitchFamily="34" charset="0"/>
              </a:rPr>
              <a:t>
Per evitare tali inconvenienti e incoerenze, solo i beni e i servizi finali sono inclusi nel PIL, non i beni e servizi intermedi.
</a:t>
            </a:r>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Imagen de la pantalla de un video juego de un carro&#10;&#10;Descripción generada automáticamente con confianza baja">
            <a:extLst>
              <a:ext uri="{FF2B5EF4-FFF2-40B4-BE49-F238E27FC236}">
                <a16:creationId xmlns:a16="http://schemas.microsoft.com/office/drawing/2014/main" id="{C0737479-7F77-501F-F6D3-ACC8455A2E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3314700"/>
            <a:ext cx="6781800" cy="3629323"/>
          </a:xfrm>
          <a:prstGeom prst="rect">
            <a:avLst/>
          </a:prstGeom>
        </p:spPr>
      </p:pic>
    </p:spTree>
    <p:extLst>
      <p:ext uri="{BB962C8B-B14F-4D97-AF65-F5344CB8AC3E}">
        <p14:creationId xmlns:p14="http://schemas.microsoft.com/office/powerpoint/2010/main" val="489194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it-IT" sz="4400" b="1" dirty="0">
                <a:latin typeface="Calibri" panose="020F0502020204030204" pitchFamily="34" charset="0"/>
                <a:ea typeface="Microsoft Sans Serif" panose="020B0604020202020204" pitchFamily="34" charset="0"/>
                <a:cs typeface="Calibri" panose="020F0502020204030204" pitchFamily="34" charset="0"/>
              </a:rPr>
              <a:t>. Cos'è il prodotto interno lordo (PIL) e a cosa serve?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9601200" cy="4401205"/>
          </a:xfrm>
          <a:prstGeom prst="rect">
            <a:avLst/>
          </a:prstGeom>
          <a:noFill/>
        </p:spPr>
        <p:txBody>
          <a:bodyPr wrap="square" rtlCol="0">
            <a:spAutoFit/>
          </a:bodyPr>
          <a:lstStyle/>
          <a:p>
            <a:pPr>
              <a:defRPr/>
            </a:pPr>
            <a:r>
              <a:rPr lang="it-IT" sz="2800" u="sng" dirty="0">
                <a:latin typeface="Calibri" panose="020F0502020204030204" pitchFamily="34" charset="0"/>
                <a:ea typeface="Microsoft Sans Serif" panose="020B0604020202020204" pitchFamily="34" charset="0"/>
                <a:cs typeface="Calibri" panose="020F0502020204030204" pitchFamily="34" charset="0"/>
              </a:rPr>
              <a:t>A cosa serve il PIL?
</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Il valore assoluto del PIL viene utilizzato per confrontare la dimensione economica di paesi, aree di libero scambio o continenti. Inoltre, la sua evoluzione è cruciale per un mercato da confrontare con se stesso nel tempo: il tasso annuo di variazione del Prodotto Interno Lordo rispetto all'anno precedente è il principale indicatore della salute di un'economia.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Imagen 3" descr="Dibujo de una persona&#10;&#10;Descripción generada automáticamente con confianza baja">
            <a:extLst>
              <a:ext uri="{FF2B5EF4-FFF2-40B4-BE49-F238E27FC236}">
                <a16:creationId xmlns:a16="http://schemas.microsoft.com/office/drawing/2014/main" id="{3B544DB1-2F63-7468-CB15-218F0FD8E6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6000" y="5143500"/>
            <a:ext cx="7772400" cy="3886200"/>
          </a:xfrm>
          <a:prstGeom prst="rect">
            <a:avLst/>
          </a:prstGeom>
        </p:spPr>
      </p:pic>
    </p:spTree>
    <p:extLst>
      <p:ext uri="{BB962C8B-B14F-4D97-AF65-F5344CB8AC3E}">
        <p14:creationId xmlns:p14="http://schemas.microsoft.com/office/powerpoint/2010/main" val="30747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Cos'è il prodotto interno lordo (PIL) e a cosa serve?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447800" y="2727454"/>
            <a:ext cx="9525000" cy="4832092"/>
          </a:xfrm>
          <a:prstGeom prst="rect">
            <a:avLst/>
          </a:prstGeom>
          <a:noFill/>
        </p:spPr>
        <p:txBody>
          <a:bodyPr wrap="square" rtlCol="0">
            <a:spAutoFit/>
          </a:bodyPr>
          <a:lstStyle/>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Un aumento del PIL riflette un aumento dell'attività economica. Se l'attività economica cresce, significa che la disoccupazione tende a diminuire e il reddito pro capite aumenta. Ciò a sua volta porta alla crescita economica, poiché i cittadini e le imprese saranno più inclini a spendere piuttosto che risparmiare.  Inoltre, a seguito di un aumento del PIL, le entrate fiscali del governo tendono ad aumentare, poiché il governo raccoglie più tasse e può quindi allocare questi importi alle voci di spesa.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agen 4" descr="Imagen que contiene juguete, lego, reloj&#10;&#10;Descripción generada automáticamente">
            <a:extLst>
              <a:ext uri="{FF2B5EF4-FFF2-40B4-BE49-F238E27FC236}">
                <a16:creationId xmlns:a16="http://schemas.microsoft.com/office/drawing/2014/main" id="{12CD11B9-DDFE-B52C-F4FC-2B554685AE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11000" y="3314700"/>
            <a:ext cx="5691618" cy="3201536"/>
          </a:xfrm>
          <a:prstGeom prst="rect">
            <a:avLst/>
          </a:prstGeom>
        </p:spPr>
      </p:pic>
      <p:sp>
        <p:nvSpPr>
          <p:cNvPr id="7" name="CuadroTexto 6">
            <a:extLst>
              <a:ext uri="{FF2B5EF4-FFF2-40B4-BE49-F238E27FC236}">
                <a16:creationId xmlns:a16="http://schemas.microsoft.com/office/drawing/2014/main" id="{58B07EED-DCE9-9566-40CA-C045A4C07D32}"/>
              </a:ext>
            </a:extLst>
          </p:cNvPr>
          <p:cNvSpPr txBox="1"/>
          <p:nvPr/>
        </p:nvSpPr>
        <p:spPr>
          <a:xfrm>
            <a:off x="1600200" y="7071566"/>
            <a:ext cx="15902418" cy="1384995"/>
          </a:xfrm>
          <a:prstGeom prst="rect">
            <a:avLst/>
          </a:prstGeom>
          <a:noFill/>
        </p:spPr>
        <p:txBody>
          <a:bodyPr wrap="square">
            <a:spAutoFit/>
          </a:bodyPr>
          <a:lstStyle/>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Anche le variazioni del PIL rispetto al trimestre precedente sono molto rilevanti: in Europa, un paese entra in recessione tecnica quando il suo PIL scende per due trimestri consecutivi rispetto al trimestre precedente.
</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188506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3.</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Cos'è l'inflazione e come viene misurata?</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7391400" cy="4401205"/>
          </a:xfrm>
          <a:prstGeom prst="rect">
            <a:avLst/>
          </a:prstGeom>
          <a:noFill/>
        </p:spPr>
        <p:txBody>
          <a:bodyPr wrap="square" rtlCol="0">
            <a:spAutoFit/>
          </a:bodyPr>
          <a:lstStyle/>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L'inflazione è l'aumento generalizzato e sostenuto dei prezzi di beni e servizi in un determinato periodo di tempo. Si traduce in una perdita di potere d'acquisto, poiché il valore della valuta si deprezza.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it-IT" sz="2800" dirty="0">
                <a:latin typeface="Calibri" panose="020F0502020204030204" pitchFamily="34" charset="0"/>
                <a:ea typeface="Microsoft Sans Serif" panose="020B0604020202020204" pitchFamily="34" charset="0"/>
                <a:cs typeface="Calibri" panose="020F0502020204030204" pitchFamily="34" charset="0"/>
              </a:rPr>
              <a:t>Cioè, l'inflazione rende i tuoi soldi sempre meno validi. Pertanto, domani, sarai in grado di acquistare meno cose di oggi con gli stessi soldi.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5" name="Imagen 4" descr="Imagen que contiene Icono&#10;&#10;Descripción generada automáticamente">
            <a:extLst>
              <a:ext uri="{FF2B5EF4-FFF2-40B4-BE49-F238E27FC236}">
                <a16:creationId xmlns:a16="http://schemas.microsoft.com/office/drawing/2014/main" id="{82F9D5A5-FD87-A65D-7565-4AD4192CD4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87000" y="2781300"/>
            <a:ext cx="5943600" cy="4248745"/>
          </a:xfrm>
          <a:prstGeom prst="rect">
            <a:avLst/>
          </a:prstGeom>
        </p:spPr>
      </p:pic>
    </p:spTree>
    <p:extLst>
      <p:ext uri="{BB962C8B-B14F-4D97-AF65-F5344CB8AC3E}">
        <p14:creationId xmlns:p14="http://schemas.microsoft.com/office/powerpoint/2010/main" val="2900321304"/>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TotalTime>
  <Words>2415</Words>
  <Application>Microsoft Office PowerPoint</Application>
  <PresentationFormat>Personalizzato</PresentationFormat>
  <Paragraphs>142</Paragraphs>
  <Slides>24</Slides>
  <Notes>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24</vt:i4>
      </vt:variant>
    </vt:vector>
  </HeadingPairs>
  <TitlesOfParts>
    <vt:vector size="31" baseType="lpstr">
      <vt:lpstr>Arial</vt:lpstr>
      <vt:lpstr>Calibri</vt:lpstr>
      <vt:lpstr>Calibri Light</vt:lpstr>
      <vt:lpstr>Microsoft Sans Serif</vt:lpstr>
      <vt:lpstr>Times New Roman</vt:lpstr>
      <vt:lpstr>Diseño personalizado</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 - PPT TEMPLATE</dc:title>
  <dc:creator>Monia Coppola</dc:creator>
  <cp:keywords>DAE4gifLBQE,BAEXurJiHZU</cp:keywords>
  <cp:lastModifiedBy>Gianfranco Gatti</cp:lastModifiedBy>
  <cp:revision>110</cp:revision>
  <dcterms:created xsi:type="dcterms:W3CDTF">2022-02-16T10:54:20Z</dcterms:created>
  <dcterms:modified xsi:type="dcterms:W3CDTF">2023-01-30T17:16:38Z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