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 id="2147483648" r:id="rId2"/>
  </p:sldMasterIdLst>
  <p:sldIdLst>
    <p:sldId id="258" r:id="rId3"/>
    <p:sldId id="264" r:id="rId4"/>
    <p:sldId id="257" r:id="rId5"/>
    <p:sldId id="259" r:id="rId6"/>
    <p:sldId id="281" r:id="rId7"/>
    <p:sldId id="282" r:id="rId8"/>
    <p:sldId id="261" r:id="rId9"/>
    <p:sldId id="283" r:id="rId10"/>
    <p:sldId id="278" r:id="rId11"/>
    <p:sldId id="284" r:id="rId12"/>
    <p:sldId id="276" r:id="rId13"/>
    <p:sldId id="279" r:id="rId14"/>
    <p:sldId id="275" r:id="rId15"/>
    <p:sldId id="285" r:id="rId16"/>
    <p:sldId id="286" r:id="rId17"/>
    <p:sldId id="280" r:id="rId18"/>
    <p:sldId id="287" r:id="rId19"/>
    <p:sldId id="262" r:id="rId20"/>
    <p:sldId id="260" r:id="rId21"/>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7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p:cViewPr varScale="1">
        <p:scale>
          <a:sx n="78" d="100"/>
          <a:sy n="78" d="100"/>
        </p:scale>
        <p:origin x="360" y="1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123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bg object 16">
            <a:extLst>
              <a:ext uri="{FF2B5EF4-FFF2-40B4-BE49-F238E27FC236}">
                <a16:creationId xmlns:a16="http://schemas.microsoft.com/office/drawing/2014/main" id="{9C931315-6F3A-4555-8DA9-1CD6886E1D7B}"/>
              </a:ext>
            </a:extLst>
          </p:cNvPr>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AC709"/>
          </a:solidFill>
        </p:spPr>
        <p:txBody>
          <a:bodyPr wrap="square" lIns="0" tIns="0" rIns="0" bIns="0" rtlCol="0"/>
          <a:lstStyle/>
          <a:p>
            <a:endParaRPr/>
          </a:p>
        </p:txBody>
      </p:sp>
      <p:pic>
        <p:nvPicPr>
          <p:cNvPr id="16" name="object 2">
            <a:extLst>
              <a:ext uri="{FF2B5EF4-FFF2-40B4-BE49-F238E27FC236}">
                <a16:creationId xmlns:a16="http://schemas.microsoft.com/office/drawing/2014/main" id="{A2C18ABD-2E09-4D12-B8DC-A4F3284BFFB0}"/>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394932" y="6698528"/>
            <a:ext cx="666749" cy="1781174"/>
          </a:xfrm>
          <a:prstGeom prst="rect">
            <a:avLst/>
          </a:prstGeom>
        </p:spPr>
      </p:pic>
      <p:sp>
        <p:nvSpPr>
          <p:cNvPr id="17" name="object 4">
            <a:extLst>
              <a:ext uri="{FF2B5EF4-FFF2-40B4-BE49-F238E27FC236}">
                <a16:creationId xmlns:a16="http://schemas.microsoft.com/office/drawing/2014/main" id="{4C920FE4-3EED-4939-B5CD-5FA8B1ACC3AD}"/>
              </a:ext>
            </a:extLst>
          </p:cNvPr>
          <p:cNvSpPr/>
          <p:nvPr userDrawn="1"/>
        </p:nvSpPr>
        <p:spPr>
          <a:xfrm>
            <a:off x="0" y="8907781"/>
            <a:ext cx="18287744" cy="45719"/>
          </a:xfrm>
          <a:custGeom>
            <a:avLst/>
            <a:gdLst/>
            <a:ahLst/>
            <a:cxnLst/>
            <a:rect l="l" t="t" r="r" b="b"/>
            <a:pathLst>
              <a:path w="18202275">
                <a:moveTo>
                  <a:pt x="0" y="0"/>
                </a:moveTo>
                <a:lnTo>
                  <a:pt x="18202273" y="0"/>
                </a:lnTo>
              </a:path>
            </a:pathLst>
          </a:custGeom>
          <a:ln w="85724">
            <a:solidFill>
              <a:srgbClr val="000000"/>
            </a:solidFill>
          </a:ln>
        </p:spPr>
        <p:txBody>
          <a:bodyPr wrap="square" lIns="0" tIns="0" rIns="0" bIns="0" rtlCol="0"/>
          <a:lstStyle/>
          <a:p>
            <a:endParaRPr/>
          </a:p>
        </p:txBody>
      </p:sp>
      <p:pic>
        <p:nvPicPr>
          <p:cNvPr id="19" name="object 3">
            <a:extLst>
              <a:ext uri="{FF2B5EF4-FFF2-40B4-BE49-F238E27FC236}">
                <a16:creationId xmlns:a16="http://schemas.microsoft.com/office/drawing/2014/main" id="{7C016A53-3E7D-4C94-AB33-53AD819974AD}"/>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1057881" y="9265523"/>
            <a:ext cx="3152774" cy="666749"/>
          </a:xfrm>
          <a:prstGeom prst="rect">
            <a:avLst/>
          </a:prstGeom>
        </p:spPr>
      </p:pic>
      <p:pic>
        <p:nvPicPr>
          <p:cNvPr id="21" name="object 5">
            <a:extLst>
              <a:ext uri="{FF2B5EF4-FFF2-40B4-BE49-F238E27FC236}">
                <a16:creationId xmlns:a16="http://schemas.microsoft.com/office/drawing/2014/main" id="{2B99F3D4-91AE-4145-9CE9-E7FC00CE701F}"/>
              </a:ext>
            </a:extLst>
          </p:cNvPr>
          <p:cNvPicPr/>
          <p:nvPr userDrawn="1"/>
        </p:nvPicPr>
        <p:blipFill>
          <a:blip r:embed="rId5" cstate="email">
            <a:extLst>
              <a:ext uri="{28A0092B-C50C-407E-A947-70E740481C1C}">
                <a14:useLocalDpi xmlns:a14="http://schemas.microsoft.com/office/drawing/2010/main"/>
              </a:ext>
            </a:extLst>
          </a:blip>
          <a:stretch>
            <a:fillRect/>
          </a:stretch>
        </p:blipFill>
        <p:spPr>
          <a:xfrm>
            <a:off x="5568773" y="1660699"/>
            <a:ext cx="7150197" cy="2095499"/>
          </a:xfrm>
          <a:prstGeom prst="rect">
            <a:avLst/>
          </a:prstGeom>
        </p:spPr>
      </p:pic>
      <p:sp>
        <p:nvSpPr>
          <p:cNvPr id="27" name="CuadroTexto 26">
            <a:extLst>
              <a:ext uri="{FF2B5EF4-FFF2-40B4-BE49-F238E27FC236}">
                <a16:creationId xmlns:a16="http://schemas.microsoft.com/office/drawing/2014/main" id="{BF551322-F550-4579-A7FC-CD3FF2A964D1}"/>
              </a:ext>
            </a:extLst>
          </p:cNvPr>
          <p:cNvSpPr txBox="1"/>
          <p:nvPr userDrawn="1"/>
        </p:nvSpPr>
        <p:spPr>
          <a:xfrm>
            <a:off x="4450459" y="9179041"/>
            <a:ext cx="11475341" cy="804772"/>
          </a:xfrm>
          <a:prstGeom prst="rect">
            <a:avLst/>
          </a:prstGeom>
          <a:noFill/>
        </p:spPr>
        <p:txBody>
          <a:bodyPr wrap="square">
            <a:spAutoFit/>
          </a:bodyPr>
          <a:lstStyle/>
          <a:p>
            <a:pPr marL="12700" algn="just">
              <a:lnSpc>
                <a:spcPts val="1614"/>
              </a:lnSpc>
            </a:pPr>
            <a:r>
              <a:rPr lang="en-US" sz="1500" spc="10" dirty="0">
                <a:latin typeface="+mj-lt"/>
              </a:rPr>
              <a:t>"The</a:t>
            </a:r>
            <a:r>
              <a:rPr lang="en-US" sz="1500" spc="105" dirty="0">
                <a:latin typeface="+mj-lt"/>
              </a:rPr>
              <a:t> </a:t>
            </a:r>
            <a:r>
              <a:rPr lang="en-US" sz="1500" spc="10" dirty="0">
                <a:latin typeface="+mj-lt"/>
              </a:rPr>
              <a:t>European</a:t>
            </a:r>
            <a:r>
              <a:rPr lang="en-US" sz="1500" spc="110" dirty="0">
                <a:latin typeface="+mj-lt"/>
              </a:rPr>
              <a:t> </a:t>
            </a:r>
            <a:r>
              <a:rPr lang="en-US" sz="1500" spc="10" dirty="0">
                <a:latin typeface="+mj-lt"/>
              </a:rPr>
              <a:t>Commission</a:t>
            </a:r>
            <a:r>
              <a:rPr lang="en-US" sz="1500" spc="105" dirty="0">
                <a:latin typeface="+mj-lt"/>
              </a:rPr>
              <a:t> </a:t>
            </a:r>
            <a:r>
              <a:rPr lang="en-US" sz="1500" spc="10" dirty="0">
                <a:latin typeface="+mj-lt"/>
              </a:rPr>
              <a:t>support</a:t>
            </a:r>
            <a:r>
              <a:rPr lang="en-US" sz="1500" spc="110" dirty="0">
                <a:latin typeface="+mj-lt"/>
              </a:rPr>
              <a:t> </a:t>
            </a:r>
            <a:r>
              <a:rPr lang="en-US" sz="1500" spc="5" dirty="0">
                <a:latin typeface="+mj-lt"/>
              </a:rPr>
              <a:t>for</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production</a:t>
            </a:r>
            <a:r>
              <a:rPr lang="en-US" sz="1500" spc="105" dirty="0">
                <a:latin typeface="+mj-lt"/>
              </a:rPr>
              <a:t> </a:t>
            </a:r>
            <a:r>
              <a:rPr lang="en-US" sz="1500" spc="5" dirty="0">
                <a:latin typeface="+mj-lt"/>
              </a:rPr>
              <a:t>of</a:t>
            </a:r>
            <a:r>
              <a:rPr lang="en-US" sz="1500" spc="110" dirty="0">
                <a:latin typeface="+mj-lt"/>
              </a:rPr>
              <a:t> </a:t>
            </a:r>
            <a:r>
              <a:rPr lang="en-US" sz="1500" spc="5" dirty="0">
                <a:latin typeface="+mj-lt"/>
              </a:rPr>
              <a:t>this</a:t>
            </a:r>
            <a:r>
              <a:rPr lang="en-US" sz="1500" spc="105" dirty="0">
                <a:latin typeface="+mj-lt"/>
              </a:rPr>
              <a:t> </a:t>
            </a:r>
            <a:r>
              <a:rPr lang="en-US" sz="1500" spc="10" dirty="0">
                <a:latin typeface="+mj-lt"/>
              </a:rPr>
              <a:t>publication</a:t>
            </a:r>
            <a:r>
              <a:rPr lang="en-US" sz="1500" spc="110" dirty="0">
                <a:latin typeface="+mj-lt"/>
              </a:rPr>
              <a:t> </a:t>
            </a:r>
            <a:r>
              <a:rPr lang="en-US" sz="1500" spc="10" dirty="0">
                <a:latin typeface="+mj-lt"/>
              </a:rPr>
              <a:t>does</a:t>
            </a:r>
            <a:r>
              <a:rPr lang="en-US" sz="1500" spc="105" dirty="0">
                <a:latin typeface="+mj-lt"/>
              </a:rPr>
              <a:t> </a:t>
            </a:r>
            <a:r>
              <a:rPr lang="en-US" sz="1500" spc="10" dirty="0">
                <a:latin typeface="+mj-lt"/>
              </a:rPr>
              <a:t>not</a:t>
            </a:r>
            <a:r>
              <a:rPr lang="en-US" sz="1500" spc="110" dirty="0">
                <a:latin typeface="+mj-lt"/>
              </a:rPr>
              <a:t> </a:t>
            </a:r>
            <a:r>
              <a:rPr lang="en-US" sz="1500" spc="10" dirty="0">
                <a:latin typeface="+mj-lt"/>
              </a:rPr>
              <a:t>constitute</a:t>
            </a:r>
            <a:r>
              <a:rPr lang="en-US" sz="1500" spc="105" dirty="0">
                <a:latin typeface="+mj-lt"/>
              </a:rPr>
              <a:t> </a:t>
            </a:r>
            <a:r>
              <a:rPr lang="en-US" sz="1500" spc="10" dirty="0">
                <a:latin typeface="+mj-lt"/>
              </a:rPr>
              <a:t>endorsement</a:t>
            </a:r>
            <a:r>
              <a:rPr lang="en-US" sz="1500" spc="110" dirty="0">
                <a:latin typeface="+mj-lt"/>
              </a:rPr>
              <a:t> </a:t>
            </a:r>
            <a:r>
              <a:rPr lang="en-US" sz="1500" spc="5" dirty="0">
                <a:latin typeface="+mj-lt"/>
              </a:rPr>
              <a:t>of</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contents</a:t>
            </a:r>
            <a:r>
              <a:rPr lang="en-US" sz="1500" spc="105" dirty="0">
                <a:latin typeface="+mj-lt"/>
              </a:rPr>
              <a:t> </a:t>
            </a:r>
            <a:r>
              <a:rPr lang="en-US" sz="1500" spc="10" dirty="0">
                <a:latin typeface="+mj-lt"/>
              </a:rPr>
              <a:t>which</a:t>
            </a:r>
            <a:r>
              <a:rPr lang="en-US" sz="1500" spc="110" dirty="0">
                <a:latin typeface="+mj-lt"/>
              </a:rPr>
              <a:t> </a:t>
            </a:r>
            <a:r>
              <a:rPr lang="en-US" sz="1500" spc="5" dirty="0">
                <a:latin typeface="+mj-lt"/>
              </a:rPr>
              <a:t>reflects</a:t>
            </a:r>
            <a:r>
              <a:rPr lang="en-US" sz="1500" spc="105" dirty="0">
                <a:latin typeface="+mj-lt"/>
              </a:rPr>
              <a:t> </a:t>
            </a:r>
            <a:r>
              <a:rPr lang="en-US" sz="1500" spc="10" dirty="0">
                <a:latin typeface="+mj-lt"/>
              </a:rPr>
              <a:t>the</a:t>
            </a:r>
          </a:p>
          <a:p>
            <a:pPr marL="12700" marR="8890" algn="just">
              <a:lnSpc>
                <a:spcPct val="113100"/>
              </a:lnSpc>
            </a:pPr>
            <a:r>
              <a:rPr lang="en-US" sz="1500" spc="10" dirty="0">
                <a:latin typeface="+mj-lt"/>
              </a:rPr>
              <a:t>views</a:t>
            </a:r>
            <a:r>
              <a:rPr lang="en-US" sz="1500" spc="204" dirty="0">
                <a:latin typeface="+mj-lt"/>
              </a:rPr>
              <a:t> </a:t>
            </a:r>
            <a:r>
              <a:rPr lang="en-US" sz="1500" spc="10" dirty="0">
                <a:latin typeface="+mj-lt"/>
              </a:rPr>
              <a:t>only</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authors,</a:t>
            </a:r>
            <a:r>
              <a:rPr lang="en-US" sz="1500" spc="204" dirty="0">
                <a:latin typeface="+mj-lt"/>
              </a:rPr>
              <a:t> </a:t>
            </a:r>
            <a:r>
              <a:rPr lang="en-US" sz="1500" spc="10" dirty="0">
                <a:latin typeface="+mj-lt"/>
              </a:rPr>
              <a:t>and</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Commission</a:t>
            </a:r>
            <a:r>
              <a:rPr lang="en-US" sz="1500" spc="204" dirty="0">
                <a:latin typeface="+mj-lt"/>
              </a:rPr>
              <a:t> </a:t>
            </a:r>
            <a:r>
              <a:rPr lang="en-US" sz="1500" spc="10" dirty="0">
                <a:latin typeface="+mj-lt"/>
              </a:rPr>
              <a:t>cannot</a:t>
            </a:r>
            <a:r>
              <a:rPr lang="en-US" sz="1500" spc="210" dirty="0">
                <a:latin typeface="+mj-lt"/>
              </a:rPr>
              <a:t> </a:t>
            </a:r>
            <a:r>
              <a:rPr lang="en-US" sz="1500" spc="10" dirty="0">
                <a:latin typeface="+mj-lt"/>
              </a:rPr>
              <a:t>be</a:t>
            </a:r>
            <a:r>
              <a:rPr lang="en-US" sz="1500" spc="204" dirty="0">
                <a:latin typeface="+mj-lt"/>
              </a:rPr>
              <a:t> </a:t>
            </a:r>
            <a:r>
              <a:rPr lang="en-US" sz="1500" spc="10" dirty="0">
                <a:latin typeface="+mj-lt"/>
              </a:rPr>
              <a:t>held</a:t>
            </a:r>
            <a:r>
              <a:rPr lang="en-US" sz="1500" spc="204" dirty="0">
                <a:latin typeface="+mj-lt"/>
              </a:rPr>
              <a:t> </a:t>
            </a:r>
            <a:r>
              <a:rPr lang="en-US" sz="1500" spc="10" dirty="0">
                <a:latin typeface="+mj-lt"/>
              </a:rPr>
              <a:t>responsible</a:t>
            </a:r>
            <a:r>
              <a:rPr lang="en-US" sz="1500" spc="204" dirty="0">
                <a:latin typeface="+mj-lt"/>
              </a:rPr>
              <a:t> </a:t>
            </a:r>
            <a:r>
              <a:rPr lang="en-US" sz="1500" spc="5" dirty="0">
                <a:latin typeface="+mj-lt"/>
              </a:rPr>
              <a:t>for</a:t>
            </a:r>
            <a:r>
              <a:rPr lang="en-US" sz="1500" spc="204" dirty="0">
                <a:latin typeface="+mj-lt"/>
              </a:rPr>
              <a:t> </a:t>
            </a:r>
            <a:r>
              <a:rPr lang="en-US" sz="1500" spc="10" dirty="0">
                <a:latin typeface="+mj-lt"/>
              </a:rPr>
              <a:t>any</a:t>
            </a:r>
            <a:r>
              <a:rPr lang="en-US" sz="1500" spc="204" dirty="0">
                <a:latin typeface="+mj-lt"/>
              </a:rPr>
              <a:t> </a:t>
            </a:r>
            <a:r>
              <a:rPr lang="en-US" sz="1500" spc="10" dirty="0">
                <a:latin typeface="+mj-lt"/>
              </a:rPr>
              <a:t>use</a:t>
            </a:r>
            <a:r>
              <a:rPr lang="en-US" sz="1500" spc="204" dirty="0">
                <a:latin typeface="+mj-lt"/>
              </a:rPr>
              <a:t> </a:t>
            </a:r>
            <a:r>
              <a:rPr lang="en-US" sz="1500" spc="10" dirty="0">
                <a:latin typeface="+mj-lt"/>
              </a:rPr>
              <a:t>which</a:t>
            </a:r>
            <a:r>
              <a:rPr lang="en-US" sz="1500" spc="204" dirty="0">
                <a:latin typeface="+mj-lt"/>
              </a:rPr>
              <a:t> </a:t>
            </a:r>
            <a:r>
              <a:rPr lang="en-US" sz="1500" spc="10" dirty="0">
                <a:latin typeface="+mj-lt"/>
              </a:rPr>
              <a:t>may</a:t>
            </a:r>
            <a:r>
              <a:rPr lang="en-US" sz="1500" spc="204" dirty="0">
                <a:latin typeface="+mj-lt"/>
              </a:rPr>
              <a:t> </a:t>
            </a:r>
            <a:r>
              <a:rPr lang="en-US" sz="1500" spc="10" dirty="0">
                <a:latin typeface="+mj-lt"/>
              </a:rPr>
              <a:t>be</a:t>
            </a:r>
            <a:r>
              <a:rPr lang="en-US" sz="1500" spc="210" dirty="0">
                <a:latin typeface="+mj-lt"/>
              </a:rPr>
              <a:t> </a:t>
            </a:r>
            <a:r>
              <a:rPr lang="en-US" sz="1500" spc="10" dirty="0">
                <a:latin typeface="+mj-lt"/>
              </a:rPr>
              <a:t>made</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information</a:t>
            </a:r>
            <a:r>
              <a:rPr lang="en-US" sz="1500" spc="204" dirty="0">
                <a:latin typeface="+mj-lt"/>
              </a:rPr>
              <a:t> </a:t>
            </a:r>
            <a:r>
              <a:rPr lang="en-US" sz="1500" spc="10" dirty="0">
                <a:latin typeface="+mj-lt"/>
              </a:rPr>
              <a:t>contained </a:t>
            </a:r>
            <a:r>
              <a:rPr lang="en-US" sz="1500" spc="-360" dirty="0">
                <a:latin typeface="+mj-lt"/>
              </a:rPr>
              <a:t> </a:t>
            </a:r>
            <a:r>
              <a:rPr lang="en-US" sz="1500" spc="5" dirty="0">
                <a:latin typeface="+mj-lt"/>
              </a:rPr>
              <a:t>therein."</a:t>
            </a:r>
          </a:p>
        </p:txBody>
      </p:sp>
      <p:sp>
        <p:nvSpPr>
          <p:cNvPr id="11" name="CuadroTexto 10">
            <a:extLst>
              <a:ext uri="{FF2B5EF4-FFF2-40B4-BE49-F238E27FC236}">
                <a16:creationId xmlns:a16="http://schemas.microsoft.com/office/drawing/2014/main" id="{74A6F032-0665-4332-8C25-0049F35350AB}"/>
              </a:ext>
            </a:extLst>
          </p:cNvPr>
          <p:cNvSpPr txBox="1"/>
          <p:nvPr userDrawn="1"/>
        </p:nvSpPr>
        <p:spPr>
          <a:xfrm>
            <a:off x="4572000" y="4023405"/>
            <a:ext cx="7762164" cy="400110"/>
          </a:xfrm>
          <a:prstGeom prst="rect">
            <a:avLst/>
          </a:prstGeom>
          <a:noFill/>
        </p:spPr>
        <p:txBody>
          <a:bodyPr wrap="square">
            <a:spAutoFit/>
          </a:bodyPr>
          <a:lstStyle/>
          <a:p>
            <a:pPr marL="3273425" marR="2317750" algn="ctr">
              <a:spcBef>
                <a:spcPts val="335"/>
              </a:spcBef>
              <a:spcAft>
                <a:spcPts val="0"/>
              </a:spcAft>
            </a:pPr>
            <a:r>
              <a:rPr lang="en-US" sz="2000" b="1" dirty="0">
                <a:effectLst/>
                <a:latin typeface="Microsoft Sans Serif" panose="020B0604020202020204" pitchFamily="34" charset="0"/>
                <a:ea typeface="Microsoft Sans Serif" panose="020B0604020202020204" pitchFamily="34" charset="0"/>
              </a:rPr>
              <a:t>fly-project.eu</a:t>
            </a:r>
            <a:endParaRPr lang="es-ES" sz="2000" b="1" dirty="0">
              <a:effectLst/>
              <a:latin typeface="Microsoft Sans Serif" panose="020B0604020202020204" pitchFamily="34" charset="0"/>
              <a:ea typeface="Microsoft Sans Serif" panose="020B0604020202020204" pitchFamily="34" charset="0"/>
            </a:endParaRPr>
          </a:p>
        </p:txBody>
      </p:sp>
    </p:spTree>
    <p:extLst>
      <p:ext uri="{BB962C8B-B14F-4D97-AF65-F5344CB8AC3E}">
        <p14:creationId xmlns:p14="http://schemas.microsoft.com/office/powerpoint/2010/main" val="337998945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AC709"/>
          </a:solidFill>
        </p:spPr>
        <p:txBody>
          <a:bodyPr wrap="square" lIns="0" tIns="0" rIns="0" bIns="0" rtlCol="0"/>
          <a:lstStyle/>
          <a:p>
            <a:endParaRPr/>
          </a:p>
        </p:txBody>
      </p:sp>
      <p:pic>
        <p:nvPicPr>
          <p:cNvPr id="26" name="object 3">
            <a:extLst>
              <a:ext uri="{FF2B5EF4-FFF2-40B4-BE49-F238E27FC236}">
                <a16:creationId xmlns:a16="http://schemas.microsoft.com/office/drawing/2014/main" id="{96AB2019-3457-4EE8-8672-C1BF6DA1A65C}"/>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1057881" y="9265523"/>
            <a:ext cx="3152774" cy="666749"/>
          </a:xfrm>
          <a:prstGeom prst="rect">
            <a:avLst/>
          </a:prstGeom>
        </p:spPr>
      </p:pic>
      <p:sp>
        <p:nvSpPr>
          <p:cNvPr id="27" name="object 4">
            <a:extLst>
              <a:ext uri="{FF2B5EF4-FFF2-40B4-BE49-F238E27FC236}">
                <a16:creationId xmlns:a16="http://schemas.microsoft.com/office/drawing/2014/main" id="{ED4DA05C-E544-4608-B1B5-2E5081A4CB0C}"/>
              </a:ext>
            </a:extLst>
          </p:cNvPr>
          <p:cNvSpPr/>
          <p:nvPr userDrawn="1"/>
        </p:nvSpPr>
        <p:spPr>
          <a:xfrm>
            <a:off x="0" y="8856528"/>
            <a:ext cx="18288000" cy="45719"/>
          </a:xfrm>
          <a:custGeom>
            <a:avLst/>
            <a:gdLst/>
            <a:ahLst/>
            <a:cxnLst/>
            <a:rect l="l" t="t" r="r" b="b"/>
            <a:pathLst>
              <a:path w="18202275">
                <a:moveTo>
                  <a:pt x="0" y="0"/>
                </a:moveTo>
                <a:lnTo>
                  <a:pt x="18202273" y="0"/>
                </a:lnTo>
              </a:path>
            </a:pathLst>
          </a:custGeom>
          <a:ln w="85724">
            <a:solidFill>
              <a:srgbClr val="000000"/>
            </a:solidFill>
          </a:ln>
        </p:spPr>
        <p:txBody>
          <a:bodyPr wrap="square" lIns="0" tIns="0" rIns="0" bIns="0" rtlCol="0"/>
          <a:lstStyle/>
          <a:p>
            <a:endParaRPr/>
          </a:p>
        </p:txBody>
      </p:sp>
      <p:pic>
        <p:nvPicPr>
          <p:cNvPr id="33" name="object 5">
            <a:extLst>
              <a:ext uri="{FF2B5EF4-FFF2-40B4-BE49-F238E27FC236}">
                <a16:creationId xmlns:a16="http://schemas.microsoft.com/office/drawing/2014/main" id="{312572A3-0E3D-4C66-9B66-E2B974CE5C58}"/>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14643394" y="1028700"/>
            <a:ext cx="2606058" cy="761999"/>
          </a:xfrm>
          <a:prstGeom prst="rect">
            <a:avLst/>
          </a:prstGeom>
        </p:spPr>
      </p:pic>
      <p:sp>
        <p:nvSpPr>
          <p:cNvPr id="39" name="CuadroTexto 38">
            <a:extLst>
              <a:ext uri="{FF2B5EF4-FFF2-40B4-BE49-F238E27FC236}">
                <a16:creationId xmlns:a16="http://schemas.microsoft.com/office/drawing/2014/main" id="{1CF81C33-52B8-4275-9F0F-E3E0733D9F05}"/>
              </a:ext>
            </a:extLst>
          </p:cNvPr>
          <p:cNvSpPr txBox="1"/>
          <p:nvPr userDrawn="1"/>
        </p:nvSpPr>
        <p:spPr>
          <a:xfrm>
            <a:off x="4450459" y="9179041"/>
            <a:ext cx="11551541" cy="804772"/>
          </a:xfrm>
          <a:prstGeom prst="rect">
            <a:avLst/>
          </a:prstGeom>
          <a:noFill/>
        </p:spPr>
        <p:txBody>
          <a:bodyPr wrap="square">
            <a:spAutoFit/>
          </a:bodyPr>
          <a:lstStyle/>
          <a:p>
            <a:pPr marL="12700" algn="just">
              <a:lnSpc>
                <a:spcPts val="1614"/>
              </a:lnSpc>
            </a:pPr>
            <a:r>
              <a:rPr lang="en-US" sz="1500" spc="10" dirty="0">
                <a:latin typeface="+mj-lt"/>
              </a:rPr>
              <a:t>"The</a:t>
            </a:r>
            <a:r>
              <a:rPr lang="en-US" sz="1500" spc="105" dirty="0">
                <a:latin typeface="+mj-lt"/>
              </a:rPr>
              <a:t> </a:t>
            </a:r>
            <a:r>
              <a:rPr lang="en-US" sz="1500" spc="10" dirty="0">
                <a:latin typeface="+mj-lt"/>
              </a:rPr>
              <a:t>European</a:t>
            </a:r>
            <a:r>
              <a:rPr lang="en-US" sz="1500" spc="110" dirty="0">
                <a:latin typeface="+mj-lt"/>
              </a:rPr>
              <a:t> </a:t>
            </a:r>
            <a:r>
              <a:rPr lang="en-US" sz="1500" spc="10" dirty="0">
                <a:latin typeface="+mj-lt"/>
              </a:rPr>
              <a:t>Commission</a:t>
            </a:r>
            <a:r>
              <a:rPr lang="en-US" sz="1500" spc="105" dirty="0">
                <a:latin typeface="+mj-lt"/>
              </a:rPr>
              <a:t> </a:t>
            </a:r>
            <a:r>
              <a:rPr lang="en-US" sz="1500" spc="10" dirty="0">
                <a:latin typeface="+mj-lt"/>
              </a:rPr>
              <a:t>support</a:t>
            </a:r>
            <a:r>
              <a:rPr lang="en-US" sz="1500" spc="110" dirty="0">
                <a:latin typeface="+mj-lt"/>
              </a:rPr>
              <a:t> </a:t>
            </a:r>
            <a:r>
              <a:rPr lang="en-US" sz="1500" spc="5" dirty="0">
                <a:latin typeface="+mj-lt"/>
              </a:rPr>
              <a:t>for</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production</a:t>
            </a:r>
            <a:r>
              <a:rPr lang="en-US" sz="1500" spc="105" dirty="0">
                <a:latin typeface="+mj-lt"/>
              </a:rPr>
              <a:t> </a:t>
            </a:r>
            <a:r>
              <a:rPr lang="en-US" sz="1500" spc="5" dirty="0">
                <a:latin typeface="+mj-lt"/>
              </a:rPr>
              <a:t>of</a:t>
            </a:r>
            <a:r>
              <a:rPr lang="en-US" sz="1500" spc="110" dirty="0">
                <a:latin typeface="+mj-lt"/>
              </a:rPr>
              <a:t> </a:t>
            </a:r>
            <a:r>
              <a:rPr lang="en-US" sz="1500" spc="5" dirty="0">
                <a:latin typeface="+mj-lt"/>
              </a:rPr>
              <a:t>this</a:t>
            </a:r>
            <a:r>
              <a:rPr lang="en-US" sz="1500" spc="105" dirty="0">
                <a:latin typeface="+mj-lt"/>
              </a:rPr>
              <a:t> </a:t>
            </a:r>
            <a:r>
              <a:rPr lang="en-US" sz="1500" spc="10" dirty="0">
                <a:latin typeface="+mj-lt"/>
              </a:rPr>
              <a:t>publication</a:t>
            </a:r>
            <a:r>
              <a:rPr lang="en-US" sz="1500" spc="110" dirty="0">
                <a:latin typeface="+mj-lt"/>
              </a:rPr>
              <a:t> </a:t>
            </a:r>
            <a:r>
              <a:rPr lang="en-US" sz="1500" spc="10" dirty="0">
                <a:latin typeface="+mj-lt"/>
              </a:rPr>
              <a:t>does</a:t>
            </a:r>
            <a:r>
              <a:rPr lang="en-US" sz="1500" spc="105" dirty="0">
                <a:latin typeface="+mj-lt"/>
              </a:rPr>
              <a:t> </a:t>
            </a:r>
            <a:r>
              <a:rPr lang="en-US" sz="1500" spc="10" dirty="0">
                <a:latin typeface="+mj-lt"/>
              </a:rPr>
              <a:t>not</a:t>
            </a:r>
            <a:r>
              <a:rPr lang="en-US" sz="1500" spc="110" dirty="0">
                <a:latin typeface="+mj-lt"/>
              </a:rPr>
              <a:t> </a:t>
            </a:r>
            <a:r>
              <a:rPr lang="en-US" sz="1500" spc="10" dirty="0">
                <a:latin typeface="+mj-lt"/>
              </a:rPr>
              <a:t>constitute</a:t>
            </a:r>
            <a:r>
              <a:rPr lang="en-US" sz="1500" spc="105" dirty="0">
                <a:latin typeface="+mj-lt"/>
              </a:rPr>
              <a:t> </a:t>
            </a:r>
            <a:r>
              <a:rPr lang="en-US" sz="1500" spc="10" dirty="0">
                <a:latin typeface="+mj-lt"/>
              </a:rPr>
              <a:t>endorsement</a:t>
            </a:r>
            <a:r>
              <a:rPr lang="en-US" sz="1500" spc="110" dirty="0">
                <a:latin typeface="+mj-lt"/>
              </a:rPr>
              <a:t> </a:t>
            </a:r>
            <a:r>
              <a:rPr lang="en-US" sz="1500" spc="5" dirty="0">
                <a:latin typeface="+mj-lt"/>
              </a:rPr>
              <a:t>of</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contents</a:t>
            </a:r>
            <a:r>
              <a:rPr lang="en-US" sz="1500" spc="105" dirty="0">
                <a:latin typeface="+mj-lt"/>
              </a:rPr>
              <a:t> </a:t>
            </a:r>
            <a:r>
              <a:rPr lang="en-US" sz="1500" spc="10" dirty="0">
                <a:latin typeface="+mj-lt"/>
              </a:rPr>
              <a:t>which</a:t>
            </a:r>
            <a:r>
              <a:rPr lang="en-US" sz="1500" spc="110" dirty="0">
                <a:latin typeface="+mj-lt"/>
              </a:rPr>
              <a:t> </a:t>
            </a:r>
            <a:r>
              <a:rPr lang="en-US" sz="1500" spc="5" dirty="0">
                <a:latin typeface="+mj-lt"/>
              </a:rPr>
              <a:t>reflects</a:t>
            </a:r>
            <a:r>
              <a:rPr lang="en-US" sz="1500" spc="105" dirty="0">
                <a:latin typeface="+mj-lt"/>
              </a:rPr>
              <a:t> </a:t>
            </a:r>
            <a:r>
              <a:rPr lang="en-US" sz="1500" spc="10" dirty="0">
                <a:latin typeface="+mj-lt"/>
              </a:rPr>
              <a:t>the</a:t>
            </a:r>
          </a:p>
          <a:p>
            <a:pPr marL="12700" marR="8890" algn="just">
              <a:lnSpc>
                <a:spcPct val="113100"/>
              </a:lnSpc>
            </a:pPr>
            <a:r>
              <a:rPr lang="en-US" sz="1500" spc="10" dirty="0">
                <a:latin typeface="+mj-lt"/>
              </a:rPr>
              <a:t>views</a:t>
            </a:r>
            <a:r>
              <a:rPr lang="en-US" sz="1500" spc="204" dirty="0">
                <a:latin typeface="+mj-lt"/>
              </a:rPr>
              <a:t> </a:t>
            </a:r>
            <a:r>
              <a:rPr lang="en-US" sz="1500" spc="10" dirty="0">
                <a:latin typeface="+mj-lt"/>
              </a:rPr>
              <a:t>only</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authors,</a:t>
            </a:r>
            <a:r>
              <a:rPr lang="en-US" sz="1500" spc="204" dirty="0">
                <a:latin typeface="+mj-lt"/>
              </a:rPr>
              <a:t> </a:t>
            </a:r>
            <a:r>
              <a:rPr lang="en-US" sz="1500" spc="10" dirty="0">
                <a:latin typeface="+mj-lt"/>
              </a:rPr>
              <a:t>and</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Commission</a:t>
            </a:r>
            <a:r>
              <a:rPr lang="en-US" sz="1500" spc="204" dirty="0">
                <a:latin typeface="+mj-lt"/>
              </a:rPr>
              <a:t> </a:t>
            </a:r>
            <a:r>
              <a:rPr lang="en-US" sz="1500" spc="10" dirty="0">
                <a:latin typeface="+mj-lt"/>
              </a:rPr>
              <a:t>cannot</a:t>
            </a:r>
            <a:r>
              <a:rPr lang="en-US" sz="1500" spc="210" dirty="0">
                <a:latin typeface="+mj-lt"/>
              </a:rPr>
              <a:t> </a:t>
            </a:r>
            <a:r>
              <a:rPr lang="en-US" sz="1500" spc="10" dirty="0">
                <a:latin typeface="+mj-lt"/>
              </a:rPr>
              <a:t>be</a:t>
            </a:r>
            <a:r>
              <a:rPr lang="en-US" sz="1500" spc="204" dirty="0">
                <a:latin typeface="+mj-lt"/>
              </a:rPr>
              <a:t> </a:t>
            </a:r>
            <a:r>
              <a:rPr lang="en-US" sz="1500" spc="10" dirty="0">
                <a:latin typeface="+mj-lt"/>
              </a:rPr>
              <a:t>held</a:t>
            </a:r>
            <a:r>
              <a:rPr lang="en-US" sz="1500" spc="204" dirty="0">
                <a:latin typeface="+mj-lt"/>
              </a:rPr>
              <a:t> </a:t>
            </a:r>
            <a:r>
              <a:rPr lang="en-US" sz="1500" spc="10" dirty="0">
                <a:latin typeface="+mj-lt"/>
              </a:rPr>
              <a:t>responsible</a:t>
            </a:r>
            <a:r>
              <a:rPr lang="en-US" sz="1500" spc="204" dirty="0">
                <a:latin typeface="+mj-lt"/>
              </a:rPr>
              <a:t> </a:t>
            </a:r>
            <a:r>
              <a:rPr lang="en-US" sz="1500" spc="5" dirty="0">
                <a:latin typeface="+mj-lt"/>
              </a:rPr>
              <a:t>for</a:t>
            </a:r>
            <a:r>
              <a:rPr lang="en-US" sz="1500" spc="204" dirty="0">
                <a:latin typeface="+mj-lt"/>
              </a:rPr>
              <a:t> </a:t>
            </a:r>
            <a:r>
              <a:rPr lang="en-US" sz="1500" spc="10" dirty="0">
                <a:latin typeface="+mj-lt"/>
              </a:rPr>
              <a:t>any</a:t>
            </a:r>
            <a:r>
              <a:rPr lang="en-US" sz="1500" spc="204" dirty="0">
                <a:latin typeface="+mj-lt"/>
              </a:rPr>
              <a:t> </a:t>
            </a:r>
            <a:r>
              <a:rPr lang="en-US" sz="1500" spc="10" dirty="0">
                <a:latin typeface="+mj-lt"/>
              </a:rPr>
              <a:t>use</a:t>
            </a:r>
            <a:r>
              <a:rPr lang="en-US" sz="1500" spc="204" dirty="0">
                <a:latin typeface="+mj-lt"/>
              </a:rPr>
              <a:t> </a:t>
            </a:r>
            <a:r>
              <a:rPr lang="en-US" sz="1500" spc="10" dirty="0">
                <a:latin typeface="+mj-lt"/>
              </a:rPr>
              <a:t>which</a:t>
            </a:r>
            <a:r>
              <a:rPr lang="en-US" sz="1500" spc="204" dirty="0">
                <a:latin typeface="+mj-lt"/>
              </a:rPr>
              <a:t> </a:t>
            </a:r>
            <a:r>
              <a:rPr lang="en-US" sz="1500" spc="10" dirty="0">
                <a:latin typeface="+mj-lt"/>
              </a:rPr>
              <a:t>may</a:t>
            </a:r>
            <a:r>
              <a:rPr lang="en-US" sz="1500" spc="204" dirty="0">
                <a:latin typeface="+mj-lt"/>
              </a:rPr>
              <a:t> </a:t>
            </a:r>
            <a:r>
              <a:rPr lang="en-US" sz="1500" spc="10" dirty="0">
                <a:latin typeface="+mj-lt"/>
              </a:rPr>
              <a:t>be</a:t>
            </a:r>
            <a:r>
              <a:rPr lang="en-US" sz="1500" spc="210" dirty="0">
                <a:latin typeface="+mj-lt"/>
              </a:rPr>
              <a:t> </a:t>
            </a:r>
            <a:r>
              <a:rPr lang="en-US" sz="1500" spc="10" dirty="0">
                <a:latin typeface="+mj-lt"/>
              </a:rPr>
              <a:t>made</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information</a:t>
            </a:r>
            <a:r>
              <a:rPr lang="en-US" sz="1500" spc="204" dirty="0">
                <a:latin typeface="+mj-lt"/>
              </a:rPr>
              <a:t> </a:t>
            </a:r>
            <a:r>
              <a:rPr lang="en-US" sz="1500" spc="10" dirty="0">
                <a:latin typeface="+mj-lt"/>
              </a:rPr>
              <a:t>contained </a:t>
            </a:r>
            <a:r>
              <a:rPr lang="en-US" sz="1500" spc="-360" dirty="0">
                <a:latin typeface="+mj-lt"/>
              </a:rPr>
              <a:t> </a:t>
            </a:r>
            <a:r>
              <a:rPr lang="en-US" sz="1500" spc="5" dirty="0">
                <a:latin typeface="+mj-lt"/>
              </a:rPr>
              <a:t>therein."</a:t>
            </a: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5274397-0CC2-4713-984E-865578FB27AF}"/>
              </a:ext>
            </a:extLst>
          </p:cNvPr>
          <p:cNvSpPr txBox="1"/>
          <p:nvPr/>
        </p:nvSpPr>
        <p:spPr>
          <a:xfrm>
            <a:off x="3238500" y="5448300"/>
            <a:ext cx="11811000" cy="2272417"/>
          </a:xfrm>
          <a:prstGeom prst="rect">
            <a:avLst/>
          </a:prstGeom>
          <a:noFill/>
        </p:spPr>
        <p:txBody>
          <a:bodyPr wrap="square">
            <a:spAutoFit/>
          </a:bodyPr>
          <a:lstStyle/>
          <a:p>
            <a:pPr marL="12700" algn="ctr">
              <a:lnSpc>
                <a:spcPct val="100000"/>
              </a:lnSpc>
              <a:spcBef>
                <a:spcPts val="100"/>
              </a:spcBef>
            </a:pPr>
            <a:r>
              <a:rPr lang="it-IT" sz="4800" b="1" spc="-65">
                <a:latin typeface="Calibri" panose="020F0502020204030204" pitchFamily="34" charset="0"/>
                <a:ea typeface="Microsoft Sans Serif" panose="020B0604020202020204" pitchFamily="34" charset="0"/>
                <a:cs typeface="Calibri" panose="020F0502020204030204" pitchFamily="34" charset="0"/>
              </a:rPr>
              <a:t>Prodotti speciali (es.: Ipoteca inversa)</a:t>
            </a:r>
          </a:p>
          <a:p>
            <a:pPr marL="12700" algn="ctr">
              <a:lnSpc>
                <a:spcPct val="100000"/>
              </a:lnSpc>
              <a:spcBef>
                <a:spcPts val="100"/>
              </a:spcBef>
            </a:pPr>
            <a:endParaRPr lang="it-IT" sz="4400" b="1" spc="-65">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2700" algn="ctr">
              <a:lnSpc>
                <a:spcPct val="100000"/>
              </a:lnSpc>
              <a:spcBef>
                <a:spcPts val="100"/>
              </a:spcBef>
            </a:pPr>
            <a:r>
              <a:rPr lang="it-IT" sz="4800" b="1" spc="-65">
                <a:ea typeface="Microsoft Sans Serif" panose="020B0604020202020204" pitchFamily="34" charset="0"/>
                <a:cs typeface="Microsoft Sans Serif" panose="020B0604020202020204" pitchFamily="34" charset="0"/>
              </a:rPr>
              <a:t>Partner: Università di Malaga</a:t>
            </a:r>
          </a:p>
        </p:txBody>
      </p:sp>
    </p:spTree>
    <p:extLst>
      <p:ext uri="{BB962C8B-B14F-4D97-AF65-F5344CB8AC3E}">
        <p14:creationId xmlns:p14="http://schemas.microsoft.com/office/powerpoint/2010/main" val="2666135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769441"/>
          </a:xfrm>
          <a:prstGeom prst="rect">
            <a:avLst/>
          </a:prstGeom>
          <a:noFill/>
        </p:spPr>
        <p:txBody>
          <a:bodyPr wrap="square" rtlCol="0">
            <a:spAutoFit/>
          </a:bodyPr>
          <a:lstStyle/>
          <a:p>
            <a:r>
              <a:rPr lang="it-IT" sz="4400" b="1">
                <a:latin typeface="Calibri" panose="020F0502020204030204" pitchFamily="34" charset="0"/>
                <a:ea typeface="Microsoft Sans Serif" panose="020B0604020202020204" pitchFamily="34" charset="0"/>
                <a:cs typeface="Calibri" panose="020F0502020204030204" pitchFamily="34" charset="0"/>
              </a:rPr>
              <a:t>3.</a:t>
            </a:r>
            <a:r>
              <a:rPr lang="it-IT"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Cosa sono i conti bancari in valuta estera?</a:t>
            </a:r>
            <a:endParaRPr lang="it-IT" sz="4400" b="1">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524000" y="2776121"/>
            <a:ext cx="8382000" cy="5262979"/>
          </a:xfrm>
          <a:prstGeom prst="rect">
            <a:avLst/>
          </a:prstGeom>
          <a:noFill/>
        </p:spPr>
        <p:txBody>
          <a:bodyPr wrap="square" rtlCol="0">
            <a:spAutoFit/>
          </a:bodyPr>
          <a:lstStyle/>
          <a:p>
            <a:pPr fontAlgn="base"/>
            <a:r>
              <a:rPr lang="it-IT" sz="2800">
                <a:latin typeface="Calibri" panose="020F0502020204030204" pitchFamily="34" charset="0"/>
                <a:ea typeface="Times New Roman" panose="02020603050405020304" pitchFamily="18" charset="0"/>
              </a:rPr>
              <a:t>Va tenuto presente che questo prodotto finanziario è considerato come avere un profilo di rischio molto elevato data l’incertezza dei movimenti dei tassi di cambio.
</a:t>
            </a:r>
            <a:endParaRPr lang="it-IT" sz="2800">
              <a:latin typeface="Calibri" panose="020F0502020204030204" pitchFamily="34" charset="0"/>
              <a:ea typeface="Microsoft Sans Serif" panose="020B0604020202020204" pitchFamily="34" charset="0"/>
            </a:endParaRPr>
          </a:p>
          <a:p>
            <a:pPr fontAlgn="base"/>
            <a:r>
              <a:rPr lang="it-IT" sz="2800">
                <a:latin typeface="Calibri" panose="020F0502020204030204" pitchFamily="34" charset="0"/>
                <a:ea typeface="Times New Roman" panose="02020603050405020304" pitchFamily="18" charset="0"/>
              </a:rPr>
              <a:t>Ad esempio, apriamo un deposito in valuta estera e lo cambiamo da euro a dollari, per i quali riceviamo la remunerazione concordata, che è superiore a quella in euro. Quando vogliamo recuperare i nostri soldi in euro, cioè cambiare i dollari in euro, a seconda del tasso di cambio in quel momento, possiamo guadagnare o perdere denaro.</a:t>
            </a:r>
            <a:endParaRPr lang="it-IT" sz="2800">
              <a:ea typeface="Microsoft Sans Serif" panose="020B0604020202020204" pitchFamily="34" charset="0"/>
            </a:endParaRPr>
          </a:p>
        </p:txBody>
      </p:sp>
      <p:pic>
        <p:nvPicPr>
          <p:cNvPr id="7" name="Imagen 6" descr="Icono&#10;&#10;Descripción generada automáticamente con confianza media">
            <a:extLst>
              <a:ext uri="{FF2B5EF4-FFF2-40B4-BE49-F238E27FC236}">
                <a16:creationId xmlns:a16="http://schemas.microsoft.com/office/drawing/2014/main" id="{E9BC83C1-3ADD-11D7-45CE-C5C81718CE7D}"/>
              </a:ext>
            </a:extLst>
          </p:cNvPr>
          <p:cNvPicPr>
            <a:picLocks noChangeAspect="1"/>
          </p:cNvPicPr>
          <p:nvPr/>
        </p:nvPicPr>
        <p:blipFill rotWithShape="1">
          <a:blip r:embed="rId2">
            <a:extLst>
              <a:ext uri="{28A0092B-C50C-407E-A947-70E740481C1C}">
                <a14:useLocalDpi xmlns:a14="http://schemas.microsoft.com/office/drawing/2010/main" val="0"/>
              </a:ext>
            </a:extLst>
          </a:blip>
          <a:srcRect l="18395" t="21111" r="19382" b="20370"/>
          <a:stretch/>
        </p:blipFill>
        <p:spPr>
          <a:xfrm>
            <a:off x="10668000" y="3124200"/>
            <a:ext cx="6441311" cy="4038600"/>
          </a:xfrm>
          <a:prstGeom prst="rect">
            <a:avLst/>
          </a:prstGeom>
        </p:spPr>
      </p:pic>
    </p:spTree>
    <p:extLst>
      <p:ext uri="{BB962C8B-B14F-4D97-AF65-F5344CB8AC3E}">
        <p14:creationId xmlns:p14="http://schemas.microsoft.com/office/powerpoint/2010/main" val="227901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8915400" cy="769441"/>
          </a:xfrm>
          <a:prstGeom prst="rect">
            <a:avLst/>
          </a:prstGeom>
          <a:noFill/>
        </p:spPr>
        <p:txBody>
          <a:bodyPr wrap="square" rtlCol="0">
            <a:spAutoFit/>
          </a:bodyPr>
          <a:lstStyle/>
          <a:p>
            <a:r>
              <a:rPr lang="it-IT" sz="4400" b="1" dirty="0">
                <a:latin typeface="Calibri" panose="020F0502020204030204" pitchFamily="34" charset="0"/>
                <a:ea typeface="Microsoft Sans Serif" panose="020B0604020202020204" pitchFamily="34" charset="0"/>
                <a:cs typeface="Calibri" panose="020F0502020204030204" pitchFamily="34" charset="0"/>
              </a:rPr>
              <a:t>4. Cos’è un deposito strutturato?</a:t>
            </a:r>
          </a:p>
        </p:txBody>
      </p:sp>
      <p:sp>
        <p:nvSpPr>
          <p:cNvPr id="3" name="CuadroTexto 2">
            <a:extLst>
              <a:ext uri="{FF2B5EF4-FFF2-40B4-BE49-F238E27FC236}">
                <a16:creationId xmlns:a16="http://schemas.microsoft.com/office/drawing/2014/main" id="{6C8B894F-17B3-41CA-B7A0-A3081483AF7F}"/>
              </a:ext>
            </a:extLst>
          </p:cNvPr>
          <p:cNvSpPr txBox="1"/>
          <p:nvPr/>
        </p:nvSpPr>
        <p:spPr>
          <a:xfrm>
            <a:off x="1524000" y="4838700"/>
            <a:ext cx="8001000" cy="3539430"/>
          </a:xfrm>
          <a:prstGeom prst="rect">
            <a:avLst/>
          </a:prstGeom>
          <a:noFill/>
        </p:spPr>
        <p:txBody>
          <a:bodyPr wrap="square" rtlCol="0">
            <a:spAutoFit/>
          </a:bodyPr>
          <a:lstStyle/>
          <a:p>
            <a:pPr fontAlgn="base"/>
            <a:r>
              <a:rPr lang="it-IT" sz="2800">
                <a:latin typeface="Calibri" panose="020F0502020204030204" pitchFamily="34" charset="0"/>
                <a:ea typeface="Times New Roman" panose="02020603050405020304" pitchFamily="18" charset="0"/>
              </a:rPr>
              <a:t>Pertanto, contrariamente ai depositi a tempo determinato, si otterrà un rendimento variabile. Se l’andamento dell'indice è favorevole, si ottiene un rendimento maggiore rispetto ad un deposito ordinario; Allo stesso modo, se la performance dell’indice è sfavorevole, il rendimento potrebbe essere zero. In breve, si assumono maggiori rischi e incertezze.</a:t>
            </a:r>
            <a:endParaRPr lang="it-IT" sz="2800">
              <a:latin typeface="Calibri" panose="020F0502020204030204" pitchFamily="34" charset="0"/>
              <a:ea typeface="Microsoft Sans Serif" panose="020B0604020202020204" pitchFamily="34" charset="0"/>
            </a:endParaRPr>
          </a:p>
        </p:txBody>
      </p:sp>
      <p:pic>
        <p:nvPicPr>
          <p:cNvPr id="5" name="Imagen 4" descr="Diagrama&#10;&#10;Descripción generada automáticamente">
            <a:extLst>
              <a:ext uri="{FF2B5EF4-FFF2-40B4-BE49-F238E27FC236}">
                <a16:creationId xmlns:a16="http://schemas.microsoft.com/office/drawing/2014/main" id="{27B70016-794C-2908-BCF6-0103CE5FF3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200" y="4678471"/>
            <a:ext cx="6096000" cy="3429000"/>
          </a:xfrm>
          <a:prstGeom prst="rect">
            <a:avLst/>
          </a:prstGeom>
        </p:spPr>
      </p:pic>
      <p:sp>
        <p:nvSpPr>
          <p:cNvPr id="8" name="CuadroTexto 7">
            <a:extLst>
              <a:ext uri="{FF2B5EF4-FFF2-40B4-BE49-F238E27FC236}">
                <a16:creationId xmlns:a16="http://schemas.microsoft.com/office/drawing/2014/main" id="{180F26F9-A803-0D51-1EB0-36B683502F3D}"/>
              </a:ext>
            </a:extLst>
          </p:cNvPr>
          <p:cNvSpPr txBox="1"/>
          <p:nvPr/>
        </p:nvSpPr>
        <p:spPr>
          <a:xfrm>
            <a:off x="1524000" y="2781300"/>
            <a:ext cx="15468600" cy="1815882"/>
          </a:xfrm>
          <a:prstGeom prst="rect">
            <a:avLst/>
          </a:prstGeom>
          <a:noFill/>
        </p:spPr>
        <p:txBody>
          <a:bodyPr wrap="square">
            <a:spAutoFit/>
          </a:bodyPr>
          <a:lstStyle/>
          <a:p>
            <a:pPr fontAlgn="base"/>
            <a:r>
              <a:rPr lang="it-IT" sz="2800" dirty="0">
                <a:latin typeface="Calibri" panose="020F0502020204030204" pitchFamily="34" charset="0"/>
                <a:ea typeface="Times New Roman" panose="02020603050405020304" pitchFamily="18" charset="0"/>
              </a:rPr>
              <a:t>I depositi strutturati (o collegati) sono prodotti di investment banking: si deposita capitale in banca e in cambio viene offerta una redditività. Tuttavia, in questo tipo di deposito, la remunerazione finale sarà sempre legata all’evoluzione di una quota di borsa, di un indice (es. Ibex35, </a:t>
            </a:r>
            <a:r>
              <a:rPr lang="it-IT" sz="2800" dirty="0" err="1">
                <a:latin typeface="Calibri" panose="020F0502020204030204" pitchFamily="34" charset="0"/>
                <a:ea typeface="Times New Roman" panose="02020603050405020304" pitchFamily="18" charset="0"/>
              </a:rPr>
              <a:t>Eurostoxx</a:t>
            </a:r>
            <a:r>
              <a:rPr lang="it-IT" sz="2800" dirty="0">
                <a:latin typeface="Calibri" panose="020F0502020204030204" pitchFamily="34" charset="0"/>
                <a:ea typeface="Times New Roman" panose="02020603050405020304" pitchFamily="18" charset="0"/>
              </a:rPr>
              <a:t>, ecc.), di un tasso di interesse (es. Euribor) o di un tasso di cambio (es. euro-dollaro).</a:t>
            </a:r>
            <a:endParaRPr lang="it-IT" sz="2800" dirty="0">
              <a:latin typeface="Calibri" panose="020F0502020204030204" pitchFamily="34" charset="0"/>
              <a:ea typeface="Microsoft Sans Serif" panose="020B0604020202020204" pitchFamily="34" charset="0"/>
            </a:endParaRPr>
          </a:p>
        </p:txBody>
      </p:sp>
    </p:spTree>
    <p:extLst>
      <p:ext uri="{BB962C8B-B14F-4D97-AF65-F5344CB8AC3E}">
        <p14:creationId xmlns:p14="http://schemas.microsoft.com/office/powerpoint/2010/main" val="2177319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363200" cy="769441"/>
          </a:xfrm>
          <a:prstGeom prst="rect">
            <a:avLst/>
          </a:prstGeom>
          <a:noFill/>
        </p:spPr>
        <p:txBody>
          <a:bodyPr wrap="square" rtlCol="0">
            <a:spAutoFit/>
          </a:bodyPr>
          <a:lstStyle/>
          <a:p>
            <a:r>
              <a:rPr lang="it-IT" sz="4400" b="1">
                <a:latin typeface="Calibri" panose="020F0502020204030204" pitchFamily="34" charset="0"/>
                <a:ea typeface="Microsoft Sans Serif" panose="020B0604020202020204" pitchFamily="34" charset="0"/>
                <a:cs typeface="Calibri" panose="020F0502020204030204" pitchFamily="34" charset="0"/>
              </a:rPr>
              <a:t>5. Depositi misti risparmio-investimento</a:t>
            </a:r>
          </a:p>
        </p:txBody>
      </p:sp>
      <p:sp>
        <p:nvSpPr>
          <p:cNvPr id="3" name="CuadroTexto 2">
            <a:extLst>
              <a:ext uri="{FF2B5EF4-FFF2-40B4-BE49-F238E27FC236}">
                <a16:creationId xmlns:a16="http://schemas.microsoft.com/office/drawing/2014/main" id="{6C8B894F-17B3-41CA-B7A0-A3081483AF7F}"/>
              </a:ext>
            </a:extLst>
          </p:cNvPr>
          <p:cNvSpPr txBox="1"/>
          <p:nvPr/>
        </p:nvSpPr>
        <p:spPr>
          <a:xfrm>
            <a:off x="1524000" y="2562880"/>
            <a:ext cx="8686800" cy="4401205"/>
          </a:xfrm>
          <a:prstGeom prst="rect">
            <a:avLst/>
          </a:prstGeom>
          <a:noFill/>
        </p:spPr>
        <p:txBody>
          <a:bodyPr wrap="square" rtlCol="0">
            <a:spAutoFit/>
          </a:bodyPr>
          <a:lstStyle/>
          <a:p>
            <a:pPr fontAlgn="base"/>
            <a:r>
              <a:rPr lang="it-IT" sz="2800">
                <a:latin typeface="Calibri" panose="020F0502020204030204" pitchFamily="34" charset="0"/>
                <a:ea typeface="Times New Roman" panose="02020603050405020304" pitchFamily="18" charset="0"/>
              </a:rPr>
              <a:t>I depositi misti o doppi sono una combinazione di depositi a tempo determinato e depositi indicizzati. In questo caso, parte del capitale viene collocato in un deposito a tempo determinato per un certo periodo di tempo e ad un determinato tasso di interesse. 
</a:t>
            </a:r>
          </a:p>
          <a:p>
            <a:pPr fontAlgn="base"/>
            <a:r>
              <a:rPr lang="it-IT" sz="2800">
                <a:latin typeface="Calibri" panose="020F0502020204030204" pitchFamily="34" charset="0"/>
                <a:ea typeface="Times New Roman" panose="02020603050405020304" pitchFamily="18" charset="0"/>
              </a:rPr>
              <a:t>Il resto del capitale è collocato in un deposito collegato per un diverso periodo di tempo e l’interesse su questa parte del deposito è subordinato alla performance del suo indice di riferimento.</a:t>
            </a:r>
            <a:endParaRPr lang="it-IT" sz="2800">
              <a:latin typeface="Calibri" panose="020F0502020204030204" pitchFamily="34" charset="0"/>
              <a:ea typeface="Microsoft Sans Serif" panose="020B0604020202020204" pitchFamily="34" charset="0"/>
            </a:endParaRPr>
          </a:p>
        </p:txBody>
      </p:sp>
      <p:pic>
        <p:nvPicPr>
          <p:cNvPr id="7" name="Imagen 6" descr="Icono&#10;&#10;Descripción generada automáticamente">
            <a:extLst>
              <a:ext uri="{FF2B5EF4-FFF2-40B4-BE49-F238E27FC236}">
                <a16:creationId xmlns:a16="http://schemas.microsoft.com/office/drawing/2014/main" id="{43EDFBA0-6B99-C3F9-BA3C-FD68342A7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53800" y="2640494"/>
            <a:ext cx="5222245" cy="5006011"/>
          </a:xfrm>
          <a:prstGeom prst="rect">
            <a:avLst/>
          </a:prstGeom>
        </p:spPr>
      </p:pic>
    </p:spTree>
    <p:extLst>
      <p:ext uri="{BB962C8B-B14F-4D97-AF65-F5344CB8AC3E}">
        <p14:creationId xmlns:p14="http://schemas.microsoft.com/office/powerpoint/2010/main" val="2797094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Un par de personas una de ellas sujetando una tabla de surf&#10;&#10;Descripción generada automáticamente con confianza media">
            <a:extLst>
              <a:ext uri="{FF2B5EF4-FFF2-40B4-BE49-F238E27FC236}">
                <a16:creationId xmlns:a16="http://schemas.microsoft.com/office/drawing/2014/main" id="{5D7E8B2A-71A1-9CB3-395D-5DA5724993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6200" y="3270010"/>
            <a:ext cx="6415789" cy="4586287"/>
          </a:xfrm>
          <a:prstGeom prst="rect">
            <a:avLst/>
          </a:prstGeom>
        </p:spPr>
      </p:pic>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125200" cy="1446550"/>
          </a:xfrm>
          <a:prstGeom prst="rect">
            <a:avLst/>
          </a:prstGeom>
          <a:noFill/>
        </p:spPr>
        <p:txBody>
          <a:bodyPr wrap="square" rtlCol="0">
            <a:spAutoFit/>
          </a:bodyPr>
          <a:lstStyle/>
          <a:p>
            <a:r>
              <a:rPr lang="it-IT" sz="4400" b="1" dirty="0">
                <a:latin typeface="Calibri" panose="020F0502020204030204" pitchFamily="34" charset="0"/>
                <a:ea typeface="Microsoft Sans Serif" panose="020B0604020202020204" pitchFamily="34" charset="0"/>
                <a:cs typeface="Calibri" panose="020F0502020204030204" pitchFamily="34" charset="0"/>
              </a:rPr>
              <a:t>6.</a:t>
            </a:r>
            <a:r>
              <a:rPr lang="it-IT"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 Cosa considerare quando si sottoscrive un deposito strutturato?</a:t>
            </a:r>
            <a:endParaRPr lang="it-IT"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600200" y="3183434"/>
            <a:ext cx="10668000" cy="4401205"/>
          </a:xfrm>
          <a:prstGeom prst="rect">
            <a:avLst/>
          </a:prstGeom>
          <a:noFill/>
        </p:spPr>
        <p:txBody>
          <a:bodyPr wrap="square" rtlCol="0">
            <a:spAutoFit/>
          </a:bodyPr>
          <a:lstStyle/>
          <a:p>
            <a:pPr marL="457200" indent="-457200" fontAlgn="base">
              <a:buFont typeface="Arial" panose="020B0604020202020204" pitchFamily="34" charset="0"/>
              <a:buChar char="•"/>
            </a:pPr>
            <a:r>
              <a:rPr lang="it-IT" sz="2800" dirty="0">
                <a:latin typeface="Calibri" panose="020F0502020204030204" pitchFamily="34" charset="0"/>
                <a:ea typeface="Microsoft Sans Serif" panose="020B0604020202020204" pitchFamily="34" charset="0"/>
              </a:rPr>
              <a:t>Garanzia di restituzione del capitale: verificare se il 100% del capitale è garantito per essere restituito alla scadenza del deposito.</a:t>
            </a:r>
          </a:p>
          <a:p>
            <a:pPr marL="457200" indent="-457200" fontAlgn="base">
              <a:buFont typeface="Arial" panose="020B0604020202020204" pitchFamily="34" charset="0"/>
              <a:buChar char="•"/>
            </a:pPr>
            <a:endParaRPr lang="it-IT" sz="2800" dirty="0">
              <a:ea typeface="Microsoft Sans Serif" panose="020B0604020202020204" pitchFamily="34" charset="0"/>
            </a:endParaRPr>
          </a:p>
          <a:p>
            <a:pPr marL="457200" indent="-457200">
              <a:buFont typeface="Arial" panose="020B0604020202020204" pitchFamily="34" charset="0"/>
              <a:buChar char="•"/>
              <a:defRPr/>
            </a:pPr>
            <a:r>
              <a:rPr lang="it-IT" sz="2800" dirty="0">
                <a:latin typeface="Calibri" panose="020F0502020204030204" pitchFamily="34" charset="0"/>
                <a:ea typeface="Microsoft Sans Serif" panose="020B0604020202020204" pitchFamily="34" charset="0"/>
              </a:rPr>
              <a:t>Esiste una redditività massima o minima garantita?: la redditività dipenderà dall'andamento dei valori a cui è indicizzato il deposito. Di solito, una redditività minima è garantita nel caso in cui la performance dell’indice o dei titoli di riferimento non sia quella attesa. A volte, tuttavia, il minimo è dello 0%, cioè non viene guadagnato alcun interesse. In caso contrario, è bene tenere presente che potrebbero verificarsi perdite.</a:t>
            </a:r>
          </a:p>
        </p:txBody>
      </p:sp>
    </p:spTree>
    <p:extLst>
      <p:ext uri="{BB962C8B-B14F-4D97-AF65-F5344CB8AC3E}">
        <p14:creationId xmlns:p14="http://schemas.microsoft.com/office/powerpoint/2010/main" val="688894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125200" cy="1446550"/>
          </a:xfrm>
          <a:prstGeom prst="rect">
            <a:avLst/>
          </a:prstGeom>
          <a:noFill/>
        </p:spPr>
        <p:txBody>
          <a:bodyPr wrap="square" rtlCol="0">
            <a:spAutoFit/>
          </a:bodyPr>
          <a:lstStyle/>
          <a:p>
            <a:r>
              <a:rPr lang="it-IT" sz="4400" b="1" dirty="0">
                <a:latin typeface="Calibri" panose="020F0502020204030204" pitchFamily="34" charset="0"/>
                <a:ea typeface="Microsoft Sans Serif" panose="020B0604020202020204" pitchFamily="34" charset="0"/>
                <a:cs typeface="Calibri" panose="020F0502020204030204" pitchFamily="34" charset="0"/>
              </a:rPr>
              <a:t>6.</a:t>
            </a:r>
            <a:r>
              <a:rPr lang="it-IT"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 Cosa considerare quando si sottoscrive un deposito strutturato?</a:t>
            </a:r>
            <a:endParaRPr lang="it-IT"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600200" y="3183434"/>
            <a:ext cx="8915400" cy="5262979"/>
          </a:xfrm>
          <a:prstGeom prst="rect">
            <a:avLst/>
          </a:prstGeom>
          <a:noFill/>
        </p:spPr>
        <p:txBody>
          <a:bodyPr wrap="square" rtlCol="0">
            <a:spAutoFit/>
          </a:bodyPr>
          <a:lstStyle/>
          <a:p>
            <a:pPr marL="457200" indent="-457200">
              <a:buFont typeface="Arial" panose="020B0604020202020204" pitchFamily="34" charset="0"/>
              <a:buChar char="•"/>
              <a:defRPr/>
            </a:pPr>
            <a:r>
              <a:rPr lang="it-IT" sz="2800" dirty="0">
                <a:latin typeface="Calibri" panose="020F0502020204030204" pitchFamily="34" charset="0"/>
                <a:ea typeface="Microsoft Sans Serif" panose="020B0604020202020204" pitchFamily="34" charset="0"/>
              </a:rPr>
              <a:t>È possibile annullare in anticipo? La maggior parte di essi non consente la cancellazione anticipata, quindi è necessario prevedere se avrai bisogno del denaro prima della scadenza, poiché non sarai in grado di riscattarlo. Ci sono eccezioni e in alcuni casi possono essere cancellate, ma devi pagare una penale di cancellazione anticipata, che può essere molto alta.</a:t>
            </a:r>
          </a:p>
          <a:p>
            <a:pPr marL="457200" indent="-457200">
              <a:buFont typeface="Arial" panose="020B0604020202020204" pitchFamily="34" charset="0"/>
              <a:buChar char="•"/>
              <a:defRPr/>
            </a:pPr>
            <a:endParaRPr lang="it-IT" sz="2800" dirty="0">
              <a:latin typeface="Calibri" panose="020F0502020204030204" pitchFamily="34" charset="0"/>
              <a:ea typeface="Microsoft Sans Serif" panose="020B0604020202020204" pitchFamily="34" charset="0"/>
            </a:endParaRPr>
          </a:p>
          <a:p>
            <a:pPr marL="457200" indent="-457200">
              <a:buFont typeface="Arial" panose="020B0604020202020204" pitchFamily="34" charset="0"/>
              <a:buChar char="•"/>
              <a:defRPr/>
            </a:pPr>
            <a:r>
              <a:rPr lang="it-IT" sz="2800" dirty="0">
                <a:latin typeface="Calibri" panose="020F0502020204030204" pitchFamily="34" charset="0"/>
                <a:ea typeface="Microsoft Sans Serif" panose="020B0604020202020204" pitchFamily="34" charset="0"/>
              </a:rPr>
              <a:t>Tassazione dei depositi strutturati: i redditi da depositi strutturati sono soggetti ad imposta, così come i redditi da depositi a tempo determinato, che sono tassati allo stesso modo.</a:t>
            </a:r>
          </a:p>
        </p:txBody>
      </p:sp>
      <p:pic>
        <p:nvPicPr>
          <p:cNvPr id="5" name="Imagen 4" descr="Interfaz de usuario gráfica, Aplicación&#10;&#10;Descripción generada automáticamente">
            <a:extLst>
              <a:ext uri="{FF2B5EF4-FFF2-40B4-BE49-F238E27FC236}">
                <a16:creationId xmlns:a16="http://schemas.microsoft.com/office/drawing/2014/main" id="{5D862EF4-F175-9067-5434-89ECFF1E20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7600" y="3270010"/>
            <a:ext cx="6095999" cy="4357687"/>
          </a:xfrm>
          <a:prstGeom prst="rect">
            <a:avLst/>
          </a:prstGeom>
        </p:spPr>
      </p:pic>
    </p:spTree>
    <p:extLst>
      <p:ext uri="{BB962C8B-B14F-4D97-AF65-F5344CB8AC3E}">
        <p14:creationId xmlns:p14="http://schemas.microsoft.com/office/powerpoint/2010/main" val="3133652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125200" cy="1446550"/>
          </a:xfrm>
          <a:prstGeom prst="rect">
            <a:avLst/>
          </a:prstGeom>
          <a:noFill/>
        </p:spPr>
        <p:txBody>
          <a:bodyPr wrap="square" rtlCol="0">
            <a:spAutoFit/>
          </a:bodyPr>
          <a:lstStyle/>
          <a:p>
            <a:r>
              <a:rPr lang="it-IT" sz="4400" b="1" dirty="0">
                <a:latin typeface="Calibri" panose="020F0502020204030204" pitchFamily="34" charset="0"/>
                <a:ea typeface="Microsoft Sans Serif" panose="020B0604020202020204" pitchFamily="34" charset="0"/>
                <a:cs typeface="Calibri" panose="020F0502020204030204" pitchFamily="34" charset="0"/>
              </a:rPr>
              <a:t>6.</a:t>
            </a:r>
            <a:r>
              <a:rPr lang="it-IT" sz="4400" b="1" spc="-85" dirty="0">
                <a:solidFill>
                  <a:srgbClr val="343433"/>
                </a:solidFill>
                <a:latin typeface="Calibri" panose="020F0502020204030204" pitchFamily="34" charset="0"/>
                <a:ea typeface="Microsoft Sans Serif" panose="020B0604020202020204" pitchFamily="34" charset="0"/>
                <a:cs typeface="Calibri" panose="020F0502020204030204" pitchFamily="34" charset="0"/>
              </a:rPr>
              <a:t> Cosa considerare quando si sottoscrive un deposito strutturato?</a:t>
            </a:r>
            <a:endParaRPr lang="it-IT"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600200" y="3183434"/>
            <a:ext cx="10515600" cy="4401205"/>
          </a:xfrm>
          <a:prstGeom prst="rect">
            <a:avLst/>
          </a:prstGeom>
          <a:noFill/>
        </p:spPr>
        <p:txBody>
          <a:bodyPr wrap="square" rtlCol="0">
            <a:spAutoFit/>
          </a:bodyPr>
          <a:lstStyle/>
          <a:p>
            <a:pPr marL="457200" indent="-457200">
              <a:buFont typeface="Arial" panose="020B0604020202020204" pitchFamily="34" charset="0"/>
              <a:buChar char="•"/>
              <a:defRPr/>
            </a:pPr>
            <a:r>
              <a:rPr lang="it-IT" sz="2800">
                <a:latin typeface="Calibri" panose="020F0502020204030204" pitchFamily="34" charset="0"/>
                <a:ea typeface="Microsoft Sans Serif" panose="020B0604020202020204" pitchFamily="34" charset="0"/>
              </a:rPr>
              <a:t>Il TAEG non è uguale alla cedola: è necessario sottolineare la differenza tra il TAEG e la cedola (interesse periodico). La maggior parte delle banche offre i propri depositi in bundle e indicizzati enfatizzando il rendimento interessante delle proprie cedole, ma la cedola è solo il rendimento finale del prodotto, ovvero la percentuale totale che può essere guadagnata sul capitale investito.</a:t>
            </a:r>
          </a:p>
          <a:p>
            <a:pPr marL="457200" indent="-457200">
              <a:buFont typeface="Arial" panose="020B0604020202020204" pitchFamily="34" charset="0"/>
              <a:buChar char="•"/>
              <a:defRPr/>
            </a:pPr>
            <a:endParaRPr lang="it-IT" sz="2800">
              <a:effectLst/>
              <a:latin typeface="Calibri" panose="020F0502020204030204" pitchFamily="34" charset="0"/>
              <a:ea typeface="Microsoft Sans Serif" panose="020B0604020202020204" pitchFamily="34" charset="0"/>
            </a:endParaRPr>
          </a:p>
          <a:p>
            <a:pPr marL="457200" indent="-457200">
              <a:buFont typeface="Arial" panose="020B0604020202020204" pitchFamily="34" charset="0"/>
              <a:buChar char="•"/>
              <a:defRPr/>
            </a:pPr>
            <a:r>
              <a:rPr lang="it-IT" sz="2800">
                <a:latin typeface="Calibri" panose="020F0502020204030204" pitchFamily="34" charset="0"/>
                <a:ea typeface="Microsoft Sans Serif" panose="020B0604020202020204" pitchFamily="34" charset="0"/>
              </a:rPr>
              <a:t>Al contrario, il TAEG, che di solito sarà inferiore, è il rendimento annuo netto e, allo stesso tempo, il valore di riferimento che servirà da confronto tra diversi depositi.</a:t>
            </a:r>
            <a:endParaRPr lang="it-IT" sz="2800">
              <a:latin typeface="Calibri" panose="020F0502020204030204" pitchFamily="34" charset="0"/>
              <a:ea typeface="Times New Roman" panose="02020603050405020304" pitchFamily="18" charset="0"/>
            </a:endParaRPr>
          </a:p>
        </p:txBody>
      </p:sp>
      <p:pic>
        <p:nvPicPr>
          <p:cNvPr id="7" name="Imagen 6" descr="Icono&#10;&#10;Descripción generada automáticamente">
            <a:extLst>
              <a:ext uri="{FF2B5EF4-FFF2-40B4-BE49-F238E27FC236}">
                <a16:creationId xmlns:a16="http://schemas.microsoft.com/office/drawing/2014/main" id="{87EDC865-B1E7-DDA9-0D11-F7F6B56228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0" y="3345686"/>
            <a:ext cx="4086277" cy="4076700"/>
          </a:xfrm>
          <a:prstGeom prst="rect">
            <a:avLst/>
          </a:prstGeom>
        </p:spPr>
      </p:pic>
    </p:spTree>
    <p:extLst>
      <p:ext uri="{BB962C8B-B14F-4D97-AF65-F5344CB8AC3E}">
        <p14:creationId xmlns:p14="http://schemas.microsoft.com/office/powerpoint/2010/main" val="3998684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9525000" cy="769441"/>
          </a:xfrm>
          <a:prstGeom prst="rect">
            <a:avLst/>
          </a:prstGeom>
          <a:noFill/>
        </p:spPr>
        <p:txBody>
          <a:bodyPr wrap="square" rtlCol="0">
            <a:spAutoFit/>
          </a:bodyPr>
          <a:lstStyle/>
          <a:p>
            <a:r>
              <a:rPr lang="it-IT" sz="4400" b="1" dirty="0">
                <a:latin typeface="Calibri" panose="020F0502020204030204" pitchFamily="34" charset="0"/>
                <a:ea typeface="Microsoft Sans Serif" panose="020B0604020202020204" pitchFamily="34" charset="0"/>
                <a:cs typeface="Calibri" panose="020F0502020204030204" pitchFamily="34" charset="0"/>
              </a:rPr>
              <a:t>7. Esempio di deposito strutturato</a:t>
            </a:r>
          </a:p>
        </p:txBody>
      </p:sp>
      <p:sp>
        <p:nvSpPr>
          <p:cNvPr id="3" name="CuadroTexto 2">
            <a:extLst>
              <a:ext uri="{FF2B5EF4-FFF2-40B4-BE49-F238E27FC236}">
                <a16:creationId xmlns:a16="http://schemas.microsoft.com/office/drawing/2014/main" id="{6C8B894F-17B3-41CA-B7A0-A3081483AF7F}"/>
              </a:ext>
            </a:extLst>
          </p:cNvPr>
          <p:cNvSpPr txBox="1"/>
          <p:nvPr/>
        </p:nvSpPr>
        <p:spPr>
          <a:xfrm>
            <a:off x="1524000" y="2562880"/>
            <a:ext cx="15011400" cy="5262979"/>
          </a:xfrm>
          <a:prstGeom prst="rect">
            <a:avLst/>
          </a:prstGeom>
          <a:noFill/>
        </p:spPr>
        <p:txBody>
          <a:bodyPr wrap="square" rtlCol="0">
            <a:spAutoFit/>
          </a:bodyPr>
          <a:lstStyle/>
          <a:p>
            <a:pPr fontAlgn="base"/>
            <a:r>
              <a:rPr lang="it-IT" sz="2800">
                <a:latin typeface="Calibri" panose="020F0502020204030204" pitchFamily="34" charset="0"/>
                <a:ea typeface="Microsoft Sans Serif" panose="020B0604020202020204" pitchFamily="34" charset="0"/>
              </a:rPr>
              <a:t>Immaginiamo che un cliente vada alla banca “X” e sottoscriva un deposito legato alle azioni di due società quotate con una durata di 12 mesi. Secondo il prospetto del prodotto, la remunerazione finale del deposito sarà variabile e dipenderà dall’andamento delle attività secondo quanto segue:
</a:t>
            </a:r>
          </a:p>
          <a:p>
            <a:pPr marL="457200" indent="-457200" fontAlgn="base">
              <a:buFont typeface="Arial" panose="020B0604020202020204" pitchFamily="34" charset="0"/>
              <a:buChar char="•"/>
            </a:pPr>
            <a:r>
              <a:rPr lang="it-IT" sz="2800">
                <a:latin typeface="Calibri" panose="020F0502020204030204" pitchFamily="34" charset="0"/>
                <a:ea typeface="Microsoft Sans Serif" panose="020B0604020202020204" pitchFamily="34" charset="0"/>
              </a:rPr>
              <a:t>Se alla fine del deposito, il prezzo di entrambe le azioni è uguale o superiore al prezzo iniziale, l’istituto pagherà una cedola di, ad esempio, 3% sul valore nominale del deposito. In altre parole, il cliente guadagnerà il 3% lordo sull'importo investito. È importante notare se il rendimento è espresso come cedola (interesse totale), TAN annuale o TAEG.</a:t>
            </a:r>
          </a:p>
          <a:p>
            <a:pPr marL="457200" indent="-457200" fontAlgn="base">
              <a:buFont typeface="Arial" panose="020B0604020202020204" pitchFamily="34" charset="0"/>
              <a:buChar char="•"/>
            </a:pPr>
            <a:endParaRPr lang="it-IT" sz="2800">
              <a:latin typeface="Calibri" panose="020F0502020204030204" pitchFamily="34" charset="0"/>
              <a:ea typeface="Microsoft Sans Serif" panose="020B0604020202020204" pitchFamily="34" charset="0"/>
            </a:endParaRPr>
          </a:p>
          <a:p>
            <a:pPr marL="457200" indent="-457200" fontAlgn="base">
              <a:buFont typeface="Arial" panose="020B0604020202020204" pitchFamily="34" charset="0"/>
              <a:buChar char="•"/>
            </a:pPr>
            <a:r>
              <a:rPr lang="it-IT" sz="2800">
                <a:latin typeface="Calibri" panose="020F0502020204030204" pitchFamily="34" charset="0"/>
                <a:ea typeface="Microsoft Sans Serif" panose="020B0604020202020204" pitchFamily="34" charset="0"/>
              </a:rPr>
              <a:t>Se, invece, il prezzo finale delle azioni è inferiore al prezzo iniziale, l’istituto pagherà una cedola dell’1%, anche se a volte i depositi strutturati possono avere un rendimento minimo dello 0%, cioè se le attività non performano bene, la remunerazione può finire per essere zero.</a:t>
            </a:r>
          </a:p>
        </p:txBody>
      </p:sp>
    </p:spTree>
    <p:extLst>
      <p:ext uri="{BB962C8B-B14F-4D97-AF65-F5344CB8AC3E}">
        <p14:creationId xmlns:p14="http://schemas.microsoft.com/office/powerpoint/2010/main" val="4267615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9525000" cy="769441"/>
          </a:xfrm>
          <a:prstGeom prst="rect">
            <a:avLst/>
          </a:prstGeom>
          <a:noFill/>
        </p:spPr>
        <p:txBody>
          <a:bodyPr wrap="square" rtlCol="0">
            <a:spAutoFit/>
          </a:bodyPr>
          <a:lstStyle/>
          <a:p>
            <a:r>
              <a:rPr lang="it-IT" sz="4400" b="1" dirty="0">
                <a:latin typeface="Calibri" panose="020F0502020204030204" pitchFamily="34" charset="0"/>
                <a:ea typeface="Microsoft Sans Serif" panose="020B0604020202020204" pitchFamily="34" charset="0"/>
                <a:cs typeface="Calibri" panose="020F0502020204030204" pitchFamily="34" charset="0"/>
              </a:rPr>
              <a:t>7. Esempio di deposito strutturato</a:t>
            </a:r>
          </a:p>
        </p:txBody>
      </p:sp>
      <p:sp>
        <p:nvSpPr>
          <p:cNvPr id="3" name="CuadroTexto 2">
            <a:extLst>
              <a:ext uri="{FF2B5EF4-FFF2-40B4-BE49-F238E27FC236}">
                <a16:creationId xmlns:a16="http://schemas.microsoft.com/office/drawing/2014/main" id="{6C8B894F-17B3-41CA-B7A0-A3081483AF7F}"/>
              </a:ext>
            </a:extLst>
          </p:cNvPr>
          <p:cNvSpPr txBox="1"/>
          <p:nvPr/>
        </p:nvSpPr>
        <p:spPr>
          <a:xfrm>
            <a:off x="1524000" y="2562880"/>
            <a:ext cx="9753600" cy="4401205"/>
          </a:xfrm>
          <a:prstGeom prst="rect">
            <a:avLst/>
          </a:prstGeom>
          <a:noFill/>
        </p:spPr>
        <p:txBody>
          <a:bodyPr wrap="square" rtlCol="0">
            <a:spAutoFit/>
          </a:bodyPr>
          <a:lstStyle/>
          <a:p>
            <a:pPr fontAlgn="base"/>
            <a:r>
              <a:rPr lang="it-IT" sz="2800">
                <a:latin typeface="Calibri" panose="020F0502020204030204" pitchFamily="34" charset="0"/>
                <a:ea typeface="Microsoft Sans Serif" panose="020B0604020202020204" pitchFamily="34" charset="0"/>
              </a:rPr>
              <a:t>In considerazione di quanto prima, il cliente decide di investire 10.000 euro, ricorda che il termine è di 12 mesi, il capitale è garantito e il rendimento può essere del 3% o dell'1%. Dopo 12 mesi, le due azioni sono aumentate di valore: in questo caso, il cliente guadagnerà 300 euro lordi di interessi, a cui deve essere detratta l’imposta del 19%, e la banca rimborserà i 10.000 euro.
</a:t>
            </a:r>
          </a:p>
          <a:p>
            <a:pPr fontAlgn="base"/>
            <a:r>
              <a:rPr lang="it-IT" sz="2800">
                <a:latin typeface="Calibri" panose="020F0502020204030204" pitchFamily="34" charset="0"/>
                <a:ea typeface="Microsoft Sans Serif" panose="020B0604020202020204" pitchFamily="34" charset="0"/>
              </a:rPr>
              <a:t>Potrebbe anche accadere che una o entrambe le azioni perdano valore. In tal caso, l’interesse lordo sarebbe di € 100 e otterresti anche l’intero importo investito.</a:t>
            </a:r>
            <a:endParaRPr lang="it-IT" sz="2800">
              <a:effectLst/>
              <a:latin typeface="Calibri" panose="020F0502020204030204" pitchFamily="34" charset="0"/>
              <a:ea typeface="Microsoft Sans Serif" panose="020B0604020202020204" pitchFamily="34" charset="0"/>
            </a:endParaRPr>
          </a:p>
        </p:txBody>
      </p:sp>
      <p:pic>
        <p:nvPicPr>
          <p:cNvPr id="5" name="Imagen 4" descr="Un dibujo de una persona&#10;&#10;Descripción generada automáticamente con confianza baja">
            <a:extLst>
              <a:ext uri="{FF2B5EF4-FFF2-40B4-BE49-F238E27FC236}">
                <a16:creationId xmlns:a16="http://schemas.microsoft.com/office/drawing/2014/main" id="{5C303586-87D7-312F-7CD1-CCC2FFFBC9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95816" y="3162300"/>
            <a:ext cx="4868184" cy="4305300"/>
          </a:xfrm>
          <a:prstGeom prst="rect">
            <a:avLst/>
          </a:prstGeom>
        </p:spPr>
      </p:pic>
    </p:spTree>
    <p:extLst>
      <p:ext uri="{BB962C8B-B14F-4D97-AF65-F5344CB8AC3E}">
        <p14:creationId xmlns:p14="http://schemas.microsoft.com/office/powerpoint/2010/main" val="628756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0FC66701-B7E7-E69C-5058-DDEC6B4E721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98163" y="3301711"/>
            <a:ext cx="5338198" cy="3374136"/>
          </a:xfrm>
          <a:prstGeom prst="rect">
            <a:avLst/>
          </a:prstGeom>
        </p:spPr>
      </p:pic>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3581400" cy="769441"/>
          </a:xfrm>
          <a:prstGeom prst="rect">
            <a:avLst/>
          </a:prstGeom>
          <a:noFill/>
        </p:spPr>
        <p:txBody>
          <a:bodyPr wrap="square" rtlCol="0">
            <a:spAutoFit/>
          </a:bodyPr>
          <a:lstStyle/>
          <a:p>
            <a:r>
              <a:rPr lang="it-IT" sz="4400" b="1">
                <a:latin typeface="Calibri" panose="020F0502020204030204" pitchFamily="34" charset="0"/>
                <a:ea typeface="Microsoft Sans Serif" panose="020B0604020202020204" pitchFamily="34" charset="0"/>
                <a:cs typeface="Calibri" panose="020F0502020204030204" pitchFamily="34" charset="0"/>
              </a:rPr>
              <a:t>Riassumendo</a:t>
            </a:r>
          </a:p>
        </p:txBody>
      </p:sp>
      <p:sp>
        <p:nvSpPr>
          <p:cNvPr id="4" name="CuadroTexto 3">
            <a:extLst>
              <a:ext uri="{FF2B5EF4-FFF2-40B4-BE49-F238E27FC236}">
                <a16:creationId xmlns:a16="http://schemas.microsoft.com/office/drawing/2014/main" id="{3C357393-DEA7-C6A2-387E-C00C2B8E46C7}"/>
              </a:ext>
            </a:extLst>
          </p:cNvPr>
          <p:cNvSpPr txBox="1"/>
          <p:nvPr/>
        </p:nvSpPr>
        <p:spPr>
          <a:xfrm>
            <a:off x="1995489" y="2628900"/>
            <a:ext cx="3460029" cy="523220"/>
          </a:xfrm>
          <a:prstGeom prst="rect">
            <a:avLst/>
          </a:prstGeom>
          <a:noFill/>
        </p:spPr>
        <p:txBody>
          <a:bodyPr wrap="square">
            <a:spAutoFit/>
          </a:bodyPr>
          <a:lstStyle/>
          <a:p>
            <a:r>
              <a:rPr lang="it-IT" altLang="ko-KR" sz="2800" b="1">
                <a:latin typeface="Calibri" panose="020F0502020204030204" pitchFamily="34" charset="0"/>
                <a:ea typeface="Microsoft Sans Serif" panose="020B0604020202020204" pitchFamily="34" charset="0"/>
                <a:cs typeface="Calibri" panose="020F0502020204030204" pitchFamily="34" charset="0"/>
              </a:rPr>
              <a:t>Ipoteca inversa</a:t>
            </a:r>
            <a:endParaRPr lang="it-IT" altLang="ko-KR" sz="2800" b="1">
              <a:latin typeface="Calibri" panose="020F0502020204030204" pitchFamily="34" charset="0"/>
              <a:cs typeface="Calibri" panose="020F0502020204030204" pitchFamily="34" charset="0"/>
            </a:endParaRPr>
          </a:p>
        </p:txBody>
      </p:sp>
      <p:sp>
        <p:nvSpPr>
          <p:cNvPr id="5" name="TextBox 10">
            <a:extLst>
              <a:ext uri="{FF2B5EF4-FFF2-40B4-BE49-F238E27FC236}">
                <a16:creationId xmlns:a16="http://schemas.microsoft.com/office/drawing/2014/main" id="{A47394E2-E6F7-9437-A91E-97F92F8C7377}"/>
              </a:ext>
            </a:extLst>
          </p:cNvPr>
          <p:cNvSpPr txBox="1"/>
          <p:nvPr/>
        </p:nvSpPr>
        <p:spPr>
          <a:xfrm>
            <a:off x="1995487" y="3212152"/>
            <a:ext cx="4643744" cy="1815882"/>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r>
              <a:rPr lang="it-IT" sz="2800">
                <a:latin typeface="Calibri" panose="020F0502020204030204" pitchFamily="34" charset="0"/>
                <a:ea typeface="Times New Roman" panose="02020603050405020304" pitchFamily="18" charset="0"/>
              </a:rPr>
              <a:t>Lo scopo di questo prestito è quello di fornire reddito fino alla morte del proprietario della casa</a:t>
            </a:r>
            <a:endParaRPr lang="it-IT" altLang="ko-KR" sz="2800">
              <a:latin typeface="Calibri" panose="020F0502020204030204" pitchFamily="34" charset="0"/>
              <a:ea typeface="Microsoft Sans Serif" panose="020B0604020202020204" pitchFamily="34" charset="0"/>
              <a:cs typeface="Calibri" panose="020F0502020204030204" pitchFamily="34" charset="0"/>
            </a:endParaRPr>
          </a:p>
        </p:txBody>
      </p:sp>
      <p:pic>
        <p:nvPicPr>
          <p:cNvPr id="6" name="object 2">
            <a:extLst>
              <a:ext uri="{FF2B5EF4-FFF2-40B4-BE49-F238E27FC236}">
                <a16:creationId xmlns:a16="http://schemas.microsoft.com/office/drawing/2014/main" id="{018F48C9-FC4D-84C8-1331-4B2E7E9EE33D}"/>
              </a:ext>
            </a:extLst>
          </p:cNvPr>
          <p:cNvPicPr/>
          <p:nvPr/>
        </p:nvPicPr>
        <p:blipFill>
          <a:blip r:embed="rId3" cstate="email">
            <a:extLst>
              <a:ext uri="{28A0092B-C50C-407E-A947-70E740481C1C}">
                <a14:useLocalDpi xmlns:a14="http://schemas.microsoft.com/office/drawing/2010/main"/>
              </a:ext>
            </a:extLst>
          </a:blip>
          <a:stretch>
            <a:fillRect/>
          </a:stretch>
        </p:blipFill>
        <p:spPr>
          <a:xfrm>
            <a:off x="1219200" y="2931140"/>
            <a:ext cx="638173" cy="1602760"/>
          </a:xfrm>
          <a:prstGeom prst="rect">
            <a:avLst/>
          </a:prstGeom>
        </p:spPr>
      </p:pic>
      <p:sp>
        <p:nvSpPr>
          <p:cNvPr id="7" name="CuadroTexto 6">
            <a:extLst>
              <a:ext uri="{FF2B5EF4-FFF2-40B4-BE49-F238E27FC236}">
                <a16:creationId xmlns:a16="http://schemas.microsoft.com/office/drawing/2014/main" id="{6BD6A5FD-DB86-2F6B-8FD5-EF209CE0FE7F}"/>
              </a:ext>
            </a:extLst>
          </p:cNvPr>
          <p:cNvSpPr txBox="1"/>
          <p:nvPr/>
        </p:nvSpPr>
        <p:spPr>
          <a:xfrm>
            <a:off x="1995488" y="5687080"/>
            <a:ext cx="3321915" cy="523220"/>
          </a:xfrm>
          <a:prstGeom prst="rect">
            <a:avLst/>
          </a:prstGeom>
          <a:noFill/>
        </p:spPr>
        <p:txBody>
          <a:bodyPr wrap="square">
            <a:spAutoFit/>
          </a:bodyPr>
          <a:lstStyle/>
          <a:p>
            <a:r>
              <a:rPr lang="it-IT" altLang="ko-KR" sz="2800" b="1" dirty="0">
                <a:latin typeface="Calibri" panose="020F0502020204030204" pitchFamily="34" charset="0"/>
                <a:ea typeface="Microsoft Sans Serif" panose="020B0604020202020204" pitchFamily="34" charset="0"/>
                <a:cs typeface="Calibri" panose="020F0502020204030204" pitchFamily="34" charset="0"/>
              </a:rPr>
              <a:t>Deposito strutturato</a:t>
            </a:r>
            <a:endParaRPr lang="it-IT" altLang="ko-KR" sz="2800" b="1" dirty="0">
              <a:latin typeface="Calibri" panose="020F0502020204030204" pitchFamily="34" charset="0"/>
              <a:cs typeface="Calibri" panose="020F0502020204030204" pitchFamily="34" charset="0"/>
            </a:endParaRPr>
          </a:p>
        </p:txBody>
      </p:sp>
      <p:sp>
        <p:nvSpPr>
          <p:cNvPr id="8" name="TextBox 10">
            <a:extLst>
              <a:ext uri="{FF2B5EF4-FFF2-40B4-BE49-F238E27FC236}">
                <a16:creationId xmlns:a16="http://schemas.microsoft.com/office/drawing/2014/main" id="{7DCBD73E-08FE-1BD6-E61E-9F8EF73D8484}"/>
              </a:ext>
            </a:extLst>
          </p:cNvPr>
          <p:cNvSpPr txBox="1"/>
          <p:nvPr/>
        </p:nvSpPr>
        <p:spPr>
          <a:xfrm>
            <a:off x="1995487" y="6210300"/>
            <a:ext cx="4643744" cy="224676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r>
              <a:rPr lang="it-IT" sz="2800">
                <a:latin typeface="Calibri" panose="020F0502020204030204" pitchFamily="34" charset="0"/>
                <a:ea typeface="Times New Roman" panose="02020603050405020304" pitchFamily="18" charset="0"/>
              </a:rPr>
              <a:t>La remunerazione finale sarà sempre legata all’evoluzione di una quota di borsa, di un indice, di un tasso di interesse o di un tasso di cambio</a:t>
            </a:r>
            <a:endParaRPr lang="it-IT" altLang="ko-KR" sz="2400">
              <a:latin typeface="Microsoft Sans Serif" panose="020B0604020202020204" pitchFamily="34" charset="0"/>
              <a:cs typeface="Microsoft Sans Serif" panose="020B0604020202020204" pitchFamily="34" charset="0"/>
            </a:endParaRPr>
          </a:p>
        </p:txBody>
      </p:sp>
      <p:pic>
        <p:nvPicPr>
          <p:cNvPr id="9" name="object 2">
            <a:extLst>
              <a:ext uri="{FF2B5EF4-FFF2-40B4-BE49-F238E27FC236}">
                <a16:creationId xmlns:a16="http://schemas.microsoft.com/office/drawing/2014/main" id="{FC64ED36-F27D-A4E8-7D60-5AC661C434B4}"/>
              </a:ext>
            </a:extLst>
          </p:cNvPr>
          <p:cNvPicPr/>
          <p:nvPr/>
        </p:nvPicPr>
        <p:blipFill>
          <a:blip r:embed="rId4" cstate="email">
            <a:extLst>
              <a:ext uri="{28A0092B-C50C-407E-A947-70E740481C1C}">
                <a14:useLocalDpi xmlns:a14="http://schemas.microsoft.com/office/drawing/2010/main"/>
              </a:ext>
            </a:extLst>
          </a:blip>
          <a:stretch>
            <a:fillRect/>
          </a:stretch>
        </p:blipFill>
        <p:spPr>
          <a:xfrm>
            <a:off x="1219200" y="5777711"/>
            <a:ext cx="638173" cy="1486244"/>
          </a:xfrm>
          <a:prstGeom prst="rect">
            <a:avLst/>
          </a:prstGeom>
        </p:spPr>
      </p:pic>
      <p:sp>
        <p:nvSpPr>
          <p:cNvPr id="10" name="CuadroTexto 9">
            <a:extLst>
              <a:ext uri="{FF2B5EF4-FFF2-40B4-BE49-F238E27FC236}">
                <a16:creationId xmlns:a16="http://schemas.microsoft.com/office/drawing/2014/main" id="{D98EC897-4108-538C-0545-7CD48DF8D55C}"/>
              </a:ext>
            </a:extLst>
          </p:cNvPr>
          <p:cNvSpPr txBox="1"/>
          <p:nvPr/>
        </p:nvSpPr>
        <p:spPr>
          <a:xfrm>
            <a:off x="13106398" y="2705100"/>
            <a:ext cx="4038600" cy="523220"/>
          </a:xfrm>
          <a:prstGeom prst="rect">
            <a:avLst/>
          </a:prstGeom>
          <a:noFill/>
        </p:spPr>
        <p:txBody>
          <a:bodyPr wrap="square">
            <a:spAutoFit/>
          </a:bodyPr>
          <a:lstStyle/>
          <a:p>
            <a:r>
              <a:rPr lang="it-IT" altLang="ko-KR" sz="2800" b="1">
                <a:latin typeface="Calibri" panose="020F0502020204030204" pitchFamily="34" charset="0"/>
                <a:ea typeface="Microsoft Sans Serif" panose="020B0604020202020204" pitchFamily="34" charset="0"/>
                <a:cs typeface="Calibri" panose="020F0502020204030204" pitchFamily="34" charset="0"/>
              </a:rPr>
              <a:t>Deposito misto</a:t>
            </a:r>
            <a:endParaRPr lang="it-IT" altLang="ko-KR" sz="2800" b="1">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1FC14C4-262B-CFC5-F368-E28B96CC6756}"/>
              </a:ext>
            </a:extLst>
          </p:cNvPr>
          <p:cNvSpPr txBox="1"/>
          <p:nvPr/>
        </p:nvSpPr>
        <p:spPr>
          <a:xfrm>
            <a:off x="13106398" y="3213271"/>
            <a:ext cx="4876802" cy="1815882"/>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r>
              <a:rPr lang="it-IT" sz="2800">
                <a:latin typeface="Calibri" panose="020F0502020204030204" pitchFamily="34" charset="0"/>
                <a:ea typeface="Times New Roman" panose="02020603050405020304" pitchFamily="18" charset="0"/>
              </a:rPr>
              <a:t>I depositi misti o doppi sono una combinazione di depositi a tempo determinato e depositi indicizzati</a:t>
            </a:r>
            <a:endParaRPr lang="it-IT" altLang="ko-KR" sz="2400">
              <a:latin typeface="Microsoft Sans Serif" panose="020B0604020202020204" pitchFamily="34" charset="0"/>
              <a:cs typeface="Microsoft Sans Serif" panose="020B0604020202020204" pitchFamily="34" charset="0"/>
            </a:endParaRPr>
          </a:p>
        </p:txBody>
      </p:sp>
      <p:pic>
        <p:nvPicPr>
          <p:cNvPr id="12" name="object 2">
            <a:extLst>
              <a:ext uri="{FF2B5EF4-FFF2-40B4-BE49-F238E27FC236}">
                <a16:creationId xmlns:a16="http://schemas.microsoft.com/office/drawing/2014/main" id="{F77757EA-8628-B6E1-F7D6-0406F5167F5D}"/>
              </a:ext>
            </a:extLst>
          </p:cNvPr>
          <p:cNvPicPr/>
          <p:nvPr/>
        </p:nvPicPr>
        <p:blipFill>
          <a:blip r:embed="rId5" cstate="email">
            <a:extLst>
              <a:ext uri="{28A0092B-C50C-407E-A947-70E740481C1C}">
                <a14:useLocalDpi xmlns:a14="http://schemas.microsoft.com/office/drawing/2010/main"/>
              </a:ext>
            </a:extLst>
          </a:blip>
          <a:stretch>
            <a:fillRect/>
          </a:stretch>
        </p:blipFill>
        <p:spPr>
          <a:xfrm>
            <a:off x="12330111" y="2931140"/>
            <a:ext cx="638173" cy="1639637"/>
          </a:xfrm>
          <a:prstGeom prst="rect">
            <a:avLst/>
          </a:prstGeom>
        </p:spPr>
      </p:pic>
      <p:sp>
        <p:nvSpPr>
          <p:cNvPr id="13" name="CuadroTexto 12">
            <a:extLst>
              <a:ext uri="{FF2B5EF4-FFF2-40B4-BE49-F238E27FC236}">
                <a16:creationId xmlns:a16="http://schemas.microsoft.com/office/drawing/2014/main" id="{88CDCD3A-3651-DA36-A870-BD08006C8C91}"/>
              </a:ext>
            </a:extLst>
          </p:cNvPr>
          <p:cNvSpPr txBox="1"/>
          <p:nvPr/>
        </p:nvSpPr>
        <p:spPr>
          <a:xfrm>
            <a:off x="13106398" y="5687080"/>
            <a:ext cx="4411942" cy="523220"/>
          </a:xfrm>
          <a:prstGeom prst="rect">
            <a:avLst/>
          </a:prstGeom>
          <a:noFill/>
        </p:spPr>
        <p:txBody>
          <a:bodyPr wrap="square">
            <a:spAutoFit/>
          </a:bodyPr>
          <a:lstStyle/>
          <a:p>
            <a:r>
              <a:rPr lang="it-IT" altLang="ko-KR" sz="2800" b="1">
                <a:latin typeface="Calibri" panose="020F0502020204030204" pitchFamily="34" charset="0"/>
                <a:ea typeface="Microsoft Sans Serif" panose="020B0604020202020204" pitchFamily="34" charset="0"/>
                <a:cs typeface="Calibri" panose="020F0502020204030204" pitchFamily="34" charset="0"/>
              </a:rPr>
              <a:t>Conto in valuta estera</a:t>
            </a:r>
            <a:endParaRPr lang="it-IT" altLang="ko-KR" sz="2800" b="1">
              <a:latin typeface="Calibri" panose="020F0502020204030204" pitchFamily="34" charset="0"/>
              <a:cs typeface="Calibri" panose="020F0502020204030204" pitchFamily="34" charset="0"/>
            </a:endParaRPr>
          </a:p>
        </p:txBody>
      </p:sp>
      <p:sp>
        <p:nvSpPr>
          <p:cNvPr id="14" name="TextBox 10">
            <a:extLst>
              <a:ext uri="{FF2B5EF4-FFF2-40B4-BE49-F238E27FC236}">
                <a16:creationId xmlns:a16="http://schemas.microsoft.com/office/drawing/2014/main" id="{BE22D3DF-9016-ADFE-B491-A981D3CF8358}"/>
              </a:ext>
            </a:extLst>
          </p:cNvPr>
          <p:cNvSpPr txBox="1"/>
          <p:nvPr/>
        </p:nvSpPr>
        <p:spPr>
          <a:xfrm>
            <a:off x="13106398" y="6210300"/>
            <a:ext cx="4267201" cy="95410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r>
              <a:rPr lang="it-IT" sz="2800">
                <a:latin typeface="Calibri" panose="020F0502020204030204" pitchFamily="34" charset="0"/>
                <a:ea typeface="Times New Roman" panose="02020603050405020304" pitchFamily="18" charset="0"/>
              </a:rPr>
              <a:t>Un conto che opera in una valuta diversa dall’euro</a:t>
            </a:r>
          </a:p>
        </p:txBody>
      </p:sp>
      <p:pic>
        <p:nvPicPr>
          <p:cNvPr id="15" name="object 2">
            <a:extLst>
              <a:ext uri="{FF2B5EF4-FFF2-40B4-BE49-F238E27FC236}">
                <a16:creationId xmlns:a16="http://schemas.microsoft.com/office/drawing/2014/main" id="{0DD2F338-E360-3DE7-6475-1B05002A8749}"/>
              </a:ext>
            </a:extLst>
          </p:cNvPr>
          <p:cNvPicPr/>
          <p:nvPr/>
        </p:nvPicPr>
        <p:blipFill>
          <a:blip r:embed="rId4" cstate="email">
            <a:extLst>
              <a:ext uri="{28A0092B-C50C-407E-A947-70E740481C1C}">
                <a14:useLocalDpi xmlns:a14="http://schemas.microsoft.com/office/drawing/2010/main"/>
              </a:ext>
            </a:extLst>
          </a:blip>
          <a:stretch>
            <a:fillRect/>
          </a:stretch>
        </p:blipFill>
        <p:spPr>
          <a:xfrm>
            <a:off x="12330110" y="5799104"/>
            <a:ext cx="638173" cy="1486244"/>
          </a:xfrm>
          <a:prstGeom prst="rect">
            <a:avLst/>
          </a:prstGeom>
        </p:spPr>
      </p:pic>
    </p:spTree>
    <p:extLst>
      <p:ext uri="{BB962C8B-B14F-4D97-AF65-F5344CB8AC3E}">
        <p14:creationId xmlns:p14="http://schemas.microsoft.com/office/powerpoint/2010/main" val="2930964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9E94187-2C23-4078-BF40-98553CAA15C3}"/>
              </a:ext>
            </a:extLst>
          </p:cNvPr>
          <p:cNvSpPr txBox="1"/>
          <p:nvPr/>
        </p:nvSpPr>
        <p:spPr>
          <a:xfrm>
            <a:off x="6221361" y="5176684"/>
            <a:ext cx="5410200" cy="1323439"/>
          </a:xfrm>
          <a:prstGeom prst="rect">
            <a:avLst/>
          </a:prstGeom>
          <a:noFill/>
        </p:spPr>
        <p:txBody>
          <a:bodyPr wrap="square">
            <a:spAutoFit/>
          </a:bodyPr>
          <a:lstStyle/>
          <a:p>
            <a:pPr lvl="0" algn="ctr">
              <a:spcBef>
                <a:spcPts val="5"/>
              </a:spcBef>
              <a:tabLst>
                <a:tab pos="1205230" algn="l"/>
                <a:tab pos="1926589" algn="l"/>
                <a:tab pos="2915920" algn="l"/>
                <a:tab pos="3444875" algn="l"/>
                <a:tab pos="4383405" algn="l"/>
                <a:tab pos="6796405" algn="l"/>
              </a:tabLst>
              <a:defRPr/>
            </a:pPr>
            <a:r>
              <a:rPr lang="it-IT" sz="8000" b="1" spc="-114">
                <a:solidFill>
                  <a:srgbClr val="FAC709"/>
                </a:solidFill>
                <a:latin typeface="Calibri" panose="020F0502020204030204" pitchFamily="34" charset="0"/>
                <a:ea typeface="Microsoft Sans Serif" panose="020B0604020202020204" pitchFamily="34" charset="0"/>
                <a:cs typeface="Calibri" panose="020F0502020204030204" pitchFamily="34" charset="0"/>
              </a:rPr>
              <a:t>Grazie!</a:t>
            </a:r>
            <a:endParaRPr kumimoji="0" lang="it-IT" sz="8000" b="1" i="0" u="none" strike="noStrike" kern="1200" cap="none" spc="0" normalizeH="0" baseline="0">
              <a:ln>
                <a:noFill/>
              </a:ln>
              <a:solidFill>
                <a:srgbClr val="FAC709"/>
              </a:solidFill>
              <a:effectLst/>
              <a:uLnTx/>
              <a:uFillTx/>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85FA7D33-1D53-3061-8F07-5067688E3261}"/>
              </a:ext>
            </a:extLst>
          </p:cNvPr>
          <p:cNvSpPr txBox="1"/>
          <p:nvPr/>
        </p:nvSpPr>
        <p:spPr>
          <a:xfrm>
            <a:off x="4343400" y="6853084"/>
            <a:ext cx="9166122" cy="769441"/>
          </a:xfrm>
          <a:prstGeom prst="rect">
            <a:avLst/>
          </a:prstGeom>
          <a:noFill/>
        </p:spPr>
        <p:txBody>
          <a:bodyPr wrap="square">
            <a:spAutoFit/>
          </a:bodyPr>
          <a:lstStyle/>
          <a:p>
            <a:pPr marL="12700" algn="ctr">
              <a:lnSpc>
                <a:spcPct val="100000"/>
              </a:lnSpc>
              <a:spcBef>
                <a:spcPts val="100"/>
              </a:spcBef>
            </a:pPr>
            <a:r>
              <a:rPr lang="it-IT" sz="4400" b="1" spc="-65">
                <a:latin typeface="Calibri" panose="020F0502020204030204" pitchFamily="34" charset="0"/>
                <a:ea typeface="Microsoft Sans Serif" panose="020B0604020202020204" pitchFamily="34" charset="0"/>
                <a:cs typeface="Calibri" panose="020F0502020204030204" pitchFamily="34" charset="0"/>
              </a:rPr>
              <a:t>Partner: Università di Malaga</a:t>
            </a:r>
          </a:p>
        </p:txBody>
      </p:sp>
    </p:spTree>
    <p:extLst>
      <p:ext uri="{BB962C8B-B14F-4D97-AF65-F5344CB8AC3E}">
        <p14:creationId xmlns:p14="http://schemas.microsoft.com/office/powerpoint/2010/main" val="1768335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6C18BE6-D155-4521-8CAA-E6D770234311}"/>
              </a:ext>
            </a:extLst>
          </p:cNvPr>
          <p:cNvSpPr txBox="1"/>
          <p:nvPr/>
        </p:nvSpPr>
        <p:spPr>
          <a:xfrm>
            <a:off x="1524000" y="1503549"/>
            <a:ext cx="9462656" cy="769441"/>
          </a:xfrm>
          <a:prstGeom prst="rect">
            <a:avLst/>
          </a:prstGeom>
          <a:noFill/>
        </p:spPr>
        <p:txBody>
          <a:bodyPr wrap="square" rtlCol="0">
            <a:spAutoFit/>
          </a:bodyPr>
          <a:lstStyle/>
          <a:p>
            <a:r>
              <a:rPr lang="it-IT" sz="4400" b="1">
                <a:latin typeface="Calibri" panose="020F0502020204030204" pitchFamily="34" charset="0"/>
                <a:ea typeface="Microsoft Sans Serif" panose="020B0604020202020204" pitchFamily="34" charset="0"/>
                <a:cs typeface="Calibri" panose="020F0502020204030204" pitchFamily="34" charset="0"/>
              </a:rPr>
              <a:t>Obiettivi &amp; Finalità</a:t>
            </a:r>
          </a:p>
        </p:txBody>
      </p:sp>
      <p:sp>
        <p:nvSpPr>
          <p:cNvPr id="3" name="CuadroTexto 2">
            <a:extLst>
              <a:ext uri="{FF2B5EF4-FFF2-40B4-BE49-F238E27FC236}">
                <a16:creationId xmlns:a16="http://schemas.microsoft.com/office/drawing/2014/main" id="{94806D19-7757-4ABE-BAED-6D5E2D696DDB}"/>
              </a:ext>
            </a:extLst>
          </p:cNvPr>
          <p:cNvSpPr txBox="1"/>
          <p:nvPr/>
        </p:nvSpPr>
        <p:spPr>
          <a:xfrm>
            <a:off x="1524000" y="2262365"/>
            <a:ext cx="10040186" cy="523220"/>
          </a:xfrm>
          <a:prstGeom prst="rect">
            <a:avLst/>
          </a:prstGeom>
          <a:noFill/>
        </p:spPr>
        <p:txBody>
          <a:bodyPr wrap="square" rtlCol="0">
            <a:spAutoFit/>
          </a:bodyPr>
          <a:lstStyle/>
          <a:p>
            <a:pPr algn="just"/>
            <a:r>
              <a:rPr lang="it-IT" sz="2800">
                <a:latin typeface="Calibri" panose="020F0502020204030204" pitchFamily="34" charset="0"/>
                <a:ea typeface="Microsoft Sans Serif" panose="020B0604020202020204" pitchFamily="34" charset="0"/>
                <a:cs typeface="Calibri" panose="020F0502020204030204" pitchFamily="34" charset="0"/>
              </a:rPr>
              <a:t>Alla fine di questo modulo sarai in grado di:</a:t>
            </a:r>
            <a:endParaRPr lang="it-IT" sz="2800">
              <a:effectLst/>
              <a:latin typeface="Calibri" panose="020F0502020204030204" pitchFamily="34" charset="0"/>
              <a:ea typeface="Microsoft Sans Serif" panose="020B0604020202020204" pitchFamily="34" charset="0"/>
              <a:cs typeface="Calibri" panose="020F0502020204030204" pitchFamily="34" charset="0"/>
            </a:endParaRPr>
          </a:p>
        </p:txBody>
      </p:sp>
      <p:pic>
        <p:nvPicPr>
          <p:cNvPr id="6" name="Imagen 5">
            <a:extLst>
              <a:ext uri="{FF2B5EF4-FFF2-40B4-BE49-F238E27FC236}">
                <a16:creationId xmlns:a16="http://schemas.microsoft.com/office/drawing/2014/main" id="{23063823-CA1E-0A50-5BB7-82A235C90EE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858129" y="4639192"/>
            <a:ext cx="7353671" cy="4058318"/>
          </a:xfrm>
          <a:prstGeom prst="rect">
            <a:avLst/>
          </a:prstGeom>
        </p:spPr>
      </p:pic>
      <p:pic>
        <p:nvPicPr>
          <p:cNvPr id="4" name="object 2">
            <a:extLst>
              <a:ext uri="{FF2B5EF4-FFF2-40B4-BE49-F238E27FC236}">
                <a16:creationId xmlns:a16="http://schemas.microsoft.com/office/drawing/2014/main" id="{326F599C-0902-4E54-BAC7-ADAF9B4BDB92}"/>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1767384" y="3734942"/>
            <a:ext cx="370416" cy="280000"/>
          </a:xfrm>
          <a:prstGeom prst="rect">
            <a:avLst/>
          </a:prstGeom>
        </p:spPr>
      </p:pic>
      <p:grpSp>
        <p:nvGrpSpPr>
          <p:cNvPr id="7" name="Grupo 6">
            <a:extLst>
              <a:ext uri="{FF2B5EF4-FFF2-40B4-BE49-F238E27FC236}">
                <a16:creationId xmlns:a16="http://schemas.microsoft.com/office/drawing/2014/main" id="{6AD18D4C-B589-44B7-8EFF-3DEBF5C41E8D}"/>
              </a:ext>
            </a:extLst>
          </p:cNvPr>
          <p:cNvGrpSpPr/>
          <p:nvPr/>
        </p:nvGrpSpPr>
        <p:grpSpPr>
          <a:xfrm>
            <a:off x="1753164" y="4708121"/>
            <a:ext cx="389419" cy="357695"/>
            <a:chOff x="10576646" y="4322694"/>
            <a:chExt cx="700954" cy="668406"/>
          </a:xfrm>
        </p:grpSpPr>
        <p:pic>
          <p:nvPicPr>
            <p:cNvPr id="23" name="object 2">
              <a:extLst>
                <a:ext uri="{FF2B5EF4-FFF2-40B4-BE49-F238E27FC236}">
                  <a16:creationId xmlns:a16="http://schemas.microsoft.com/office/drawing/2014/main" id="{0EDA923F-8D2D-4611-BB52-E35C95A8EC02}"/>
                </a:ext>
              </a:extLst>
            </p:cNvPr>
            <p:cNvPicPr/>
            <p:nvPr/>
          </p:nvPicPr>
          <p:blipFill rotWithShape="1">
            <a:blip r:embed="rId4" cstate="email">
              <a:extLst>
                <a:ext uri="{28A0092B-C50C-407E-A947-70E740481C1C}">
                  <a14:useLocalDpi xmlns:a14="http://schemas.microsoft.com/office/drawing/2010/main"/>
                </a:ext>
              </a:extLst>
            </a:blip>
            <a:srcRect l="-2272" r="-2859"/>
            <a:stretch/>
          </p:blipFill>
          <p:spPr>
            <a:xfrm>
              <a:off x="10576646" y="4381500"/>
              <a:ext cx="700954" cy="609600"/>
            </a:xfrm>
            <a:prstGeom prst="rect">
              <a:avLst/>
            </a:prstGeom>
          </p:spPr>
        </p:pic>
        <p:sp>
          <p:nvSpPr>
            <p:cNvPr id="32" name="Rectángulo 31">
              <a:extLst>
                <a:ext uri="{FF2B5EF4-FFF2-40B4-BE49-F238E27FC236}">
                  <a16:creationId xmlns:a16="http://schemas.microsoft.com/office/drawing/2014/main" id="{180C6FA9-8737-480A-B58C-831393525641}"/>
                </a:ext>
              </a:extLst>
            </p:cNvPr>
            <p:cNvSpPr/>
            <p:nvPr/>
          </p:nvSpPr>
          <p:spPr>
            <a:xfrm>
              <a:off x="10820400" y="4322694"/>
              <a:ext cx="228600" cy="7173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solidFill>
                  <a:schemeClr val="tx1"/>
                </a:solidFill>
              </a:endParaRPr>
            </a:p>
          </p:txBody>
        </p:sp>
      </p:grpSp>
      <p:sp>
        <p:nvSpPr>
          <p:cNvPr id="8" name="TextBox 8">
            <a:extLst>
              <a:ext uri="{FF2B5EF4-FFF2-40B4-BE49-F238E27FC236}">
                <a16:creationId xmlns:a16="http://schemas.microsoft.com/office/drawing/2014/main" id="{18538967-CA04-70D1-9C5C-75434C8C7BC3}"/>
              </a:ext>
            </a:extLst>
          </p:cNvPr>
          <p:cNvSpPr txBox="1"/>
          <p:nvPr/>
        </p:nvSpPr>
        <p:spPr>
          <a:xfrm>
            <a:off x="2505493" y="3562564"/>
            <a:ext cx="8077199" cy="584775"/>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ltLang="ko-KR" sz="3200" b="1">
                <a:latin typeface="Calibri" panose="020F0502020204030204" pitchFamily="34" charset="0"/>
                <a:ea typeface="Microsoft Sans Serif" panose="020B0604020202020204" pitchFamily="34" charset="0"/>
                <a:cs typeface="Calibri" panose="020F0502020204030204" pitchFamily="34" charset="0"/>
              </a:rPr>
              <a:t>Capire come funzionano le ipoteche inverse</a:t>
            </a:r>
            <a:endParaRPr lang="it-IT" altLang="ko-KR" sz="3200" b="1">
              <a:latin typeface="Calibri" panose="020F0502020204030204" pitchFamily="34" charset="0"/>
              <a:cs typeface="Calibri" panose="020F0502020204030204" pitchFamily="34" charset="0"/>
            </a:endParaRPr>
          </a:p>
        </p:txBody>
      </p:sp>
      <p:sp>
        <p:nvSpPr>
          <p:cNvPr id="16" name="TextBox 8">
            <a:extLst>
              <a:ext uri="{FF2B5EF4-FFF2-40B4-BE49-F238E27FC236}">
                <a16:creationId xmlns:a16="http://schemas.microsoft.com/office/drawing/2014/main" id="{C36C1177-DB5A-C233-5BDB-C26E2B34FEA0}"/>
              </a:ext>
            </a:extLst>
          </p:cNvPr>
          <p:cNvSpPr txBox="1"/>
          <p:nvPr/>
        </p:nvSpPr>
        <p:spPr>
          <a:xfrm>
            <a:off x="2505493" y="4598627"/>
            <a:ext cx="9372600" cy="584775"/>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ltLang="ko-KR" sz="3200" b="1" dirty="0">
                <a:latin typeface="Calibri" panose="020F0502020204030204" pitchFamily="34" charset="0"/>
                <a:ea typeface="Microsoft Sans Serif" panose="020B0604020202020204" pitchFamily="34" charset="0"/>
                <a:cs typeface="Calibri" panose="020F0502020204030204" pitchFamily="34" charset="0"/>
              </a:rPr>
              <a:t>Capire come funzionano i depositi strutturati</a:t>
            </a:r>
            <a:endParaRPr lang="it-IT" altLang="ko-KR"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1092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6C18BE6-D155-4521-8CAA-E6D770234311}"/>
              </a:ext>
            </a:extLst>
          </p:cNvPr>
          <p:cNvSpPr txBox="1"/>
          <p:nvPr/>
        </p:nvSpPr>
        <p:spPr>
          <a:xfrm>
            <a:off x="1532831" y="1145359"/>
            <a:ext cx="9462656" cy="769441"/>
          </a:xfrm>
          <a:prstGeom prst="rect">
            <a:avLst/>
          </a:prstGeom>
          <a:noFill/>
        </p:spPr>
        <p:txBody>
          <a:bodyPr wrap="square" rtlCol="0">
            <a:spAutoFit/>
          </a:bodyPr>
          <a:lstStyle/>
          <a:p>
            <a:r>
              <a:rPr lang="it-IT" sz="4400" b="1">
                <a:latin typeface="Calibri" panose="020F0502020204030204" pitchFamily="34" charset="0"/>
                <a:ea typeface="Microsoft Sans Serif" panose="020B0604020202020204" pitchFamily="34" charset="0"/>
                <a:cs typeface="Calibri" panose="020F0502020204030204" pitchFamily="34" charset="0"/>
              </a:rPr>
              <a:t>Indice</a:t>
            </a:r>
          </a:p>
        </p:txBody>
      </p:sp>
      <p:pic>
        <p:nvPicPr>
          <p:cNvPr id="37" name="Imagen 36">
            <a:extLst>
              <a:ext uri="{FF2B5EF4-FFF2-40B4-BE49-F238E27FC236}">
                <a16:creationId xmlns:a16="http://schemas.microsoft.com/office/drawing/2014/main" id="{60C826FD-FEDF-7F76-8457-C265509D80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95487" y="4230876"/>
            <a:ext cx="6749722" cy="4499814"/>
          </a:xfrm>
          <a:prstGeom prst="rect">
            <a:avLst/>
          </a:prstGeom>
        </p:spPr>
      </p:pic>
      <p:pic>
        <p:nvPicPr>
          <p:cNvPr id="3" name="object 2">
            <a:extLst>
              <a:ext uri="{FF2B5EF4-FFF2-40B4-BE49-F238E27FC236}">
                <a16:creationId xmlns:a16="http://schemas.microsoft.com/office/drawing/2014/main" id="{326F599C-0902-4E54-BAC7-ADAF9B4BDB92}"/>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1425246" y="2449071"/>
            <a:ext cx="370416" cy="280000"/>
          </a:xfrm>
          <a:prstGeom prst="rect">
            <a:avLst/>
          </a:prstGeom>
        </p:spPr>
      </p:pic>
      <p:pic>
        <p:nvPicPr>
          <p:cNvPr id="4" name="object 2">
            <a:extLst>
              <a:ext uri="{FF2B5EF4-FFF2-40B4-BE49-F238E27FC236}">
                <a16:creationId xmlns:a16="http://schemas.microsoft.com/office/drawing/2014/main" id="{A503E805-FB64-49DE-8A03-1F50600ABF7A}"/>
              </a:ext>
            </a:extLst>
          </p:cNvPr>
          <p:cNvPicPr/>
          <p:nvPr/>
        </p:nvPicPr>
        <p:blipFill rotWithShape="1">
          <a:blip r:embed="rId4" cstate="email">
            <a:extLst>
              <a:ext uri="{28A0092B-C50C-407E-A947-70E740481C1C}">
                <a14:useLocalDpi xmlns:a14="http://schemas.microsoft.com/office/drawing/2010/main"/>
              </a:ext>
            </a:extLst>
          </a:blip>
          <a:srcRect r="-2857"/>
          <a:stretch/>
        </p:blipFill>
        <p:spPr>
          <a:xfrm>
            <a:off x="1404497" y="4199276"/>
            <a:ext cx="381000" cy="326225"/>
          </a:xfrm>
          <a:prstGeom prst="rect">
            <a:avLst/>
          </a:prstGeom>
        </p:spPr>
      </p:pic>
      <p:grpSp>
        <p:nvGrpSpPr>
          <p:cNvPr id="5" name="Grupo 4">
            <a:extLst>
              <a:ext uri="{FF2B5EF4-FFF2-40B4-BE49-F238E27FC236}">
                <a16:creationId xmlns:a16="http://schemas.microsoft.com/office/drawing/2014/main" id="{6AD18D4C-B589-44B7-8EFF-3DEBF5C41E8D}"/>
              </a:ext>
            </a:extLst>
          </p:cNvPr>
          <p:cNvGrpSpPr/>
          <p:nvPr/>
        </p:nvGrpSpPr>
        <p:grpSpPr>
          <a:xfrm>
            <a:off x="1425246" y="3236453"/>
            <a:ext cx="389419" cy="357695"/>
            <a:chOff x="10576646" y="4322694"/>
            <a:chExt cx="700954" cy="668406"/>
          </a:xfrm>
        </p:grpSpPr>
        <p:pic>
          <p:nvPicPr>
            <p:cNvPr id="23" name="object 2">
              <a:extLst>
                <a:ext uri="{FF2B5EF4-FFF2-40B4-BE49-F238E27FC236}">
                  <a16:creationId xmlns:a16="http://schemas.microsoft.com/office/drawing/2014/main" id="{0EDA923F-8D2D-4611-BB52-E35C95A8EC02}"/>
                </a:ext>
              </a:extLst>
            </p:cNvPr>
            <p:cNvPicPr/>
            <p:nvPr/>
          </p:nvPicPr>
          <p:blipFill rotWithShape="1">
            <a:blip r:embed="rId5" cstate="email">
              <a:extLst>
                <a:ext uri="{28A0092B-C50C-407E-A947-70E740481C1C}">
                  <a14:useLocalDpi xmlns:a14="http://schemas.microsoft.com/office/drawing/2010/main"/>
                </a:ext>
              </a:extLst>
            </a:blip>
            <a:srcRect l="-2272" r="-2859"/>
            <a:stretch/>
          </p:blipFill>
          <p:spPr>
            <a:xfrm>
              <a:off x="10576646" y="4381500"/>
              <a:ext cx="700954" cy="609600"/>
            </a:xfrm>
            <a:prstGeom prst="rect">
              <a:avLst/>
            </a:prstGeom>
          </p:spPr>
        </p:pic>
        <p:sp>
          <p:nvSpPr>
            <p:cNvPr id="32" name="Rectángulo 31">
              <a:extLst>
                <a:ext uri="{FF2B5EF4-FFF2-40B4-BE49-F238E27FC236}">
                  <a16:creationId xmlns:a16="http://schemas.microsoft.com/office/drawing/2014/main" id="{180C6FA9-8737-480A-B58C-831393525641}"/>
                </a:ext>
              </a:extLst>
            </p:cNvPr>
            <p:cNvSpPr/>
            <p:nvPr/>
          </p:nvSpPr>
          <p:spPr>
            <a:xfrm>
              <a:off x="10820400" y="4322694"/>
              <a:ext cx="228600" cy="7173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solidFill>
                  <a:schemeClr val="tx1"/>
                </a:solidFill>
              </a:endParaRPr>
            </a:p>
          </p:txBody>
        </p:sp>
      </p:grpSp>
      <p:sp>
        <p:nvSpPr>
          <p:cNvPr id="6" name="TextBox 8">
            <a:extLst>
              <a:ext uri="{FF2B5EF4-FFF2-40B4-BE49-F238E27FC236}">
                <a16:creationId xmlns:a16="http://schemas.microsoft.com/office/drawing/2014/main" id="{18538967-CA04-70D1-9C5C-75434C8C7BC3}"/>
              </a:ext>
            </a:extLst>
          </p:cNvPr>
          <p:cNvSpPr txBox="1"/>
          <p:nvPr/>
        </p:nvSpPr>
        <p:spPr>
          <a:xfrm>
            <a:off x="2286000" y="2237482"/>
            <a:ext cx="6553200" cy="584775"/>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ltLang="ko-KR" sz="3200" b="1">
                <a:latin typeface="Calibri" panose="020F0502020204030204" pitchFamily="34" charset="0"/>
                <a:ea typeface="Microsoft Sans Serif" panose="020B0604020202020204" pitchFamily="34" charset="0"/>
                <a:cs typeface="Calibri" panose="020F0502020204030204" pitchFamily="34" charset="0"/>
              </a:rPr>
              <a:t>1.- Cos’è un’ipoteca inversa?</a:t>
            </a:r>
            <a:endParaRPr lang="it-IT" altLang="ko-KR" sz="3200" b="1">
              <a:latin typeface="Calibri" panose="020F0502020204030204" pitchFamily="34" charset="0"/>
              <a:cs typeface="Calibri" panose="020F0502020204030204" pitchFamily="34" charset="0"/>
            </a:endParaRPr>
          </a:p>
        </p:txBody>
      </p:sp>
      <p:sp>
        <p:nvSpPr>
          <p:cNvPr id="7" name="TextBox 8">
            <a:extLst>
              <a:ext uri="{FF2B5EF4-FFF2-40B4-BE49-F238E27FC236}">
                <a16:creationId xmlns:a16="http://schemas.microsoft.com/office/drawing/2014/main" id="{C36C1177-DB5A-C233-5BDB-C26E2B34FEA0}"/>
              </a:ext>
            </a:extLst>
          </p:cNvPr>
          <p:cNvSpPr txBox="1"/>
          <p:nvPr/>
        </p:nvSpPr>
        <p:spPr>
          <a:xfrm>
            <a:off x="2285999" y="3089926"/>
            <a:ext cx="10095077" cy="584775"/>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ltLang="ko-KR" sz="3200" b="1">
                <a:latin typeface="Calibri" panose="020F0502020204030204" pitchFamily="34" charset="0"/>
                <a:ea typeface="Microsoft Sans Serif" panose="020B0604020202020204" pitchFamily="34" charset="0"/>
                <a:cs typeface="Calibri" panose="020F0502020204030204" pitchFamily="34" charset="0"/>
              </a:rPr>
              <a:t>2.- Modalità di rimborso delle ipoteche inverse</a:t>
            </a:r>
            <a:endParaRPr lang="it-IT" altLang="ko-KR" sz="3200" b="1">
              <a:latin typeface="Calibri" panose="020F0502020204030204" pitchFamily="34" charset="0"/>
              <a:cs typeface="Calibri" panose="020F0502020204030204" pitchFamily="34" charset="0"/>
            </a:endParaRPr>
          </a:p>
        </p:txBody>
      </p:sp>
      <p:sp>
        <p:nvSpPr>
          <p:cNvPr id="8" name="TextBox 8">
            <a:extLst>
              <a:ext uri="{FF2B5EF4-FFF2-40B4-BE49-F238E27FC236}">
                <a16:creationId xmlns:a16="http://schemas.microsoft.com/office/drawing/2014/main" id="{726ABA70-2A00-5E18-8F67-4291A0157C19}"/>
              </a:ext>
            </a:extLst>
          </p:cNvPr>
          <p:cNvSpPr txBox="1"/>
          <p:nvPr/>
        </p:nvSpPr>
        <p:spPr>
          <a:xfrm>
            <a:off x="2279374" y="4004326"/>
            <a:ext cx="9607826" cy="584775"/>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ltLang="ko-KR" sz="3200" b="1">
                <a:latin typeface="Calibri" panose="020F0502020204030204" pitchFamily="34" charset="0"/>
                <a:ea typeface="Microsoft Sans Serif" panose="020B0604020202020204" pitchFamily="34" charset="0"/>
                <a:cs typeface="Calibri" panose="020F0502020204030204" pitchFamily="34" charset="0"/>
              </a:rPr>
              <a:t>3.- Cosa sono i conti bancari in valuta estera?</a:t>
            </a:r>
            <a:endParaRPr lang="it-IT" altLang="ko-KR" sz="3200" b="1">
              <a:latin typeface="Calibri" panose="020F0502020204030204" pitchFamily="34" charset="0"/>
              <a:cs typeface="Calibri" panose="020F0502020204030204" pitchFamily="34" charset="0"/>
            </a:endParaRPr>
          </a:p>
        </p:txBody>
      </p:sp>
      <p:pic>
        <p:nvPicPr>
          <p:cNvPr id="9" name="object 2">
            <a:extLst>
              <a:ext uri="{FF2B5EF4-FFF2-40B4-BE49-F238E27FC236}">
                <a16:creationId xmlns:a16="http://schemas.microsoft.com/office/drawing/2014/main" id="{1198203E-F30C-C231-7F97-00A10E77FEFB}"/>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1434747" y="5157305"/>
            <a:ext cx="370416" cy="280000"/>
          </a:xfrm>
          <a:prstGeom prst="rect">
            <a:avLst/>
          </a:prstGeom>
        </p:spPr>
      </p:pic>
      <p:sp>
        <p:nvSpPr>
          <p:cNvPr id="12" name="TextBox 8">
            <a:extLst>
              <a:ext uri="{FF2B5EF4-FFF2-40B4-BE49-F238E27FC236}">
                <a16:creationId xmlns:a16="http://schemas.microsoft.com/office/drawing/2014/main" id="{70E3023D-73C2-41CE-30BA-F721A1527644}"/>
              </a:ext>
            </a:extLst>
          </p:cNvPr>
          <p:cNvSpPr txBox="1"/>
          <p:nvPr/>
        </p:nvSpPr>
        <p:spPr>
          <a:xfrm>
            <a:off x="2286000" y="4980682"/>
            <a:ext cx="9462656" cy="584775"/>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ltLang="ko-KR" sz="3200" b="1" dirty="0">
                <a:latin typeface="Calibri" panose="020F0502020204030204" pitchFamily="34" charset="0"/>
                <a:ea typeface="Microsoft Sans Serif" panose="020B0604020202020204" pitchFamily="34" charset="0"/>
                <a:cs typeface="Calibri" panose="020F0502020204030204" pitchFamily="34" charset="0"/>
              </a:rPr>
              <a:t>4.- Cos’è un deposito strutturato?</a:t>
            </a:r>
            <a:endParaRPr lang="it-IT" altLang="ko-KR" sz="3200" b="1" dirty="0">
              <a:latin typeface="Calibri" panose="020F0502020204030204" pitchFamily="34" charset="0"/>
              <a:cs typeface="Calibri" panose="020F0502020204030204" pitchFamily="34" charset="0"/>
            </a:endParaRPr>
          </a:p>
        </p:txBody>
      </p:sp>
      <p:pic>
        <p:nvPicPr>
          <p:cNvPr id="10" name="object 2">
            <a:extLst>
              <a:ext uri="{FF2B5EF4-FFF2-40B4-BE49-F238E27FC236}">
                <a16:creationId xmlns:a16="http://schemas.microsoft.com/office/drawing/2014/main" id="{29B4DE9F-B16F-08AD-FFB3-1774B8ACC414}"/>
              </a:ext>
            </a:extLst>
          </p:cNvPr>
          <p:cNvPicPr/>
          <p:nvPr/>
        </p:nvPicPr>
        <p:blipFill rotWithShape="1">
          <a:blip r:embed="rId4" cstate="email">
            <a:extLst>
              <a:ext uri="{28A0092B-C50C-407E-A947-70E740481C1C}">
                <a14:useLocalDpi xmlns:a14="http://schemas.microsoft.com/office/drawing/2010/main"/>
              </a:ext>
            </a:extLst>
          </a:blip>
          <a:srcRect r="-2857"/>
          <a:stretch/>
        </p:blipFill>
        <p:spPr>
          <a:xfrm>
            <a:off x="1442485" y="6090032"/>
            <a:ext cx="381000" cy="326225"/>
          </a:xfrm>
          <a:prstGeom prst="rect">
            <a:avLst/>
          </a:prstGeom>
        </p:spPr>
      </p:pic>
      <p:sp>
        <p:nvSpPr>
          <p:cNvPr id="11" name="TextBox 8">
            <a:extLst>
              <a:ext uri="{FF2B5EF4-FFF2-40B4-BE49-F238E27FC236}">
                <a16:creationId xmlns:a16="http://schemas.microsoft.com/office/drawing/2014/main" id="{D7C60A8C-93F9-9502-FEC7-081D8D7129BE}"/>
              </a:ext>
            </a:extLst>
          </p:cNvPr>
          <p:cNvSpPr txBox="1"/>
          <p:nvPr/>
        </p:nvSpPr>
        <p:spPr>
          <a:xfrm>
            <a:off x="2317362" y="5895082"/>
            <a:ext cx="9607826" cy="584775"/>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ltLang="ko-KR" sz="3200" b="1" dirty="0">
                <a:latin typeface="Calibri" panose="020F0502020204030204" pitchFamily="34" charset="0"/>
                <a:ea typeface="Microsoft Sans Serif" panose="020B0604020202020204" pitchFamily="34" charset="0"/>
                <a:cs typeface="Calibri" panose="020F0502020204030204" pitchFamily="34" charset="0"/>
              </a:rPr>
              <a:t>5.- Depositi misti risparmio-investimento</a:t>
            </a:r>
            <a:endParaRPr lang="it-IT" altLang="ko-KR" sz="3200" b="1" dirty="0">
              <a:latin typeface="Calibri" panose="020F0502020204030204" pitchFamily="34" charset="0"/>
              <a:cs typeface="Calibri" panose="020F0502020204030204" pitchFamily="34" charset="0"/>
            </a:endParaRPr>
          </a:p>
        </p:txBody>
      </p:sp>
      <p:pic>
        <p:nvPicPr>
          <p:cNvPr id="13" name="object 2">
            <a:extLst>
              <a:ext uri="{FF2B5EF4-FFF2-40B4-BE49-F238E27FC236}">
                <a16:creationId xmlns:a16="http://schemas.microsoft.com/office/drawing/2014/main" id="{2E8B3B53-B9F6-A45F-1FC3-F4DBB7BFBDF8}"/>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1472735" y="6996523"/>
            <a:ext cx="370416" cy="280000"/>
          </a:xfrm>
          <a:prstGeom prst="rect">
            <a:avLst/>
          </a:prstGeom>
        </p:spPr>
      </p:pic>
      <p:sp>
        <p:nvSpPr>
          <p:cNvPr id="14" name="TextBox 8">
            <a:extLst>
              <a:ext uri="{FF2B5EF4-FFF2-40B4-BE49-F238E27FC236}">
                <a16:creationId xmlns:a16="http://schemas.microsoft.com/office/drawing/2014/main" id="{EDAE6CB0-086D-5985-39F5-B41CD7FB9CD2}"/>
              </a:ext>
            </a:extLst>
          </p:cNvPr>
          <p:cNvSpPr txBox="1"/>
          <p:nvPr/>
        </p:nvSpPr>
        <p:spPr>
          <a:xfrm>
            <a:off x="2323988" y="6819900"/>
            <a:ext cx="9462656" cy="1077218"/>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ltLang="ko-KR" sz="3200" b="1" dirty="0">
                <a:latin typeface="Calibri" panose="020F0502020204030204" pitchFamily="34" charset="0"/>
                <a:ea typeface="Microsoft Sans Serif" panose="020B0604020202020204" pitchFamily="34" charset="0"/>
                <a:cs typeface="Calibri" panose="020F0502020204030204" pitchFamily="34" charset="0"/>
              </a:rPr>
              <a:t>6.- Cosa considerare quando si sottoscrive un deposito strutturato</a:t>
            </a:r>
            <a:endParaRPr lang="it-IT" altLang="ko-KR" sz="3200" b="1" dirty="0">
              <a:latin typeface="Calibri" panose="020F0502020204030204" pitchFamily="34" charset="0"/>
              <a:cs typeface="Calibri" panose="020F0502020204030204" pitchFamily="34" charset="0"/>
            </a:endParaRPr>
          </a:p>
        </p:txBody>
      </p:sp>
      <p:pic>
        <p:nvPicPr>
          <p:cNvPr id="15" name="object 2">
            <a:extLst>
              <a:ext uri="{FF2B5EF4-FFF2-40B4-BE49-F238E27FC236}">
                <a16:creationId xmlns:a16="http://schemas.microsoft.com/office/drawing/2014/main" id="{EAE6EBAD-5A96-D9A8-1E58-947E09896CA4}"/>
              </a:ext>
            </a:extLst>
          </p:cNvPr>
          <p:cNvPicPr/>
          <p:nvPr/>
        </p:nvPicPr>
        <p:blipFill rotWithShape="1">
          <a:blip r:embed="rId4" cstate="email">
            <a:extLst>
              <a:ext uri="{28A0092B-C50C-407E-A947-70E740481C1C}">
                <a14:useLocalDpi xmlns:a14="http://schemas.microsoft.com/office/drawing/2010/main"/>
              </a:ext>
            </a:extLst>
          </a:blip>
          <a:srcRect r="-2857"/>
          <a:stretch/>
        </p:blipFill>
        <p:spPr>
          <a:xfrm>
            <a:off x="1467885" y="8291005"/>
            <a:ext cx="381000" cy="326225"/>
          </a:xfrm>
          <a:prstGeom prst="rect">
            <a:avLst/>
          </a:prstGeom>
        </p:spPr>
      </p:pic>
      <p:sp>
        <p:nvSpPr>
          <p:cNvPr id="16" name="TextBox 8">
            <a:extLst>
              <a:ext uri="{FF2B5EF4-FFF2-40B4-BE49-F238E27FC236}">
                <a16:creationId xmlns:a16="http://schemas.microsoft.com/office/drawing/2014/main" id="{37770625-0587-FC50-0FCD-0C096BB0A33D}"/>
              </a:ext>
            </a:extLst>
          </p:cNvPr>
          <p:cNvSpPr txBox="1"/>
          <p:nvPr/>
        </p:nvSpPr>
        <p:spPr>
          <a:xfrm>
            <a:off x="2342762" y="8096055"/>
            <a:ext cx="9607826" cy="584775"/>
          </a:xfrm>
          <a:prstGeom prst="rect">
            <a:avLst/>
          </a:prstGeom>
          <a:noFill/>
        </p:spPr>
        <p:txBody>
          <a:bodyPr wrap="square" lIns="108000" rIns="108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ltLang="ko-KR" sz="3200" b="1" dirty="0">
                <a:latin typeface="Calibri" panose="020F0502020204030204" pitchFamily="34" charset="0"/>
                <a:ea typeface="Microsoft Sans Serif" panose="020B0604020202020204" pitchFamily="34" charset="0"/>
                <a:cs typeface="Calibri" panose="020F0502020204030204" pitchFamily="34" charset="0"/>
              </a:rPr>
              <a:t>7.- Esempio di deposito strutturato</a:t>
            </a:r>
            <a:endParaRPr lang="it-IT" altLang="ko-KR"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8113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7162800" cy="769441"/>
          </a:xfrm>
          <a:prstGeom prst="rect">
            <a:avLst/>
          </a:prstGeom>
          <a:noFill/>
        </p:spPr>
        <p:txBody>
          <a:bodyPr wrap="square" rtlCol="0">
            <a:spAutoFit/>
          </a:bodyPr>
          <a:lstStyle/>
          <a:p>
            <a:r>
              <a:rPr lang="it-IT" sz="4400" b="1">
                <a:latin typeface="Calibri" panose="020F0502020204030204" pitchFamily="34" charset="0"/>
                <a:ea typeface="Microsoft Sans Serif" panose="020B0604020202020204" pitchFamily="34" charset="0"/>
                <a:cs typeface="Calibri" panose="020F0502020204030204" pitchFamily="34" charset="0"/>
              </a:rPr>
              <a:t>1.</a:t>
            </a:r>
            <a:r>
              <a:rPr lang="it-IT"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Cos’è un’ipoteca inversa?</a:t>
            </a:r>
            <a:endParaRPr lang="it-IT" sz="4400" b="1">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524000" y="2562880"/>
            <a:ext cx="9525000" cy="5693866"/>
          </a:xfrm>
          <a:prstGeom prst="rect">
            <a:avLst/>
          </a:prstGeom>
          <a:noFill/>
        </p:spPr>
        <p:txBody>
          <a:bodyPr wrap="square" rtlCol="0">
            <a:spAutoFit/>
          </a:bodyPr>
          <a:lstStyle/>
          <a:p>
            <a:pPr fontAlgn="base"/>
            <a:r>
              <a:rPr lang="it-IT" sz="2800">
                <a:latin typeface="Calibri" panose="020F0502020204030204" pitchFamily="34" charset="0"/>
                <a:ea typeface="Times New Roman" panose="02020603050405020304" pitchFamily="18" charset="0"/>
              </a:rPr>
              <a:t>Si tratta di un prestito garantito da ipoteca sulla residenza abituale, concesso in un’unica soluzione o tramite pagamenti periodici, ad una persona che deve avere superato una certa età - dai 65 anni - o dimostrare un grado di invalidità (pari o superiore al 33%) o dipendenza (grave o grande dipendenza), e non può essere rimborsato fino al momento della morte.
</a:t>
            </a:r>
            <a:endParaRPr lang="it-IT" sz="2800">
              <a:latin typeface="Calibri" panose="020F0502020204030204" pitchFamily="34" charset="0"/>
              <a:ea typeface="Microsoft Sans Serif" panose="020B0604020202020204" pitchFamily="34" charset="0"/>
            </a:endParaRPr>
          </a:p>
          <a:p>
            <a:pPr fontAlgn="base"/>
            <a:r>
              <a:rPr lang="it-IT" sz="2800">
                <a:latin typeface="Calibri" panose="020F0502020204030204" pitchFamily="34" charset="0"/>
                <a:ea typeface="Times New Roman" panose="02020603050405020304" pitchFamily="18" charset="0"/>
              </a:rPr>
              <a:t>In questa operazione (ipoteca inversa), il cliente non si reca in banca per richiedere un prestito per acquistare una casa, che poi garantirà ipotecandola, ma piuttosto prende la casa sotto braccio, offrendola come garanzia per il prestito. Inoltre, senza perdere la proprietà dell’immobile, che può continuare ad essere utilizzato fino alla morte del cliente.</a:t>
            </a:r>
            <a:endParaRPr lang="it-IT" sz="2800">
              <a:latin typeface="Calibri" panose="020F0502020204030204" pitchFamily="34" charset="0"/>
              <a:ea typeface="Microsoft Sans Serif" panose="020B0604020202020204" pitchFamily="34" charset="0"/>
            </a:endParaRPr>
          </a:p>
        </p:txBody>
      </p:sp>
      <p:pic>
        <p:nvPicPr>
          <p:cNvPr id="6" name="Imagen 5" descr="Icono&#10;&#10;Descripción generada automáticamente">
            <a:extLst>
              <a:ext uri="{FF2B5EF4-FFF2-40B4-BE49-F238E27FC236}">
                <a16:creationId xmlns:a16="http://schemas.microsoft.com/office/drawing/2014/main" id="{4636E583-B787-6ED8-ED65-F77AA8492D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9600" y="3196428"/>
            <a:ext cx="5435664" cy="3894144"/>
          </a:xfrm>
          <a:prstGeom prst="rect">
            <a:avLst/>
          </a:prstGeom>
        </p:spPr>
      </p:pic>
    </p:spTree>
    <p:extLst>
      <p:ext uri="{BB962C8B-B14F-4D97-AF65-F5344CB8AC3E}">
        <p14:creationId xmlns:p14="http://schemas.microsoft.com/office/powerpoint/2010/main" val="1090680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7162800" cy="769441"/>
          </a:xfrm>
          <a:prstGeom prst="rect">
            <a:avLst/>
          </a:prstGeom>
          <a:noFill/>
        </p:spPr>
        <p:txBody>
          <a:bodyPr wrap="square" rtlCol="0">
            <a:spAutoFit/>
          </a:bodyPr>
          <a:lstStyle/>
          <a:p>
            <a:r>
              <a:rPr lang="it-IT" sz="4400" b="1">
                <a:latin typeface="Calibri" panose="020F0502020204030204" pitchFamily="34" charset="0"/>
                <a:ea typeface="Microsoft Sans Serif" panose="020B0604020202020204" pitchFamily="34" charset="0"/>
                <a:cs typeface="Calibri" panose="020F0502020204030204" pitchFamily="34" charset="0"/>
              </a:rPr>
              <a:t>1.</a:t>
            </a:r>
            <a:r>
              <a:rPr lang="it-IT"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Cos’è un’ipoteca inversa?</a:t>
            </a:r>
            <a:endParaRPr lang="it-IT" sz="4400" b="1">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524000" y="2562880"/>
            <a:ext cx="9829800" cy="6124754"/>
          </a:xfrm>
          <a:prstGeom prst="rect">
            <a:avLst/>
          </a:prstGeom>
          <a:noFill/>
        </p:spPr>
        <p:txBody>
          <a:bodyPr wrap="square" rtlCol="0">
            <a:spAutoFit/>
          </a:bodyPr>
          <a:lstStyle/>
          <a:p>
            <a:pPr fontAlgn="base"/>
            <a:r>
              <a:rPr lang="it-IT" sz="2800">
                <a:latin typeface="Calibri" panose="020F0502020204030204" pitchFamily="34" charset="0"/>
                <a:ea typeface="Times New Roman" panose="02020603050405020304" pitchFamily="18" charset="0"/>
              </a:rPr>
              <a:t>Lo scopo di questo prestito è quello di fornire reddito fino alla morte del proprietario della casa.
</a:t>
            </a:r>
            <a:endParaRPr lang="it-IT" sz="2800">
              <a:latin typeface="Calibri" panose="020F0502020204030204" pitchFamily="34" charset="0"/>
              <a:ea typeface="Microsoft Sans Serif" panose="020B0604020202020204" pitchFamily="34" charset="0"/>
            </a:endParaRPr>
          </a:p>
          <a:p>
            <a:pPr fontAlgn="base"/>
            <a:r>
              <a:rPr lang="it-IT" sz="2800">
                <a:latin typeface="Calibri" panose="020F0502020204030204" pitchFamily="34" charset="0"/>
                <a:ea typeface="Times New Roman" panose="02020603050405020304" pitchFamily="18" charset="0"/>
              </a:rPr>
              <a:t>L’importo massimo concesso in questo tipo di prestito è una certa percentuale del valore stimato al momento della contrazione dell’operazione. Questo importo può essere prelevato tutto in una volta, ma normalmente sarà pagato periodicamente (di solito sotto forma di reddito mensile). L’import da ricevere dipende da diversi fattori:
</a:t>
            </a:r>
            <a:endParaRPr lang="it-IT" sz="2800">
              <a:effectLst/>
              <a:latin typeface="Calibri" panose="020F0502020204030204" pitchFamily="34" charset="0"/>
              <a:ea typeface="Microsoft Sans Serif" panose="020B0604020202020204" pitchFamily="34" charset="0"/>
            </a:endParaRPr>
          </a:p>
          <a:p>
            <a:pPr marL="457200" indent="-457200" fontAlgn="base">
              <a:buFont typeface="Arial" panose="020B0604020202020204" pitchFamily="34" charset="0"/>
              <a:buChar char="•"/>
            </a:pPr>
            <a:r>
              <a:rPr lang="it-IT" sz="2800">
                <a:latin typeface="Calibri" panose="020F0502020204030204" pitchFamily="34" charset="0"/>
                <a:ea typeface="Microsoft Sans Serif" panose="020B0604020202020204" pitchFamily="34" charset="0"/>
              </a:rPr>
              <a:t>Valore della casa
Età della persona che sottoscrive il prestito e del suo coniuge
La scelta tra ricevere l’importo per un periodo determinato o per tutta la vita</a:t>
            </a:r>
          </a:p>
        </p:txBody>
      </p:sp>
      <p:pic>
        <p:nvPicPr>
          <p:cNvPr id="5" name="Imagen 4" descr="Una caricatura de una persona&#10;&#10;Descripción generada automáticamente con confianza baja">
            <a:extLst>
              <a:ext uri="{FF2B5EF4-FFF2-40B4-BE49-F238E27FC236}">
                <a16:creationId xmlns:a16="http://schemas.microsoft.com/office/drawing/2014/main" id="{F57BD204-F894-F228-F107-F0A1FE3846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58600" y="4152900"/>
            <a:ext cx="5867400" cy="4318040"/>
          </a:xfrm>
          <a:prstGeom prst="rect">
            <a:avLst/>
          </a:prstGeom>
        </p:spPr>
      </p:pic>
    </p:spTree>
    <p:extLst>
      <p:ext uri="{BB962C8B-B14F-4D97-AF65-F5344CB8AC3E}">
        <p14:creationId xmlns:p14="http://schemas.microsoft.com/office/powerpoint/2010/main" val="96281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7162800" cy="769441"/>
          </a:xfrm>
          <a:prstGeom prst="rect">
            <a:avLst/>
          </a:prstGeom>
          <a:noFill/>
        </p:spPr>
        <p:txBody>
          <a:bodyPr wrap="square" rtlCol="0">
            <a:spAutoFit/>
          </a:bodyPr>
          <a:lstStyle/>
          <a:p>
            <a:r>
              <a:rPr lang="it-IT" sz="4400" b="1">
                <a:latin typeface="Calibri" panose="020F0502020204030204" pitchFamily="34" charset="0"/>
                <a:ea typeface="Microsoft Sans Serif" panose="020B0604020202020204" pitchFamily="34" charset="0"/>
                <a:cs typeface="Calibri" panose="020F0502020204030204" pitchFamily="34" charset="0"/>
              </a:rPr>
              <a:t>1.</a:t>
            </a:r>
            <a:r>
              <a:rPr lang="it-IT"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Cos’è un’ipoteca inversa?</a:t>
            </a:r>
            <a:endParaRPr lang="it-IT" sz="4400" b="1">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524000" y="2562880"/>
            <a:ext cx="15316200" cy="5693866"/>
          </a:xfrm>
          <a:prstGeom prst="rect">
            <a:avLst/>
          </a:prstGeom>
          <a:noFill/>
        </p:spPr>
        <p:txBody>
          <a:bodyPr wrap="square" rtlCol="0">
            <a:spAutoFit/>
          </a:bodyPr>
          <a:lstStyle/>
          <a:p>
            <a:pPr fontAlgn="base"/>
            <a:r>
              <a:rPr lang="it-IT" sz="2800">
                <a:latin typeface="Calibri" panose="020F0502020204030204" pitchFamily="34" charset="0"/>
                <a:ea typeface="Microsoft Sans Serif" panose="020B0604020202020204" pitchFamily="34" charset="0"/>
              </a:rPr>
              <a:t>Ad esempio, una casa del valore di 100.000 euro ti permetterà di ricevere 10.000 euro all’anno per 10 anni. Tuttavia, nel caso in cui il denaro concesso in un prestito si esaurisca perché la persona anziana ha superato l’aspettativa di vita con cui la banca stava lavorando, la maggior parte delle finanziarie consente di stipulare un’assicurazione vitalizia differita che garantirà che la persona anziana possa continuare a ricevere il proprio reddito mensile fino alla morte.
</a:t>
            </a:r>
          </a:p>
          <a:p>
            <a:pPr fontAlgn="base"/>
            <a:r>
              <a:rPr lang="it-IT" sz="2800">
                <a:latin typeface="Calibri" panose="020F0502020204030204" pitchFamily="34" charset="0"/>
                <a:ea typeface="Microsoft Sans Serif" panose="020B0604020202020204" pitchFamily="34" charset="0"/>
              </a:rPr>
              <a:t>L’ipoteca inversa può essere un complemento aggiuntivo ad altri redditi che il titolare può ricevere, come una pensione o altri fondi, e presenta vantaggi fiscali. Inoltre, trattandosi di un prestito, questo reddito mensile aggiuntivo non è soggetto all’imposta sul reddito delle persone fisiche (Irpef).
</a:t>
            </a:r>
            <a:endParaRPr lang="it-IT" sz="2800">
              <a:effectLst/>
              <a:latin typeface="Calibri" panose="020F0502020204030204" pitchFamily="34" charset="0"/>
              <a:ea typeface="Microsoft Sans Serif" panose="020B0604020202020204" pitchFamily="34" charset="0"/>
            </a:endParaRPr>
          </a:p>
          <a:p>
            <a:pPr fontAlgn="base"/>
            <a:r>
              <a:rPr lang="it-IT" sz="2800">
                <a:latin typeface="Calibri" panose="020F0502020204030204" pitchFamily="34" charset="0"/>
                <a:ea typeface="Times New Roman" panose="02020603050405020304" pitchFamily="18" charset="0"/>
              </a:rPr>
              <a:t>Le cose cambiano quando ricevi i soldi dall’assicurazione di rendita, se questo è il caso, poiché questo capitale paga le tasse. Tuttavia, l’importo da pagare sarà una piccola percentuale dell’importo ricevuto, grazie ai vantaggi fiscali disponibili.</a:t>
            </a:r>
            <a:endParaRPr lang="it-IT" sz="2800">
              <a:latin typeface="Calibri" panose="020F0502020204030204" pitchFamily="34" charset="0"/>
              <a:ea typeface="Microsoft Sans Serif" panose="020B0604020202020204" pitchFamily="34" charset="0"/>
            </a:endParaRPr>
          </a:p>
        </p:txBody>
      </p:sp>
    </p:spTree>
    <p:extLst>
      <p:ext uri="{BB962C8B-B14F-4D97-AF65-F5344CB8AC3E}">
        <p14:creationId xmlns:p14="http://schemas.microsoft.com/office/powerpoint/2010/main" val="82662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769441"/>
          </a:xfrm>
          <a:prstGeom prst="rect">
            <a:avLst/>
          </a:prstGeom>
          <a:noFill/>
        </p:spPr>
        <p:txBody>
          <a:bodyPr wrap="square" rtlCol="0">
            <a:spAutoFit/>
          </a:bodyPr>
          <a:lstStyle/>
          <a:p>
            <a:r>
              <a:rPr lang="it-IT" sz="4400" b="1">
                <a:latin typeface="Calibri" panose="020F0502020204030204" pitchFamily="34" charset="0"/>
                <a:ea typeface="Microsoft Sans Serif" panose="020B0604020202020204" pitchFamily="34" charset="0"/>
                <a:cs typeface="Calibri" panose="020F0502020204030204" pitchFamily="34" charset="0"/>
              </a:rPr>
              <a:t>2.</a:t>
            </a:r>
            <a:r>
              <a:rPr lang="it-IT"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Modalità di rimborso delle ipoteche inverse</a:t>
            </a:r>
            <a:endParaRPr lang="it-IT" sz="4400" b="1">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524000" y="2776121"/>
            <a:ext cx="9067800" cy="4401205"/>
          </a:xfrm>
          <a:prstGeom prst="rect">
            <a:avLst/>
          </a:prstGeom>
          <a:noFill/>
        </p:spPr>
        <p:txBody>
          <a:bodyPr wrap="square" rtlCol="0">
            <a:spAutoFit/>
          </a:bodyPr>
          <a:lstStyle/>
          <a:p>
            <a:pPr fontAlgn="base"/>
            <a:r>
              <a:rPr lang="it-IT" sz="2800">
                <a:latin typeface="Calibri" panose="020F0502020204030204" pitchFamily="34" charset="0"/>
                <a:ea typeface="Microsoft Sans Serif" panose="020B0604020202020204" pitchFamily="34" charset="0"/>
              </a:rPr>
              <a:t>Contrariamente a un’ipoteca convenzionale, quando è normale che il debitore adempia regolarmente al suo obbligo di rimborsare il prestito a rate, il prestito sarà rimborsato alla morte del debitore.
</a:t>
            </a:r>
            <a:endParaRPr lang="it-IT" sz="2800">
              <a:ea typeface="Microsoft Sans Serif" panose="020B0604020202020204" pitchFamily="34" charset="0"/>
            </a:endParaRPr>
          </a:p>
          <a:p>
            <a:pPr fontAlgn="base"/>
            <a:r>
              <a:rPr lang="it-IT" sz="2800">
                <a:latin typeface="Calibri" panose="020F0502020204030204" pitchFamily="34" charset="0"/>
                <a:ea typeface="Microsoft Sans Serif" panose="020B0604020202020204" pitchFamily="34" charset="0"/>
              </a:rPr>
              <a:t>Cioè, l’istituto finanziario non può richiedere il rimborso del debito accumulato fino a quando il titolare o l’ultimo dei beneficiari di questo prestito muore, come stabilito nel contratto. Tuttavia, se lo si desidera, il prestito può essere annullato anticipatamente.</a:t>
            </a:r>
            <a:endParaRPr lang="it-IT" sz="2800">
              <a:ea typeface="Microsoft Sans Serif" panose="020B0604020202020204" pitchFamily="34" charset="0"/>
            </a:endParaRPr>
          </a:p>
        </p:txBody>
      </p:sp>
      <p:pic>
        <p:nvPicPr>
          <p:cNvPr id="7" name="Imagen 6" descr="Un dibujo de una persona&#10;&#10;Descripción generada automáticamente con confianza baja">
            <a:extLst>
              <a:ext uri="{FF2B5EF4-FFF2-40B4-BE49-F238E27FC236}">
                <a16:creationId xmlns:a16="http://schemas.microsoft.com/office/drawing/2014/main" id="{603290AA-FA87-1756-FF32-CC2AA7162E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63400" y="2838450"/>
            <a:ext cx="4612503" cy="4610100"/>
          </a:xfrm>
          <a:prstGeom prst="rect">
            <a:avLst/>
          </a:prstGeom>
        </p:spPr>
      </p:pic>
    </p:spTree>
    <p:extLst>
      <p:ext uri="{BB962C8B-B14F-4D97-AF65-F5344CB8AC3E}">
        <p14:creationId xmlns:p14="http://schemas.microsoft.com/office/powerpoint/2010/main" val="3083426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Dibujo de una persona con una tabla de surf&#10;&#10;Descripción generada automáticamente con confianza media">
            <a:extLst>
              <a:ext uri="{FF2B5EF4-FFF2-40B4-BE49-F238E27FC236}">
                <a16:creationId xmlns:a16="http://schemas.microsoft.com/office/drawing/2014/main" id="{4031EEEB-986D-D234-B743-CE6EC16791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2211" y="3630691"/>
            <a:ext cx="6415789" cy="4586287"/>
          </a:xfrm>
          <a:prstGeom prst="rect">
            <a:avLst/>
          </a:prstGeom>
        </p:spPr>
      </p:pic>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769441"/>
          </a:xfrm>
          <a:prstGeom prst="rect">
            <a:avLst/>
          </a:prstGeom>
          <a:noFill/>
        </p:spPr>
        <p:txBody>
          <a:bodyPr wrap="square" rtlCol="0">
            <a:spAutoFit/>
          </a:bodyPr>
          <a:lstStyle/>
          <a:p>
            <a:r>
              <a:rPr lang="it-IT" sz="4400" b="1">
                <a:latin typeface="Calibri" panose="020F0502020204030204" pitchFamily="34" charset="0"/>
                <a:ea typeface="Microsoft Sans Serif" panose="020B0604020202020204" pitchFamily="34" charset="0"/>
                <a:cs typeface="Calibri" panose="020F0502020204030204" pitchFamily="34" charset="0"/>
              </a:rPr>
              <a:t>2.</a:t>
            </a:r>
            <a:r>
              <a:rPr lang="it-IT"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Modalità di rimborso delle ipoteche inverse</a:t>
            </a:r>
            <a:endParaRPr lang="it-IT" sz="4400" b="1">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447800" y="3511808"/>
            <a:ext cx="10668000" cy="4832092"/>
          </a:xfrm>
          <a:prstGeom prst="rect">
            <a:avLst/>
          </a:prstGeom>
          <a:noFill/>
        </p:spPr>
        <p:txBody>
          <a:bodyPr wrap="square" rtlCol="0">
            <a:spAutoFit/>
          </a:bodyPr>
          <a:lstStyle/>
          <a:p>
            <a:pPr marL="457200" indent="-457200" fontAlgn="base">
              <a:buFont typeface="Arial" panose="020B0604020202020204" pitchFamily="34" charset="0"/>
              <a:buChar char="•"/>
            </a:pPr>
            <a:endParaRPr lang="it-IT" sz="2800" b="1">
              <a:effectLst/>
              <a:latin typeface="Calibri" panose="020F0502020204030204" pitchFamily="34" charset="0"/>
              <a:ea typeface="Microsoft Sans Serif" panose="020B0604020202020204" pitchFamily="34" charset="0"/>
            </a:endParaRPr>
          </a:p>
          <a:p>
            <a:pPr marL="457200" indent="-457200" fontAlgn="base">
              <a:buFont typeface="Arial" panose="020B0604020202020204" pitchFamily="34" charset="0"/>
              <a:buChar char="•"/>
            </a:pPr>
            <a:r>
              <a:rPr lang="it-IT" sz="2800" b="1">
                <a:latin typeface="Calibri" panose="020F0502020204030204" pitchFamily="34" charset="0"/>
                <a:ea typeface="Microsoft Sans Serif" panose="020B0604020202020204" pitchFamily="34" charset="0"/>
              </a:rPr>
              <a:t>Mantienere la casa</a:t>
            </a:r>
            <a:r>
              <a:rPr lang="it-IT" sz="2800">
                <a:latin typeface="Calibri" panose="020F0502020204030204" pitchFamily="34" charset="0"/>
                <a:ea typeface="Microsoft Sans Serif" panose="020B0604020202020204" pitchFamily="34" charset="0"/>
              </a:rPr>
              <a:t>: Per fare ciò, devono pagare il debito con l’istituzione, rimborsando il denaro che hanno preso in prestito. Se non hanno il capitale proprio per farlo, possono finanziarsi stipulando una normale ipoteca sulla casa, per l’importo del debito.</a:t>
            </a:r>
          </a:p>
          <a:p>
            <a:pPr marL="457200" indent="-457200" fontAlgn="base">
              <a:buFont typeface="Arial" panose="020B0604020202020204" pitchFamily="34" charset="0"/>
              <a:buChar char="•"/>
            </a:pPr>
            <a:endParaRPr lang="it-IT" sz="2800">
              <a:ea typeface="Microsoft Sans Serif" panose="020B0604020202020204" pitchFamily="34" charset="0"/>
            </a:endParaRPr>
          </a:p>
          <a:p>
            <a:pPr marL="457200" indent="-457200" fontAlgn="base">
              <a:buFont typeface="Arial" panose="020B0604020202020204" pitchFamily="34" charset="0"/>
              <a:buChar char="•"/>
            </a:pPr>
            <a:r>
              <a:rPr lang="it-IT" sz="2800" b="1">
                <a:latin typeface="Calibri" panose="020F0502020204030204" pitchFamily="34" charset="0"/>
                <a:ea typeface="Microsoft Sans Serif" panose="020B0604020202020204" pitchFamily="34" charset="0"/>
              </a:rPr>
              <a:t>Vendere la casa:</a:t>
            </a:r>
            <a:r>
              <a:rPr lang="it-IT" sz="2800">
                <a:latin typeface="Calibri" panose="020F0502020204030204" pitchFamily="34" charset="0"/>
                <a:ea typeface="Microsoft Sans Serif" panose="020B0604020202020204" pitchFamily="34" charset="0"/>
              </a:rPr>
              <a:t> In questo caso l’importo della vendita viene utilizzato per estinguere il debito contratto dai titolari dell’ipoteca inversa. Se l’importo non è sufficiente a soddisfare il debito accumulato, l’istituzione può richiedere la vendita di altri beni dell’eredità.</a:t>
            </a:r>
            <a:endParaRPr lang="it-IT" sz="2800">
              <a:ea typeface="Microsoft Sans Serif" panose="020B0604020202020204" pitchFamily="34" charset="0"/>
            </a:endParaRPr>
          </a:p>
        </p:txBody>
      </p:sp>
      <p:sp>
        <p:nvSpPr>
          <p:cNvPr id="7" name="CuadroTexto 6">
            <a:extLst>
              <a:ext uri="{FF2B5EF4-FFF2-40B4-BE49-F238E27FC236}">
                <a16:creationId xmlns:a16="http://schemas.microsoft.com/office/drawing/2014/main" id="{0C8050C7-D109-3D43-A8E6-4DCE592BE8DE}"/>
              </a:ext>
            </a:extLst>
          </p:cNvPr>
          <p:cNvSpPr txBox="1"/>
          <p:nvPr/>
        </p:nvSpPr>
        <p:spPr>
          <a:xfrm>
            <a:off x="1447800" y="2676584"/>
            <a:ext cx="15505043" cy="954107"/>
          </a:xfrm>
          <a:prstGeom prst="rect">
            <a:avLst/>
          </a:prstGeom>
          <a:noFill/>
        </p:spPr>
        <p:txBody>
          <a:bodyPr wrap="square">
            <a:spAutoFit/>
          </a:bodyPr>
          <a:lstStyle/>
          <a:p>
            <a:pPr fontAlgn="base"/>
            <a:r>
              <a:rPr lang="it-IT" sz="2800">
                <a:latin typeface="Calibri" panose="020F0502020204030204" pitchFamily="34" charset="0"/>
                <a:ea typeface="Microsoft Sans Serif" panose="020B0604020202020204" pitchFamily="34" charset="0"/>
              </a:rPr>
              <a:t>Alla morte del proprietario, gli eredi hanno diritto sia alla proprietà dell’immobile che al debito accumulato presso l’istituto finanziario, con due opzioni:</a:t>
            </a:r>
            <a:endParaRPr lang="it-IT" sz="2800">
              <a:ea typeface="Microsoft Sans Serif" panose="020B0604020202020204" pitchFamily="34" charset="0"/>
            </a:endParaRPr>
          </a:p>
        </p:txBody>
      </p:sp>
    </p:spTree>
    <p:extLst>
      <p:ext uri="{BB962C8B-B14F-4D97-AF65-F5344CB8AC3E}">
        <p14:creationId xmlns:p14="http://schemas.microsoft.com/office/powerpoint/2010/main" val="75176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1811000" cy="769441"/>
          </a:xfrm>
          <a:prstGeom prst="rect">
            <a:avLst/>
          </a:prstGeom>
          <a:noFill/>
        </p:spPr>
        <p:txBody>
          <a:bodyPr wrap="square" rtlCol="0">
            <a:spAutoFit/>
          </a:bodyPr>
          <a:lstStyle/>
          <a:p>
            <a:r>
              <a:rPr lang="it-IT" sz="4400" b="1">
                <a:latin typeface="Calibri" panose="020F0502020204030204" pitchFamily="34" charset="0"/>
                <a:ea typeface="Microsoft Sans Serif" panose="020B0604020202020204" pitchFamily="34" charset="0"/>
                <a:cs typeface="Calibri" panose="020F0502020204030204" pitchFamily="34" charset="0"/>
              </a:rPr>
              <a:t>3.</a:t>
            </a:r>
            <a:r>
              <a:rPr lang="it-IT" sz="4400" b="1" spc="-85">
                <a:solidFill>
                  <a:srgbClr val="343433"/>
                </a:solidFill>
                <a:latin typeface="Calibri" panose="020F0502020204030204" pitchFamily="34" charset="0"/>
                <a:ea typeface="Microsoft Sans Serif" panose="020B0604020202020204" pitchFamily="34" charset="0"/>
                <a:cs typeface="Calibri" panose="020F0502020204030204" pitchFamily="34" charset="0"/>
              </a:rPr>
              <a:t> Cosa sono i conti bancari in valuta estera?</a:t>
            </a:r>
            <a:endParaRPr lang="it-IT" sz="4400" b="1">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CFD79179-D405-84B9-5EA5-2FE559D5BB6A}"/>
              </a:ext>
            </a:extLst>
          </p:cNvPr>
          <p:cNvSpPr txBox="1"/>
          <p:nvPr/>
        </p:nvSpPr>
        <p:spPr>
          <a:xfrm>
            <a:off x="1444487" y="4497367"/>
            <a:ext cx="8839200" cy="3108543"/>
          </a:xfrm>
          <a:prstGeom prst="rect">
            <a:avLst/>
          </a:prstGeom>
          <a:noFill/>
        </p:spPr>
        <p:txBody>
          <a:bodyPr wrap="square" rtlCol="0">
            <a:spAutoFit/>
          </a:bodyPr>
          <a:lstStyle/>
          <a:p>
            <a:pPr fontAlgn="base"/>
            <a:r>
              <a:rPr lang="it-IT" sz="2800">
                <a:latin typeface="Calibri" panose="020F0502020204030204" pitchFamily="34" charset="0"/>
                <a:ea typeface="Times New Roman" panose="02020603050405020304" pitchFamily="18" charset="0"/>
              </a:rPr>
              <a:t>E come possiamo depositare dollari se abbiamo euro? La banca li cambierà al tasso di cambio corrente del mercato, anche se normalmente addebiterà una commissione.
</a:t>
            </a:r>
            <a:endParaRPr lang="it-IT" sz="2800">
              <a:ea typeface="Microsoft Sans Serif" panose="020B0604020202020204" pitchFamily="34" charset="0"/>
            </a:endParaRPr>
          </a:p>
          <a:p>
            <a:pPr algn="just" fontAlgn="base"/>
            <a:r>
              <a:rPr lang="it-IT" sz="2800">
                <a:latin typeface="Calibri" panose="020F0502020204030204" pitchFamily="34" charset="0"/>
                <a:ea typeface="Times New Roman" panose="02020603050405020304" pitchFamily="18" charset="0"/>
              </a:rPr>
              <a:t>Le commissioni sono solitamente superiori a quelle di un conto in euro, ma tutto dipende da quanto sei strettamente legato alla banca.</a:t>
            </a:r>
            <a:endParaRPr lang="it-IT" sz="2800">
              <a:ea typeface="Microsoft Sans Serif" panose="020B0604020202020204" pitchFamily="34" charset="0"/>
            </a:endParaRPr>
          </a:p>
        </p:txBody>
      </p:sp>
      <p:pic>
        <p:nvPicPr>
          <p:cNvPr id="6" name="Imagen 5" descr="Icono&#10;&#10;Descripción generada automáticamente">
            <a:extLst>
              <a:ext uri="{FF2B5EF4-FFF2-40B4-BE49-F238E27FC236}">
                <a16:creationId xmlns:a16="http://schemas.microsoft.com/office/drawing/2014/main" id="{C68075FB-38FC-C87D-3BFC-4C7DA63EC8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0" y="4743082"/>
            <a:ext cx="6096000" cy="3048000"/>
          </a:xfrm>
          <a:prstGeom prst="rect">
            <a:avLst/>
          </a:prstGeom>
        </p:spPr>
      </p:pic>
      <p:sp>
        <p:nvSpPr>
          <p:cNvPr id="8" name="CuadroTexto 7">
            <a:extLst>
              <a:ext uri="{FF2B5EF4-FFF2-40B4-BE49-F238E27FC236}">
                <a16:creationId xmlns:a16="http://schemas.microsoft.com/office/drawing/2014/main" id="{A8EE982E-AC76-3004-EAEE-A8543778CA0D}"/>
              </a:ext>
            </a:extLst>
          </p:cNvPr>
          <p:cNvSpPr txBox="1"/>
          <p:nvPr/>
        </p:nvSpPr>
        <p:spPr>
          <a:xfrm>
            <a:off x="1447800" y="2806824"/>
            <a:ext cx="15697200" cy="1384995"/>
          </a:xfrm>
          <a:prstGeom prst="rect">
            <a:avLst/>
          </a:prstGeom>
          <a:noFill/>
        </p:spPr>
        <p:txBody>
          <a:bodyPr wrap="square">
            <a:spAutoFit/>
          </a:bodyPr>
          <a:lstStyle/>
          <a:p>
            <a:pPr fontAlgn="base"/>
            <a:r>
              <a:rPr lang="it-IT" sz="2800">
                <a:latin typeface="Calibri" panose="020F0502020204030204" pitchFamily="34" charset="0"/>
                <a:ea typeface="Times New Roman" panose="02020603050405020304" pitchFamily="18" charset="0"/>
              </a:rPr>
              <a:t>Un conto bancario in valuta estera è un conto che opera in una valuta diversa dall’euro. In altre parole, se abbiamo un conto in dollari, possiamo detenere dollari nello stesso modo in cui deteniamo euro in un conto normale. È importante chiarire che per depositare o trasferire denaro, dovremo farlo in dollari.</a:t>
            </a:r>
            <a:endParaRPr lang="it-IT" sz="280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932741225"/>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TotalTime>
  <Words>1899</Words>
  <Application>Microsoft Macintosh PowerPoint</Application>
  <PresentationFormat>Personalizzato</PresentationFormat>
  <Paragraphs>79</Paragraphs>
  <Slides>19</Slides>
  <Notes>0</Notes>
  <HiddenSlides>0</HiddenSlides>
  <MMClips>0</MMClips>
  <ScaleCrop>false</ScaleCrop>
  <HeadingPairs>
    <vt:vector size="6" baseType="variant">
      <vt:variant>
        <vt:lpstr>Caratteri utilizzati</vt:lpstr>
      </vt:variant>
      <vt:variant>
        <vt:i4>4</vt:i4>
      </vt:variant>
      <vt:variant>
        <vt:lpstr>Tema</vt:lpstr>
      </vt:variant>
      <vt:variant>
        <vt:i4>2</vt:i4>
      </vt:variant>
      <vt:variant>
        <vt:lpstr>Titoli diapositive</vt:lpstr>
      </vt:variant>
      <vt:variant>
        <vt:i4>19</vt:i4>
      </vt:variant>
    </vt:vector>
  </HeadingPairs>
  <TitlesOfParts>
    <vt:vector size="25" baseType="lpstr">
      <vt:lpstr>Arial</vt:lpstr>
      <vt:lpstr>Calibri</vt:lpstr>
      <vt:lpstr>Calibri Light</vt:lpstr>
      <vt:lpstr>Microsoft Sans Serif</vt:lpstr>
      <vt:lpstr>Diseño personalizado</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FLY - PPT TEMPLATE</dc:title>
  <dc:creator>Monia Coppola</dc:creator>
  <cp:keywords>DAE4gifLBQE,BAEXurJiHZU</cp:keywords>
  <cp:lastModifiedBy>s.natale@studenti.unimc.it</cp:lastModifiedBy>
  <cp:revision>99</cp:revision>
  <dcterms:created xsi:type="dcterms:W3CDTF">2022-02-16T10:54:20Z</dcterms:created>
  <dcterms:modified xsi:type="dcterms:W3CDTF">2023-01-26T17:41:10Z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2022-02-16T00:00:00Z</vt:filetime>
  </property>
  <property fmtid="{D5CDD505-2E9C-101B-9397-08002B2CF9AE}" pid="3" name="Creator">
    <vt:lpwstr>Canva</vt:lpwstr>
  </property>
  <property fmtid="{D5CDD505-2E9C-101B-9397-08002B2CF9AE}" pid="4" name="LastSaved">
    <vt:filetime>2022-02-16T00:00:00Z</vt:filetime>
  </property>
</Properties>
</file>