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 id="2147483648" r:id="rId2"/>
  </p:sldMasterIdLst>
  <p:sldIdLst>
    <p:sldId id="258" r:id="rId3"/>
    <p:sldId id="264" r:id="rId4"/>
    <p:sldId id="257" r:id="rId5"/>
    <p:sldId id="280" r:id="rId6"/>
    <p:sldId id="281" r:id="rId7"/>
    <p:sldId id="282" r:id="rId8"/>
    <p:sldId id="283" r:id="rId9"/>
    <p:sldId id="284" r:id="rId10"/>
    <p:sldId id="285" r:id="rId11"/>
    <p:sldId id="286" r:id="rId12"/>
    <p:sldId id="287" r:id="rId13"/>
    <p:sldId id="288" r:id="rId14"/>
    <p:sldId id="289" r:id="rId15"/>
    <p:sldId id="290" r:id="rId16"/>
    <p:sldId id="291" r:id="rId17"/>
    <p:sldId id="262" r:id="rId18"/>
    <p:sldId id="260" r:id="rId19"/>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24" autoAdjust="0"/>
    <p:restoredTop sz="94376"/>
  </p:normalViewPr>
  <p:slideViewPr>
    <p:cSldViewPr>
      <p:cViewPr varScale="1">
        <p:scale>
          <a:sx n="63" d="100"/>
          <a:sy n="63" d="100"/>
        </p:scale>
        <p:origin x="232" y="72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12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bg object 16">
            <a:extLst>
              <a:ext uri="{FF2B5EF4-FFF2-40B4-BE49-F238E27FC236}">
                <a16:creationId xmlns:a16="http://schemas.microsoft.com/office/drawing/2014/main" id="{9C931315-6F3A-4555-8DA9-1CD6886E1D7B}"/>
              </a:ext>
            </a:extLst>
          </p:cNvPr>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16" name="object 2">
            <a:extLst>
              <a:ext uri="{FF2B5EF4-FFF2-40B4-BE49-F238E27FC236}">
                <a16:creationId xmlns:a16="http://schemas.microsoft.com/office/drawing/2014/main" id="{A2C18ABD-2E09-4D12-B8DC-A4F3284BFFB0}"/>
              </a:ext>
            </a:extLst>
          </p:cNvPr>
          <p:cNvPicPr/>
          <p:nvPr userDrawn="1"/>
        </p:nvPicPr>
        <p:blipFill>
          <a:blip r:embed="rId3" cstate="print"/>
          <a:stretch>
            <a:fillRect/>
          </a:stretch>
        </p:blipFill>
        <p:spPr>
          <a:xfrm>
            <a:off x="394932" y="6698528"/>
            <a:ext cx="666749" cy="1781174"/>
          </a:xfrm>
          <a:prstGeom prst="rect">
            <a:avLst/>
          </a:prstGeom>
        </p:spPr>
      </p:pic>
      <p:sp>
        <p:nvSpPr>
          <p:cNvPr id="17" name="object 4">
            <a:extLst>
              <a:ext uri="{FF2B5EF4-FFF2-40B4-BE49-F238E27FC236}">
                <a16:creationId xmlns:a16="http://schemas.microsoft.com/office/drawing/2014/main" id="{4C920FE4-3EED-4939-B5CD-5FA8B1ACC3AD}"/>
              </a:ext>
            </a:extLst>
          </p:cNvPr>
          <p:cNvSpPr/>
          <p:nvPr userDrawn="1"/>
        </p:nvSpPr>
        <p:spPr>
          <a:xfrm>
            <a:off x="0" y="8907781"/>
            <a:ext cx="18287744"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19" name="object 3">
            <a:extLst>
              <a:ext uri="{FF2B5EF4-FFF2-40B4-BE49-F238E27FC236}">
                <a16:creationId xmlns:a16="http://schemas.microsoft.com/office/drawing/2014/main" id="{7C016A53-3E7D-4C94-AB33-53AD819974AD}"/>
              </a:ext>
            </a:extLst>
          </p:cNvPr>
          <p:cNvPicPr/>
          <p:nvPr userDrawn="1"/>
        </p:nvPicPr>
        <p:blipFill>
          <a:blip r:embed="rId4" cstate="print"/>
          <a:stretch>
            <a:fillRect/>
          </a:stretch>
        </p:blipFill>
        <p:spPr>
          <a:xfrm>
            <a:off x="1057881" y="9265523"/>
            <a:ext cx="3152774" cy="666749"/>
          </a:xfrm>
          <a:prstGeom prst="rect">
            <a:avLst/>
          </a:prstGeom>
        </p:spPr>
      </p:pic>
      <p:pic>
        <p:nvPicPr>
          <p:cNvPr id="21" name="object 5">
            <a:extLst>
              <a:ext uri="{FF2B5EF4-FFF2-40B4-BE49-F238E27FC236}">
                <a16:creationId xmlns:a16="http://schemas.microsoft.com/office/drawing/2014/main" id="{2B99F3D4-91AE-4145-9CE9-E7FC00CE701F}"/>
              </a:ext>
            </a:extLst>
          </p:cNvPr>
          <p:cNvPicPr/>
          <p:nvPr userDrawn="1"/>
        </p:nvPicPr>
        <p:blipFill>
          <a:blip r:embed="rId5" cstate="print"/>
          <a:stretch>
            <a:fillRect/>
          </a:stretch>
        </p:blipFill>
        <p:spPr>
          <a:xfrm>
            <a:off x="5568773" y="1660699"/>
            <a:ext cx="7150197" cy="2095499"/>
          </a:xfrm>
          <a:prstGeom prst="rect">
            <a:avLst/>
          </a:prstGeom>
        </p:spPr>
      </p:pic>
      <p:sp>
        <p:nvSpPr>
          <p:cNvPr id="27" name="CuadroTexto 26">
            <a:extLst>
              <a:ext uri="{FF2B5EF4-FFF2-40B4-BE49-F238E27FC236}">
                <a16:creationId xmlns:a16="http://schemas.microsoft.com/office/drawing/2014/main" id="{BF551322-F550-4579-A7FC-CD3FF2A964D1}"/>
              </a:ext>
            </a:extLst>
          </p:cNvPr>
          <p:cNvSpPr txBox="1"/>
          <p:nvPr userDrawn="1"/>
        </p:nvSpPr>
        <p:spPr>
          <a:xfrm>
            <a:off x="4450459" y="9179041"/>
            <a:ext cx="114753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
        <p:nvSpPr>
          <p:cNvPr id="11" name="CuadroTexto 10">
            <a:extLst>
              <a:ext uri="{FF2B5EF4-FFF2-40B4-BE49-F238E27FC236}">
                <a16:creationId xmlns:a16="http://schemas.microsoft.com/office/drawing/2014/main" id="{74A6F032-0665-4332-8C25-0049F35350AB}"/>
              </a:ext>
            </a:extLst>
          </p:cNvPr>
          <p:cNvSpPr txBox="1"/>
          <p:nvPr userDrawn="1"/>
        </p:nvSpPr>
        <p:spPr>
          <a:xfrm>
            <a:off x="4572000" y="4023405"/>
            <a:ext cx="7762164" cy="400110"/>
          </a:xfrm>
          <a:prstGeom prst="rect">
            <a:avLst/>
          </a:prstGeom>
          <a:noFill/>
        </p:spPr>
        <p:txBody>
          <a:bodyPr wrap="square">
            <a:spAutoFit/>
          </a:bodyPr>
          <a:lstStyle/>
          <a:p>
            <a:pPr marL="3273425" marR="2317750" algn="ctr">
              <a:spcBef>
                <a:spcPts val="335"/>
              </a:spcBef>
              <a:spcAft>
                <a:spcPts val="0"/>
              </a:spcAft>
            </a:pPr>
            <a:r>
              <a:rPr lang="en-US" sz="2000" b="1" dirty="0">
                <a:effectLst/>
                <a:latin typeface="Microsoft Sans Serif" panose="020B0604020202020204" pitchFamily="34" charset="0"/>
                <a:ea typeface="Microsoft Sans Serif" panose="020B0604020202020204" pitchFamily="34" charset="0"/>
              </a:rPr>
              <a:t>fly-project.eu</a:t>
            </a:r>
            <a:endParaRPr lang="es-ES" sz="2000" b="1" dirty="0">
              <a:effectLst/>
              <a:latin typeface="Microsoft Sans Serif" panose="020B0604020202020204" pitchFamily="34" charset="0"/>
              <a:ea typeface="Microsoft Sans Serif" panose="020B0604020202020204" pitchFamily="34" charset="0"/>
            </a:endParaRPr>
          </a:p>
        </p:txBody>
      </p:sp>
    </p:spTree>
    <p:extLst>
      <p:ext uri="{BB962C8B-B14F-4D97-AF65-F5344CB8AC3E}">
        <p14:creationId xmlns:p14="http://schemas.microsoft.com/office/powerpoint/2010/main" val="3379989452"/>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26" name="object 3">
            <a:extLst>
              <a:ext uri="{FF2B5EF4-FFF2-40B4-BE49-F238E27FC236}">
                <a16:creationId xmlns:a16="http://schemas.microsoft.com/office/drawing/2014/main" id="{96AB2019-3457-4EE8-8672-C1BF6DA1A65C}"/>
              </a:ext>
            </a:extLst>
          </p:cNvPr>
          <p:cNvPicPr/>
          <p:nvPr userDrawn="1"/>
        </p:nvPicPr>
        <p:blipFill>
          <a:blip r:embed="rId3" cstate="print"/>
          <a:stretch>
            <a:fillRect/>
          </a:stretch>
        </p:blipFill>
        <p:spPr>
          <a:xfrm>
            <a:off x="1057881" y="9265523"/>
            <a:ext cx="3152774" cy="666749"/>
          </a:xfrm>
          <a:prstGeom prst="rect">
            <a:avLst/>
          </a:prstGeom>
        </p:spPr>
      </p:pic>
      <p:sp>
        <p:nvSpPr>
          <p:cNvPr id="27" name="object 4">
            <a:extLst>
              <a:ext uri="{FF2B5EF4-FFF2-40B4-BE49-F238E27FC236}">
                <a16:creationId xmlns:a16="http://schemas.microsoft.com/office/drawing/2014/main" id="{ED4DA05C-E544-4608-B1B5-2E5081A4CB0C}"/>
              </a:ext>
            </a:extLst>
          </p:cNvPr>
          <p:cNvSpPr/>
          <p:nvPr userDrawn="1"/>
        </p:nvSpPr>
        <p:spPr>
          <a:xfrm>
            <a:off x="0" y="8856528"/>
            <a:ext cx="18288000"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33" name="object 5">
            <a:extLst>
              <a:ext uri="{FF2B5EF4-FFF2-40B4-BE49-F238E27FC236}">
                <a16:creationId xmlns:a16="http://schemas.microsoft.com/office/drawing/2014/main" id="{312572A3-0E3D-4C66-9B66-E2B974CE5C58}"/>
              </a:ext>
            </a:extLst>
          </p:cNvPr>
          <p:cNvPicPr/>
          <p:nvPr userDrawn="1"/>
        </p:nvPicPr>
        <p:blipFill>
          <a:blip r:embed="rId4" cstate="print"/>
          <a:stretch>
            <a:fillRect/>
          </a:stretch>
        </p:blipFill>
        <p:spPr>
          <a:xfrm>
            <a:off x="14643394" y="1028700"/>
            <a:ext cx="2606058" cy="761999"/>
          </a:xfrm>
          <a:prstGeom prst="rect">
            <a:avLst/>
          </a:prstGeom>
        </p:spPr>
      </p:pic>
      <p:sp>
        <p:nvSpPr>
          <p:cNvPr id="39" name="CuadroTexto 38">
            <a:extLst>
              <a:ext uri="{FF2B5EF4-FFF2-40B4-BE49-F238E27FC236}">
                <a16:creationId xmlns:a16="http://schemas.microsoft.com/office/drawing/2014/main" id="{1CF81C33-52B8-4275-9F0F-E3E0733D9F05}"/>
              </a:ext>
            </a:extLst>
          </p:cNvPr>
          <p:cNvSpPr txBox="1"/>
          <p:nvPr userDrawn="1"/>
        </p:nvSpPr>
        <p:spPr>
          <a:xfrm>
            <a:off x="4450459" y="9179041"/>
            <a:ext cx="115515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5274397-0CC2-4713-984E-865578FB27AF}"/>
              </a:ext>
            </a:extLst>
          </p:cNvPr>
          <p:cNvSpPr txBox="1"/>
          <p:nvPr/>
        </p:nvSpPr>
        <p:spPr>
          <a:xfrm>
            <a:off x="3238500" y="5448300"/>
            <a:ext cx="11811000" cy="2333972"/>
          </a:xfrm>
          <a:prstGeom prst="rect">
            <a:avLst/>
          </a:prstGeom>
          <a:noFill/>
        </p:spPr>
        <p:txBody>
          <a:bodyPr wrap="square">
            <a:spAutoFit/>
          </a:bodyPr>
          <a:lstStyle/>
          <a:p>
            <a:pPr marL="12700" algn="ctr">
              <a:lnSpc>
                <a:spcPct val="100000"/>
              </a:lnSpc>
              <a:spcBef>
                <a:spcPts val="100"/>
              </a:spcBef>
            </a:pPr>
            <a:r>
              <a:rPr lang="it-IT" sz="4800" b="1" spc="-65">
                <a:latin typeface="Calibri" panose="020F0502020204030204" pitchFamily="34" charset="0"/>
                <a:ea typeface="Microsoft Sans Serif" panose="020B0604020202020204" pitchFamily="34" charset="0"/>
                <a:cs typeface="Calibri" panose="020F0502020204030204" pitchFamily="34" charset="0"/>
              </a:rPr>
              <a:t>Pericoli e rischi della finanza
</a:t>
            </a:r>
            <a:endParaRPr lang="it-IT" sz="4400" b="1" spc="-65">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700" algn="ctr">
              <a:lnSpc>
                <a:spcPct val="100000"/>
              </a:lnSpc>
              <a:spcBef>
                <a:spcPts val="100"/>
              </a:spcBef>
            </a:pPr>
            <a:r>
              <a:rPr lang="it-IT" sz="4800" b="1" spc="-65">
                <a:ea typeface="Microsoft Sans Serif" panose="020B0604020202020204" pitchFamily="34" charset="0"/>
                <a:cs typeface="Microsoft Sans Serif" panose="020B0604020202020204" pitchFamily="34" charset="0"/>
              </a:rPr>
              <a:t>Partner: IDP &amp; IHF</a:t>
            </a:r>
          </a:p>
        </p:txBody>
      </p:sp>
    </p:spTree>
    <p:extLst>
      <p:ext uri="{BB962C8B-B14F-4D97-AF65-F5344CB8AC3E}">
        <p14:creationId xmlns:p14="http://schemas.microsoft.com/office/powerpoint/2010/main" val="2666135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it-IT" sz="4400" b="1">
                <a:latin typeface="Calibri" panose="020F0502020204030204" pitchFamily="34" charset="0"/>
                <a:ea typeface="Microsoft Sans Serif" panose="020B0604020202020204" pitchFamily="34" charset="0"/>
                <a:cs typeface="Calibri" panose="020F0502020204030204" pitchFamily="34" charset="0"/>
              </a:rPr>
              <a:t>Unità 2: Come mitigare il rischio finanziario?</a:t>
            </a:r>
          </a:p>
        </p:txBody>
      </p:sp>
      <p:sp>
        <p:nvSpPr>
          <p:cNvPr id="2" name="CasellaDiTesto 1">
            <a:extLst>
              <a:ext uri="{FF2B5EF4-FFF2-40B4-BE49-F238E27FC236}">
                <a16:creationId xmlns:a16="http://schemas.microsoft.com/office/drawing/2014/main" id="{2E03FE4E-10F8-3C4B-973C-B9A6FDAD650A}"/>
              </a:ext>
            </a:extLst>
          </p:cNvPr>
          <p:cNvSpPr txBox="1"/>
          <p:nvPr/>
        </p:nvSpPr>
        <p:spPr>
          <a:xfrm>
            <a:off x="1181100" y="2781300"/>
            <a:ext cx="6224589" cy="584775"/>
          </a:xfrm>
          <a:prstGeom prst="rect">
            <a:avLst/>
          </a:prstGeom>
          <a:noFill/>
        </p:spPr>
        <p:txBody>
          <a:bodyPr wrap="none" rtlCol="0">
            <a:spAutoFit/>
          </a:bodyPr>
          <a:lstStyle/>
          <a:p>
            <a:r>
              <a:rPr lang="it-IT" sz="3200" b="1"/>
              <a:t>Un approccio a quadridimensionale</a:t>
            </a:r>
          </a:p>
        </p:txBody>
      </p:sp>
      <p:sp>
        <p:nvSpPr>
          <p:cNvPr id="3" name="CasellaDiTesto 2">
            <a:extLst>
              <a:ext uri="{FF2B5EF4-FFF2-40B4-BE49-F238E27FC236}">
                <a16:creationId xmlns:a16="http://schemas.microsoft.com/office/drawing/2014/main" id="{95120F6A-1CD9-2845-A24A-38AB6A0FB353}"/>
              </a:ext>
            </a:extLst>
          </p:cNvPr>
          <p:cNvSpPr txBox="1"/>
          <p:nvPr/>
        </p:nvSpPr>
        <p:spPr>
          <a:xfrm>
            <a:off x="1181100" y="3804643"/>
            <a:ext cx="15925800" cy="3539430"/>
          </a:xfrm>
          <a:prstGeom prst="rect">
            <a:avLst/>
          </a:prstGeom>
          <a:noFill/>
        </p:spPr>
        <p:txBody>
          <a:bodyPr wrap="square" rtlCol="0">
            <a:spAutoFit/>
          </a:bodyPr>
          <a:lstStyle/>
          <a:p>
            <a:pPr fontAlgn="base"/>
            <a:r>
              <a:rPr lang="it-IT" sz="2800">
                <a:ea typeface="Microsoft Sans Serif" panose="020B0604020202020204" pitchFamily="34" charset="0"/>
              </a:rPr>
              <a:t>Dove c’è un rischio, c’è anche una contromisura. In una certa misura, molte forme di rischio finanziario possono essere previste, o almeno stimate.</a:t>
            </a:r>
          </a:p>
          <a:p>
            <a:pPr fontAlgn="base"/>
            <a:r>
              <a:rPr lang="it-IT" sz="2800">
                <a:ea typeface="Microsoft Sans Serif" panose="020B0604020202020204" pitchFamily="34" charset="0"/>
              </a:rPr>
              <a:t>
Il Risk Management è prima di tutto una questione di pianificazione: essere consapevoli del rischio è a metà dell'opera di copertura e salvaguardia da scenari spiacevoli e dirompenti</a:t>
            </a:r>
          </a:p>
          <a:p>
            <a:pPr fontAlgn="base"/>
            <a:r>
              <a:rPr lang="it-IT" sz="2800">
                <a:ea typeface="Microsoft Sans Serif" panose="020B0604020202020204" pitchFamily="34" charset="0"/>
              </a:rPr>
              <a:t>
Per un efficace Risk Management, bisogna intervenire sui cinque elementi finanziari chiave da cui potrebbe derivare il rischio:</a:t>
            </a:r>
          </a:p>
        </p:txBody>
      </p:sp>
      <p:sp>
        <p:nvSpPr>
          <p:cNvPr id="5" name="Rettangolo 4"/>
          <p:cNvSpPr/>
          <p:nvPr/>
        </p:nvSpPr>
        <p:spPr>
          <a:xfrm>
            <a:off x="1181100" y="7775911"/>
            <a:ext cx="1319848" cy="523220"/>
          </a:xfrm>
          <a:prstGeom prst="rect">
            <a:avLst/>
          </a:prstGeom>
        </p:spPr>
        <p:txBody>
          <a:bodyPr wrap="none">
            <a:spAutoFit/>
          </a:bodyPr>
          <a:lstStyle/>
          <a:p>
            <a:r>
              <a:rPr lang="it-IT" sz="2800" b="1">
                <a:solidFill>
                  <a:srgbClr val="002060"/>
                </a:solidFill>
                <a:ea typeface="Microsoft Sans Serif" panose="020B0604020202020204" pitchFamily="34" charset="0"/>
              </a:rPr>
              <a:t>RICAVO</a:t>
            </a:r>
            <a:endParaRPr lang="it-IT" sz="2800"/>
          </a:p>
        </p:txBody>
      </p:sp>
      <p:sp>
        <p:nvSpPr>
          <p:cNvPr id="6" name="Rettangolo 5"/>
          <p:cNvSpPr/>
          <p:nvPr/>
        </p:nvSpPr>
        <p:spPr>
          <a:xfrm>
            <a:off x="3289024" y="7779572"/>
            <a:ext cx="1100109" cy="523220"/>
          </a:xfrm>
          <a:prstGeom prst="rect">
            <a:avLst/>
          </a:prstGeom>
        </p:spPr>
        <p:txBody>
          <a:bodyPr wrap="none">
            <a:spAutoFit/>
          </a:bodyPr>
          <a:lstStyle/>
          <a:p>
            <a:r>
              <a:rPr lang="it-IT" sz="2800" b="1">
                <a:solidFill>
                  <a:srgbClr val="002060"/>
                </a:solidFill>
                <a:ea typeface="Microsoft Sans Serif" panose="020B0604020202020204" pitchFamily="34" charset="0"/>
              </a:rPr>
              <a:t>SPESA</a:t>
            </a:r>
            <a:endParaRPr lang="it-IT" sz="2800"/>
          </a:p>
        </p:txBody>
      </p:sp>
      <p:sp>
        <p:nvSpPr>
          <p:cNvPr id="7" name="Rettangolo 6"/>
          <p:cNvSpPr/>
          <p:nvPr/>
        </p:nvSpPr>
        <p:spPr>
          <a:xfrm>
            <a:off x="5177209" y="7783233"/>
            <a:ext cx="3817392" cy="523220"/>
          </a:xfrm>
          <a:prstGeom prst="rect">
            <a:avLst/>
          </a:prstGeom>
        </p:spPr>
        <p:txBody>
          <a:bodyPr wrap="none">
            <a:spAutoFit/>
          </a:bodyPr>
          <a:lstStyle/>
          <a:p>
            <a:r>
              <a:rPr lang="it-IT" sz="2800" b="1">
                <a:solidFill>
                  <a:srgbClr val="002060"/>
                </a:solidFill>
                <a:ea typeface="Microsoft Sans Serif" panose="020B0604020202020204" pitchFamily="34" charset="0"/>
              </a:rPr>
              <a:t>ATTIVITÀ/INVESTIMENTI</a:t>
            </a:r>
            <a:endParaRPr lang="it-IT" sz="2800"/>
          </a:p>
        </p:txBody>
      </p:sp>
      <p:sp>
        <p:nvSpPr>
          <p:cNvPr id="8" name="Rettangolo 7"/>
          <p:cNvSpPr/>
          <p:nvPr/>
        </p:nvSpPr>
        <p:spPr>
          <a:xfrm>
            <a:off x="9782677" y="7786893"/>
            <a:ext cx="3069045" cy="523220"/>
          </a:xfrm>
          <a:prstGeom prst="rect">
            <a:avLst/>
          </a:prstGeom>
        </p:spPr>
        <p:txBody>
          <a:bodyPr wrap="none">
            <a:spAutoFit/>
          </a:bodyPr>
          <a:lstStyle/>
          <a:p>
            <a:r>
              <a:rPr lang="it-IT" sz="2800" b="1">
                <a:solidFill>
                  <a:srgbClr val="002060"/>
                </a:solidFill>
                <a:ea typeface="Microsoft Sans Serif" panose="020B0604020202020204" pitchFamily="34" charset="0"/>
              </a:rPr>
              <a:t>DEBITO vs CREDITO</a:t>
            </a:r>
            <a:endParaRPr lang="it-IT" sz="2800"/>
          </a:p>
        </p:txBody>
      </p:sp>
      <p:sp>
        <p:nvSpPr>
          <p:cNvPr id="9" name="Rettangolo 8"/>
          <p:cNvSpPr/>
          <p:nvPr/>
        </p:nvSpPr>
        <p:spPr>
          <a:xfrm>
            <a:off x="13639800" y="7772250"/>
            <a:ext cx="1779654" cy="523220"/>
          </a:xfrm>
          <a:prstGeom prst="rect">
            <a:avLst/>
          </a:prstGeom>
        </p:spPr>
        <p:txBody>
          <a:bodyPr wrap="none">
            <a:spAutoFit/>
          </a:bodyPr>
          <a:lstStyle/>
          <a:p>
            <a:r>
              <a:rPr lang="it-IT" sz="2800" b="1">
                <a:solidFill>
                  <a:srgbClr val="002060"/>
                </a:solidFill>
              </a:rPr>
              <a:t>AMBIENTE</a:t>
            </a:r>
            <a:endParaRPr lang="it-IT" sz="2800"/>
          </a:p>
        </p:txBody>
      </p:sp>
    </p:spTree>
    <p:extLst>
      <p:ext uri="{BB962C8B-B14F-4D97-AF65-F5344CB8AC3E}">
        <p14:creationId xmlns:p14="http://schemas.microsoft.com/office/powerpoint/2010/main" val="3791487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it-IT" sz="4400" b="1">
                <a:latin typeface="Calibri" panose="020F0502020204030204" pitchFamily="34" charset="0"/>
                <a:ea typeface="Microsoft Sans Serif" panose="020B0604020202020204" pitchFamily="34" charset="0"/>
                <a:cs typeface="Calibri" panose="020F0502020204030204" pitchFamily="34" charset="0"/>
              </a:rPr>
              <a:t>Gestione delle entrate</a:t>
            </a: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4401205"/>
          </a:xfrm>
          <a:prstGeom prst="rect">
            <a:avLst/>
          </a:prstGeom>
          <a:noFill/>
        </p:spPr>
        <p:txBody>
          <a:bodyPr wrap="square" rtlCol="0">
            <a:spAutoFit/>
          </a:bodyPr>
          <a:lstStyle/>
          <a:p>
            <a:pPr marL="457200" indent="-457200" fontAlgn="base">
              <a:buFont typeface="Arial" panose="020B0604020202020204" pitchFamily="34" charset="0"/>
              <a:buChar char="•"/>
            </a:pPr>
            <a:r>
              <a:rPr lang="it-IT" sz="2800" b="1">
                <a:solidFill>
                  <a:srgbClr val="002060"/>
                </a:solidFill>
                <a:ea typeface="Microsoft Sans Serif" panose="020B0604020202020204" pitchFamily="34" charset="0"/>
              </a:rPr>
              <a:t>Diversifica il tuo reddito</a:t>
            </a:r>
          </a:p>
          <a:p>
            <a:pPr fontAlgn="base"/>
            <a:r>
              <a:rPr lang="it-IT" sz="2800">
                <a:ea typeface="Microsoft Sans Serif" panose="020B0604020202020204" pitchFamily="34" charset="0"/>
              </a:rPr>
              <a:t>Preparati per un piano B...
</a:t>
            </a:r>
          </a:p>
          <a:p>
            <a:pPr marL="457200" indent="-457200" fontAlgn="base">
              <a:buFont typeface="Arial" panose="020B0604020202020204" pitchFamily="34" charset="0"/>
              <a:buChar char="•"/>
            </a:pPr>
            <a:r>
              <a:rPr lang="it-IT" sz="2800" b="1">
                <a:solidFill>
                  <a:srgbClr val="002060"/>
                </a:solidFill>
                <a:ea typeface="Microsoft Sans Serif" panose="020B0604020202020204" pitchFamily="34" charset="0"/>
              </a:rPr>
              <a:t>Monitora i tuoi flussi di entrate</a:t>
            </a:r>
          </a:p>
          <a:p>
            <a:pPr fontAlgn="base"/>
            <a:r>
              <a:rPr lang="it-IT" sz="2800">
                <a:ea typeface="Microsoft Sans Serif" panose="020B0604020202020204" pitchFamily="34" charset="0"/>
              </a:rPr>
              <a:t>Non dimenticare di predisporre una rete di sicurezza in modo da affrontare con relativa facilità tutti i rischi a breve termine.
</a:t>
            </a:r>
          </a:p>
          <a:p>
            <a:pPr marL="457200" indent="-457200" fontAlgn="base">
              <a:buFont typeface="Arial" panose="020B0604020202020204" pitchFamily="34" charset="0"/>
              <a:buChar char="•"/>
            </a:pPr>
            <a:r>
              <a:rPr lang="it-IT" sz="2800" b="1">
                <a:solidFill>
                  <a:srgbClr val="002060"/>
                </a:solidFill>
                <a:ea typeface="Microsoft Sans Serif" panose="020B0604020202020204" pitchFamily="34" charset="0"/>
              </a:rPr>
              <a:t>Sottoscrivi un’assicurazione</a:t>
            </a:r>
          </a:p>
          <a:p>
            <a:pPr fontAlgn="base"/>
            <a:r>
              <a:rPr lang="it-IT" sz="2800">
                <a:ea typeface="Microsoft Sans Serif" panose="020B0604020202020204" pitchFamily="34" charset="0"/>
              </a:rPr>
              <a:t>Un’assicurazione è la risorsa più robusta e affidabile che si possa prendere in considerazione per delegare ad altri il proprio rischio finanziario.</a:t>
            </a:r>
            <a:endParaRPr lang="it-IT" sz="2800" b="1">
              <a:solidFill>
                <a:srgbClr val="002060"/>
              </a:solidFill>
              <a:effectLst/>
              <a:ea typeface="Microsoft Sans Serif" panose="020B0604020202020204" pitchFamily="34" charset="0"/>
            </a:endParaRPr>
          </a:p>
        </p:txBody>
      </p:sp>
    </p:spTree>
    <p:extLst>
      <p:ext uri="{BB962C8B-B14F-4D97-AF65-F5344CB8AC3E}">
        <p14:creationId xmlns:p14="http://schemas.microsoft.com/office/powerpoint/2010/main" val="4055788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it-IT" sz="4400" b="1">
                <a:latin typeface="Calibri" panose="020F0502020204030204" pitchFamily="34" charset="0"/>
                <a:ea typeface="Microsoft Sans Serif" panose="020B0604020202020204" pitchFamily="34" charset="0"/>
                <a:cs typeface="Calibri" panose="020F0502020204030204" pitchFamily="34" charset="0"/>
              </a:rPr>
              <a:t>Gestione delle spese</a:t>
            </a: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3108543"/>
          </a:xfrm>
          <a:prstGeom prst="rect">
            <a:avLst/>
          </a:prstGeom>
          <a:noFill/>
        </p:spPr>
        <p:txBody>
          <a:bodyPr wrap="square" rtlCol="0">
            <a:spAutoFit/>
          </a:bodyPr>
          <a:lstStyle/>
          <a:p>
            <a:pPr marL="457200" indent="-457200" fontAlgn="base">
              <a:buFont typeface="Arial" panose="020B0604020202020204" pitchFamily="34" charset="0"/>
              <a:buChar char="•"/>
            </a:pPr>
            <a:r>
              <a:rPr lang="it-IT" sz="2800" b="1" dirty="0">
                <a:solidFill>
                  <a:srgbClr val="002060"/>
                </a:solidFill>
                <a:ea typeface="Microsoft Sans Serif" panose="020B0604020202020204" pitchFamily="34" charset="0"/>
              </a:rPr>
              <a:t>Budgeting</a:t>
            </a:r>
          </a:p>
          <a:p>
            <a:pPr fontAlgn="base"/>
            <a:r>
              <a:rPr lang="it-IT" sz="2800" dirty="0">
                <a:ea typeface="Microsoft Sans Serif" panose="020B0604020202020204" pitchFamily="34" charset="0"/>
              </a:rPr>
              <a:t>Un budget domestico ti aiuterà a pianificare più attentamente tutte le spese, tagliando via gli sprechi se necessario.
</a:t>
            </a:r>
          </a:p>
          <a:p>
            <a:pPr marL="457200" indent="-457200" fontAlgn="base">
              <a:buFont typeface="Arial" panose="020B0604020202020204" pitchFamily="34" charset="0"/>
              <a:buChar char="•"/>
            </a:pPr>
            <a:r>
              <a:rPr lang="it-IT" sz="2800" b="1" dirty="0">
                <a:solidFill>
                  <a:srgbClr val="002060"/>
                </a:solidFill>
                <a:ea typeface="Microsoft Sans Serif" panose="020B0604020202020204" pitchFamily="34" charset="0"/>
              </a:rPr>
              <a:t>Pianifica un gateway di emergenza</a:t>
            </a:r>
          </a:p>
          <a:p>
            <a:pPr fontAlgn="base"/>
            <a:r>
              <a:rPr lang="it-IT" sz="2800" dirty="0">
                <a:ea typeface="Microsoft Sans Serif" panose="020B0604020202020204" pitchFamily="34" charset="0"/>
              </a:rPr>
              <a:t>Una rete di sicurezza aiuta a contenere l’impatto negativo di una spesa imprevista, un fondo di emergenza viene sbloccato, infatti, in caso di emergenza – per così dire, quando non c’è altra opzione disponibile.</a:t>
            </a:r>
          </a:p>
        </p:txBody>
      </p:sp>
    </p:spTree>
    <p:extLst>
      <p:ext uri="{BB962C8B-B14F-4D97-AF65-F5344CB8AC3E}">
        <p14:creationId xmlns:p14="http://schemas.microsoft.com/office/powerpoint/2010/main" val="3779898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it-IT" sz="4400" b="1">
                <a:latin typeface="Calibri" panose="020F0502020204030204" pitchFamily="34" charset="0"/>
                <a:ea typeface="Microsoft Sans Serif" panose="020B0604020202020204" pitchFamily="34" charset="0"/>
                <a:cs typeface="Calibri" panose="020F0502020204030204" pitchFamily="34" charset="0"/>
              </a:rPr>
              <a:t>Gestione degli asset/investimenti</a:t>
            </a: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3108543"/>
          </a:xfrm>
          <a:prstGeom prst="rect">
            <a:avLst/>
          </a:prstGeom>
          <a:noFill/>
        </p:spPr>
        <p:txBody>
          <a:bodyPr wrap="square" rtlCol="0">
            <a:spAutoFit/>
          </a:bodyPr>
          <a:lstStyle/>
          <a:p>
            <a:pPr marL="457200" indent="-457200" fontAlgn="base">
              <a:buFont typeface="Arial" panose="020B0604020202020204" pitchFamily="34" charset="0"/>
              <a:buChar char="•"/>
            </a:pPr>
            <a:r>
              <a:rPr lang="it-IT" sz="2800" b="1">
                <a:solidFill>
                  <a:srgbClr val="002060"/>
                </a:solidFill>
                <a:ea typeface="Microsoft Sans Serif" panose="020B0604020202020204" pitchFamily="34" charset="0"/>
              </a:rPr>
              <a:t>Fai attenzione a dove metti i tuoi soldi ...</a:t>
            </a:r>
          </a:p>
          <a:p>
            <a:pPr fontAlgn="base"/>
            <a:r>
              <a:rPr lang="it-IT" sz="2800">
                <a:ea typeface="Microsoft Sans Serif" panose="020B0604020202020204" pitchFamily="34" charset="0"/>
              </a:rPr>
              <a:t>Per quanto ridondante possa sembrare, questa rimane la raccomandazione più cruciale e critica: conosci davvero, e possiedi, le conoscenze necessarie per quanto riguarda quel bene specifico su cui stai investendo?
</a:t>
            </a:r>
          </a:p>
          <a:p>
            <a:pPr marL="457200" indent="-457200" fontAlgn="base">
              <a:buFont typeface="Arial" panose="020B0604020202020204" pitchFamily="34" charset="0"/>
              <a:buChar char="•"/>
            </a:pPr>
            <a:r>
              <a:rPr lang="it-IT" sz="2800" b="1">
                <a:solidFill>
                  <a:srgbClr val="002060"/>
                </a:solidFill>
                <a:ea typeface="Microsoft Sans Serif" panose="020B0604020202020204" pitchFamily="34" charset="0"/>
              </a:rPr>
              <a:t>Stabilisci un obiettivo e mira ad esso </a:t>
            </a:r>
          </a:p>
          <a:p>
            <a:pPr fontAlgn="base"/>
            <a:r>
              <a:rPr lang="it-IT" sz="2800">
                <a:ea typeface="Microsoft Sans Serif" panose="020B0604020202020204" pitchFamily="34" charset="0"/>
              </a:rPr>
              <a:t>Questo si rifà all’esigenza fondamentale di avere un adeguato piano di investimenti orientato al medio-lungo termine: monitorare i propri progressi e tenere traccia delle opportune misure di fine-tuning.</a:t>
            </a:r>
          </a:p>
        </p:txBody>
      </p:sp>
    </p:spTree>
    <p:extLst>
      <p:ext uri="{BB962C8B-B14F-4D97-AF65-F5344CB8AC3E}">
        <p14:creationId xmlns:p14="http://schemas.microsoft.com/office/powerpoint/2010/main" val="2852887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it-IT" sz="4400" b="1">
                <a:latin typeface="Calibri" panose="020F0502020204030204" pitchFamily="34" charset="0"/>
                <a:ea typeface="Microsoft Sans Serif" panose="020B0604020202020204" pitchFamily="34" charset="0"/>
                <a:cs typeface="Calibri" panose="020F0502020204030204" pitchFamily="34" charset="0"/>
              </a:rPr>
              <a:t>Gestione del debito/credito</a:t>
            </a: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2677656"/>
          </a:xfrm>
          <a:prstGeom prst="rect">
            <a:avLst/>
          </a:prstGeom>
          <a:noFill/>
        </p:spPr>
        <p:txBody>
          <a:bodyPr wrap="square" rtlCol="0">
            <a:spAutoFit/>
          </a:bodyPr>
          <a:lstStyle/>
          <a:p>
            <a:pPr marL="457200" indent="-457200" fontAlgn="base">
              <a:buFont typeface="Arial" panose="020B0604020202020204" pitchFamily="34" charset="0"/>
              <a:buChar char="•"/>
            </a:pPr>
            <a:r>
              <a:rPr lang="it-IT" sz="2800" b="1">
                <a:solidFill>
                  <a:srgbClr val="002060"/>
                </a:solidFill>
                <a:ea typeface="Microsoft Sans Serif" panose="020B0604020202020204" pitchFamily="34" charset="0"/>
              </a:rPr>
              <a:t>Acquisisci familiarità con i flussi finanziari</a:t>
            </a:r>
          </a:p>
          <a:p>
            <a:pPr fontAlgn="base"/>
            <a:r>
              <a:rPr lang="it-IT" sz="2800">
                <a:ea typeface="Microsoft Sans Serif" panose="020B0604020202020204" pitchFamily="34" charset="0"/>
              </a:rPr>
              <a:t>Diventa abile con le caratteristiche distintive del credito e del debito (cioè il tasso di interesse)
</a:t>
            </a:r>
          </a:p>
          <a:p>
            <a:pPr marL="457200" indent="-457200" fontAlgn="base">
              <a:buFont typeface="Arial" panose="020B0604020202020204" pitchFamily="34" charset="0"/>
              <a:buChar char="•"/>
            </a:pPr>
            <a:r>
              <a:rPr lang="it-IT" sz="2800" b="1">
                <a:solidFill>
                  <a:srgbClr val="002060"/>
                </a:solidFill>
                <a:ea typeface="Microsoft Sans Serif" panose="020B0604020202020204" pitchFamily="34" charset="0"/>
              </a:rPr>
              <a:t>Scopri quando immergerti nell’oceano del debito</a:t>
            </a:r>
          </a:p>
          <a:p>
            <a:pPr fontAlgn="base"/>
            <a:r>
              <a:rPr lang="it-IT" sz="2800">
                <a:ea typeface="Microsoft Sans Serif" panose="020B0604020202020204" pitchFamily="34" charset="0"/>
              </a:rPr>
              <a:t>Se non sei pronto a indebitarti, non indebitarti – ancora di più se il bisogno di credito è motivato da bisogni futili. Valuta la tua esposizione in anticipo e valuta la tua capacità di coprire il tuo piano di rimborso.</a:t>
            </a:r>
          </a:p>
        </p:txBody>
      </p:sp>
    </p:spTree>
    <p:extLst>
      <p:ext uri="{BB962C8B-B14F-4D97-AF65-F5344CB8AC3E}">
        <p14:creationId xmlns:p14="http://schemas.microsoft.com/office/powerpoint/2010/main" val="3634313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2153900" cy="769441"/>
          </a:xfrm>
          <a:prstGeom prst="rect">
            <a:avLst/>
          </a:prstGeom>
          <a:noFill/>
        </p:spPr>
        <p:txBody>
          <a:bodyPr wrap="square" rtlCol="0">
            <a:spAutoFit/>
          </a:bodyPr>
          <a:lstStyle/>
          <a:p>
            <a:r>
              <a:rPr lang="it-IT" sz="4400" b="1">
                <a:latin typeface="Calibri" panose="020F0502020204030204" pitchFamily="34" charset="0"/>
                <a:ea typeface="Microsoft Sans Serif" panose="020B0604020202020204" pitchFamily="34" charset="0"/>
                <a:cs typeface="Calibri" panose="020F0502020204030204" pitchFamily="34" charset="0"/>
              </a:rPr>
              <a:t> Consapevolezza sociale dellambiente circostante</a:t>
            </a: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6124754"/>
          </a:xfrm>
          <a:prstGeom prst="rect">
            <a:avLst/>
          </a:prstGeom>
          <a:noFill/>
        </p:spPr>
        <p:txBody>
          <a:bodyPr wrap="square" rtlCol="0">
            <a:spAutoFit/>
          </a:bodyPr>
          <a:lstStyle/>
          <a:p>
            <a:pPr marL="457200" indent="-457200" fontAlgn="base">
              <a:buFont typeface="Arial" panose="020B0604020202020204" pitchFamily="34" charset="0"/>
              <a:buChar char="•"/>
            </a:pPr>
            <a:r>
              <a:rPr lang="it-IT" sz="2800" b="1">
                <a:solidFill>
                  <a:srgbClr val="002060"/>
                </a:solidFill>
                <a:ea typeface="Microsoft Sans Serif" panose="020B0604020202020204" pitchFamily="34" charset="0"/>
              </a:rPr>
              <a:t>Frodi via e-mail</a:t>
            </a:r>
          </a:p>
          <a:p>
            <a:pPr fontAlgn="base"/>
            <a:r>
              <a:rPr lang="it-IT" sz="2800">
                <a:ea typeface="Microsoft Sans Serif" panose="020B0604020202020204" pitchFamily="34" charset="0"/>
              </a:rPr>
              <a:t>Non rispondere a e-mail sospette, per non parlare di scaricare i loro contenuti e allegati. Le e-mail fraudolente sono il mezzo più comune utilizzato dai criminali informatici per infiltrarsi nei dati personali e sensibili della vittima. 
</a:t>
            </a:r>
          </a:p>
          <a:p>
            <a:pPr marL="457200" indent="-457200" fontAlgn="base">
              <a:buFont typeface="Arial" panose="020B0604020202020204" pitchFamily="34" charset="0"/>
              <a:buChar char="•"/>
            </a:pPr>
            <a:r>
              <a:rPr lang="it-IT" sz="2800" b="1">
                <a:solidFill>
                  <a:srgbClr val="002060"/>
                </a:solidFill>
                <a:ea typeface="Microsoft Sans Serif" panose="020B0604020202020204" pitchFamily="34" charset="0"/>
              </a:rPr>
              <a:t>Frodi con carte di debito e di credito</a:t>
            </a:r>
          </a:p>
          <a:p>
            <a:pPr fontAlgn="base"/>
            <a:r>
              <a:rPr lang="it-IT" sz="2800">
                <a:ea typeface="Microsoft Sans Serif" panose="020B0604020202020204" pitchFamily="34" charset="0"/>
              </a:rPr>
              <a:t>Attività fraudolenta che comporta un furto prendendo il numero di una carta di credito o di debito – non condividere informazioni sensibili se non rigorosamente sicuri della condivisione, controllare il più frequentemente possibile i flussi di denaro in uscita / in entrata da / verso il tuo conto.
</a:t>
            </a:r>
          </a:p>
          <a:p>
            <a:pPr marL="457200" indent="-457200" fontAlgn="base">
              <a:buFont typeface="Arial" panose="020B0604020202020204" pitchFamily="34" charset="0"/>
              <a:buChar char="•"/>
            </a:pPr>
            <a:r>
              <a:rPr lang="it-IT" sz="2800" b="1">
                <a:solidFill>
                  <a:srgbClr val="002060"/>
                </a:solidFill>
                <a:ea typeface="Microsoft Sans Serif" panose="020B0604020202020204" pitchFamily="34" charset="0"/>
              </a:rPr>
              <a:t>Frodi su Internet</a:t>
            </a:r>
          </a:p>
          <a:p>
            <a:pPr fontAlgn="base"/>
            <a:r>
              <a:rPr lang="it-IT" sz="2800">
                <a:ea typeface="Microsoft Sans Serif" panose="020B0604020202020204" pitchFamily="34" charset="0"/>
              </a:rPr>
              <a:t>Le frodi su Internet si verificano quando qualcuno utilizza Internet come strumento per trarre vantaggio da qualcun altro attraverso la frode. Gli schemi Internet online al giorno d’oggi sono il tipo più comune di frode, vengono rubati milioni di dollari alle vittime ogni anno.</a:t>
            </a:r>
          </a:p>
        </p:txBody>
      </p:sp>
    </p:spTree>
    <p:extLst>
      <p:ext uri="{BB962C8B-B14F-4D97-AF65-F5344CB8AC3E}">
        <p14:creationId xmlns:p14="http://schemas.microsoft.com/office/powerpoint/2010/main" val="1361565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3581400" cy="769441"/>
          </a:xfrm>
          <a:prstGeom prst="rect">
            <a:avLst/>
          </a:prstGeom>
          <a:noFill/>
        </p:spPr>
        <p:txBody>
          <a:bodyPr wrap="square" rtlCol="0">
            <a:spAutoFit/>
          </a:bodyPr>
          <a:lstStyle/>
          <a:p>
            <a:r>
              <a:rPr lang="it-IT" sz="4400" b="1">
                <a:latin typeface="Calibri" panose="020F0502020204030204" pitchFamily="34" charset="0"/>
                <a:ea typeface="Microsoft Sans Serif" panose="020B0604020202020204" pitchFamily="34" charset="0"/>
                <a:cs typeface="Calibri" panose="020F0502020204030204" pitchFamily="34" charset="0"/>
              </a:rPr>
              <a:t>Riassumendo</a:t>
            </a:r>
          </a:p>
        </p:txBody>
      </p:sp>
      <p:grpSp>
        <p:nvGrpSpPr>
          <p:cNvPr id="3" name="Gruppo 2"/>
          <p:cNvGrpSpPr/>
          <p:nvPr/>
        </p:nvGrpSpPr>
        <p:grpSpPr>
          <a:xfrm>
            <a:off x="1437968" y="4010609"/>
            <a:ext cx="4734230" cy="2265782"/>
            <a:chOff x="1437968" y="2342732"/>
            <a:chExt cx="4734230" cy="2265782"/>
          </a:xfrm>
        </p:grpSpPr>
        <p:sp>
          <p:nvSpPr>
            <p:cNvPr id="4" name="CuadroTexto 3">
              <a:extLst>
                <a:ext uri="{FF2B5EF4-FFF2-40B4-BE49-F238E27FC236}">
                  <a16:creationId xmlns:a16="http://schemas.microsoft.com/office/drawing/2014/main" id="{3C357393-DEA7-C6A2-387E-C00C2B8E46C7}"/>
                </a:ext>
              </a:extLst>
            </p:cNvPr>
            <p:cNvSpPr txBox="1"/>
            <p:nvPr/>
          </p:nvSpPr>
          <p:spPr>
            <a:xfrm>
              <a:off x="2214255" y="2342732"/>
              <a:ext cx="3957943" cy="523220"/>
            </a:xfrm>
            <a:prstGeom prst="rect">
              <a:avLst/>
            </a:prstGeom>
            <a:noFill/>
          </p:spPr>
          <p:txBody>
            <a:bodyPr wrap="square">
              <a:spAutoFit/>
            </a:bodyPr>
            <a:lstStyle/>
            <a:p>
              <a:r>
                <a:rPr lang="it-IT" altLang="ko-KR" sz="2800" b="1">
                  <a:latin typeface="Calibri" panose="020F0502020204030204" pitchFamily="34" charset="0"/>
                  <a:ea typeface="Microsoft Sans Serif" panose="020B0604020202020204" pitchFamily="34" charset="0"/>
                  <a:cs typeface="Calibri" panose="020F0502020204030204" pitchFamily="34" charset="0"/>
                </a:rPr>
                <a:t>Tipi di rischi finanziari</a:t>
              </a:r>
              <a:endParaRPr lang="it-IT" altLang="ko-KR" sz="2800" b="1">
                <a:latin typeface="Calibri" panose="020F0502020204030204" pitchFamily="34" charset="0"/>
                <a:cs typeface="Calibri" panose="020F0502020204030204" pitchFamily="34" charset="0"/>
              </a:endParaRPr>
            </a:p>
          </p:txBody>
        </p:sp>
        <p:sp>
          <p:nvSpPr>
            <p:cNvPr id="5" name="TextBox 10">
              <a:extLst>
                <a:ext uri="{FF2B5EF4-FFF2-40B4-BE49-F238E27FC236}">
                  <a16:creationId xmlns:a16="http://schemas.microsoft.com/office/drawing/2014/main" id="{A47394E2-E6F7-9437-A91E-97F92F8C7377}"/>
                </a:ext>
              </a:extLst>
            </p:cNvPr>
            <p:cNvSpPr txBox="1"/>
            <p:nvPr/>
          </p:nvSpPr>
          <p:spPr>
            <a:xfrm>
              <a:off x="2214255" y="2792632"/>
              <a:ext cx="3581400" cy="181588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514350" indent="-514350">
                <a:buAutoNum type="arabicPeriod"/>
              </a:pPr>
              <a:r>
                <a:rPr lang="it-IT" altLang="ko-KR" sz="2800">
                  <a:latin typeface="Calibri" panose="020F0502020204030204" pitchFamily="34" charset="0"/>
                  <a:ea typeface="Microsoft Sans Serif" panose="020B0604020202020204" pitchFamily="34" charset="0"/>
                  <a:cs typeface="Calibri" panose="020F0502020204030204" pitchFamily="34" charset="0"/>
                </a:rPr>
                <a:t>Generale 
Individuake
Basato sul tempo
Basato sull’impatto</a:t>
              </a:r>
            </a:p>
          </p:txBody>
        </p:sp>
        <p:pic>
          <p:nvPicPr>
            <p:cNvPr id="6" name="object 2">
              <a:extLst>
                <a:ext uri="{FF2B5EF4-FFF2-40B4-BE49-F238E27FC236}">
                  <a16:creationId xmlns:a16="http://schemas.microsoft.com/office/drawing/2014/main" id="{018F48C9-FC4D-84C8-1331-4B2E7E9EE33D}"/>
                </a:ext>
              </a:extLst>
            </p:cNvPr>
            <p:cNvPicPr/>
            <p:nvPr/>
          </p:nvPicPr>
          <p:blipFill>
            <a:blip r:embed="rId2" cstate="print"/>
            <a:stretch>
              <a:fillRect/>
            </a:stretch>
          </p:blipFill>
          <p:spPr>
            <a:xfrm>
              <a:off x="1437968" y="2931140"/>
              <a:ext cx="638173" cy="1486244"/>
            </a:xfrm>
            <a:prstGeom prst="rect">
              <a:avLst/>
            </a:prstGeom>
          </p:spPr>
        </p:pic>
      </p:grpSp>
      <p:grpSp>
        <p:nvGrpSpPr>
          <p:cNvPr id="16" name="Gruppo 15"/>
          <p:cNvGrpSpPr/>
          <p:nvPr/>
        </p:nvGrpSpPr>
        <p:grpSpPr>
          <a:xfrm>
            <a:off x="12033687" y="3997909"/>
            <a:ext cx="6079252" cy="2339142"/>
            <a:chOff x="12330111" y="5068739"/>
            <a:chExt cx="6079252" cy="2339142"/>
          </a:xfrm>
        </p:grpSpPr>
        <p:sp>
          <p:nvSpPr>
            <p:cNvPr id="13" name="CuadroTexto 12">
              <a:extLst>
                <a:ext uri="{FF2B5EF4-FFF2-40B4-BE49-F238E27FC236}">
                  <a16:creationId xmlns:a16="http://schemas.microsoft.com/office/drawing/2014/main" id="{88CDCD3A-3651-DA36-A870-BD08006C8C91}"/>
                </a:ext>
              </a:extLst>
            </p:cNvPr>
            <p:cNvSpPr txBox="1"/>
            <p:nvPr/>
          </p:nvSpPr>
          <p:spPr>
            <a:xfrm>
              <a:off x="13106398" y="5068739"/>
              <a:ext cx="5302965" cy="954107"/>
            </a:xfrm>
            <a:prstGeom prst="rect">
              <a:avLst/>
            </a:prstGeom>
            <a:noFill/>
          </p:spPr>
          <p:txBody>
            <a:bodyPr wrap="square">
              <a:spAutoFit/>
            </a:bodyPr>
            <a:lstStyle/>
            <a:p>
              <a:r>
                <a:rPr lang="it-IT" altLang="ko-KR" sz="2800" b="1">
                  <a:latin typeface="Calibri" panose="020F0502020204030204" pitchFamily="34" charset="0"/>
                  <a:ea typeface="Microsoft Sans Serif" panose="020B0604020202020204" pitchFamily="34" charset="0"/>
                  <a:cs typeface="Calibri" panose="020F0502020204030204" pitchFamily="34" charset="0"/>
                </a:rPr>
                <a:t>Pianificazione di una contromisura
</a:t>
              </a:r>
              <a:endParaRPr lang="it-IT" altLang="ko-KR" sz="2800" b="1">
                <a:latin typeface="Calibri" panose="020F0502020204030204" pitchFamily="34" charset="0"/>
                <a:cs typeface="Calibri" panose="020F0502020204030204" pitchFamily="34" charset="0"/>
              </a:endParaRPr>
            </a:p>
          </p:txBody>
        </p:sp>
        <p:sp>
          <p:nvSpPr>
            <p:cNvPr id="14" name="TextBox 10">
              <a:extLst>
                <a:ext uri="{FF2B5EF4-FFF2-40B4-BE49-F238E27FC236}">
                  <a16:creationId xmlns:a16="http://schemas.microsoft.com/office/drawing/2014/main" id="{BE22D3DF-9016-ADFE-B491-A981D3CF8358}"/>
                </a:ext>
              </a:extLst>
            </p:cNvPr>
            <p:cNvSpPr txBox="1"/>
            <p:nvPr/>
          </p:nvSpPr>
          <p:spPr>
            <a:xfrm>
              <a:off x="13057087" y="5591999"/>
              <a:ext cx="4484896" cy="181588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514350" indent="-514350">
                <a:buAutoNum type="arabicPeriod"/>
              </a:pPr>
              <a:r>
                <a:rPr lang="it-IT" altLang="ko-KR" sz="2800">
                  <a:latin typeface="Calibri" panose="020F0502020204030204" pitchFamily="34" charset="0"/>
                  <a:ea typeface="Microsoft Sans Serif" panose="020B0604020202020204" pitchFamily="34" charset="0"/>
                  <a:cs typeface="Calibri" panose="020F0502020204030204" pitchFamily="34" charset="0"/>
                </a:rPr>
                <a:t>Ricavo </a:t>
              </a:r>
            </a:p>
            <a:p>
              <a:pPr marL="514350" indent="-514350">
                <a:buAutoNum type="arabicPeriod"/>
              </a:pPr>
              <a:r>
                <a:rPr lang="it-IT" altLang="ko-KR" sz="2800">
                  <a:latin typeface="Calibri" panose="020F0502020204030204" pitchFamily="34" charset="0"/>
                  <a:ea typeface="Microsoft Sans Serif" panose="020B0604020202020204" pitchFamily="34" charset="0"/>
                  <a:cs typeface="Calibri" panose="020F0502020204030204" pitchFamily="34" charset="0"/>
                </a:rPr>
                <a:t>Spesa </a:t>
              </a:r>
            </a:p>
            <a:p>
              <a:pPr marL="514350" indent="-514350">
                <a:buAutoNum type="arabicPeriod"/>
              </a:pPr>
              <a:r>
                <a:rPr lang="it-IT" altLang="ko-KR" sz="2800">
                  <a:latin typeface="Calibri" panose="020F0502020204030204" pitchFamily="34" charset="0"/>
                  <a:ea typeface="Microsoft Sans Serif" panose="020B0604020202020204" pitchFamily="34" charset="0"/>
                  <a:cs typeface="Calibri" panose="020F0502020204030204" pitchFamily="34" charset="0"/>
                </a:rPr>
                <a:t>Asset / Investimento
Debito/Credito</a:t>
              </a:r>
            </a:p>
          </p:txBody>
        </p:sp>
        <p:pic>
          <p:nvPicPr>
            <p:cNvPr id="15" name="object 2">
              <a:extLst>
                <a:ext uri="{FF2B5EF4-FFF2-40B4-BE49-F238E27FC236}">
                  <a16:creationId xmlns:a16="http://schemas.microsoft.com/office/drawing/2014/main" id="{0DD2F338-E360-3DE7-6475-1B05002A8749}"/>
                </a:ext>
              </a:extLst>
            </p:cNvPr>
            <p:cNvPicPr/>
            <p:nvPr/>
          </p:nvPicPr>
          <p:blipFill>
            <a:blip r:embed="rId2" cstate="print"/>
            <a:stretch>
              <a:fillRect/>
            </a:stretch>
          </p:blipFill>
          <p:spPr>
            <a:xfrm>
              <a:off x="12330111" y="5621977"/>
              <a:ext cx="638173" cy="1486244"/>
            </a:xfrm>
            <a:prstGeom prst="rect">
              <a:avLst/>
            </a:prstGeom>
          </p:spPr>
        </p:pic>
      </p:grpSp>
      <p:pic>
        <p:nvPicPr>
          <p:cNvPr id="17" name="Imagen 16">
            <a:extLst>
              <a:ext uri="{FF2B5EF4-FFF2-40B4-BE49-F238E27FC236}">
                <a16:creationId xmlns:a16="http://schemas.microsoft.com/office/drawing/2014/main" id="{0FC66701-B7E7-E69C-5058-DDEC6B4E721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147" t="6201" r="4629" b="8257"/>
          <a:stretch/>
        </p:blipFill>
        <p:spPr>
          <a:xfrm>
            <a:off x="5992301" y="3392806"/>
            <a:ext cx="5302966" cy="3351867"/>
          </a:xfrm>
          <a:prstGeom prst="rect">
            <a:avLst/>
          </a:prstGeom>
        </p:spPr>
      </p:pic>
    </p:spTree>
    <p:extLst>
      <p:ext uri="{BB962C8B-B14F-4D97-AF65-F5344CB8AC3E}">
        <p14:creationId xmlns:p14="http://schemas.microsoft.com/office/powerpoint/2010/main" val="2930964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9E94187-2C23-4078-BF40-98553CAA15C3}"/>
              </a:ext>
            </a:extLst>
          </p:cNvPr>
          <p:cNvSpPr txBox="1"/>
          <p:nvPr/>
        </p:nvSpPr>
        <p:spPr>
          <a:xfrm>
            <a:off x="6221361" y="5176684"/>
            <a:ext cx="5410200" cy="1323439"/>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it-IT" sz="8000" b="1" spc="-114">
                <a:solidFill>
                  <a:srgbClr val="FAC709"/>
                </a:solidFill>
                <a:latin typeface="Calibri" panose="020F0502020204030204" pitchFamily="34" charset="0"/>
                <a:ea typeface="Microsoft Sans Serif" panose="020B0604020202020204" pitchFamily="34" charset="0"/>
                <a:cs typeface="Calibri" panose="020F0502020204030204" pitchFamily="34" charset="0"/>
              </a:rPr>
              <a:t>Grazie!</a:t>
            </a:r>
            <a:endParaRPr kumimoji="0" lang="it-IT" sz="8000" b="1" i="0" u="none" strike="noStrike" kern="1200" cap="none" spc="0" normalizeH="0" baseline="0">
              <a:ln>
                <a:noFill/>
              </a:ln>
              <a:solidFill>
                <a:srgbClr val="FAC709"/>
              </a:solidFill>
              <a:effectLst/>
              <a:uLnTx/>
              <a:uFillTx/>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85FA7D33-1D53-3061-8F07-5067688E3261}"/>
              </a:ext>
            </a:extLst>
          </p:cNvPr>
          <p:cNvSpPr txBox="1"/>
          <p:nvPr/>
        </p:nvSpPr>
        <p:spPr>
          <a:xfrm>
            <a:off x="4343400" y="6853084"/>
            <a:ext cx="9166122" cy="769441"/>
          </a:xfrm>
          <a:prstGeom prst="rect">
            <a:avLst/>
          </a:prstGeom>
          <a:noFill/>
        </p:spPr>
        <p:txBody>
          <a:bodyPr wrap="square">
            <a:spAutoFit/>
          </a:bodyPr>
          <a:lstStyle/>
          <a:p>
            <a:pPr marL="12700" algn="ctr">
              <a:lnSpc>
                <a:spcPct val="100000"/>
              </a:lnSpc>
              <a:spcBef>
                <a:spcPts val="100"/>
              </a:spcBef>
            </a:pPr>
            <a:r>
              <a:rPr lang="it-IT" sz="4400" b="1" spc="-65">
                <a:latin typeface="Calibri" panose="020F0502020204030204" pitchFamily="34" charset="0"/>
                <a:ea typeface="Microsoft Sans Serif" panose="020B0604020202020204" pitchFamily="34" charset="0"/>
                <a:cs typeface="Calibri" panose="020F0502020204030204" pitchFamily="34" charset="0"/>
              </a:rPr>
              <a:t>Partner: IDP &amp; IHF</a:t>
            </a:r>
          </a:p>
        </p:txBody>
      </p:sp>
    </p:spTree>
    <p:extLst>
      <p:ext uri="{BB962C8B-B14F-4D97-AF65-F5344CB8AC3E}">
        <p14:creationId xmlns:p14="http://schemas.microsoft.com/office/powerpoint/2010/main" val="1768335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6C18BE6-D155-4521-8CAA-E6D770234311}"/>
              </a:ext>
            </a:extLst>
          </p:cNvPr>
          <p:cNvSpPr txBox="1"/>
          <p:nvPr/>
        </p:nvSpPr>
        <p:spPr>
          <a:xfrm>
            <a:off x="1524000" y="1503549"/>
            <a:ext cx="9462656" cy="769441"/>
          </a:xfrm>
          <a:prstGeom prst="rect">
            <a:avLst/>
          </a:prstGeom>
          <a:noFill/>
        </p:spPr>
        <p:txBody>
          <a:bodyPr wrap="square" rtlCol="0">
            <a:spAutoFit/>
          </a:bodyPr>
          <a:lstStyle/>
          <a:p>
            <a:r>
              <a:rPr lang="it-IT" sz="4400" b="1">
                <a:latin typeface="Calibri" panose="020F0502020204030204" pitchFamily="34" charset="0"/>
                <a:ea typeface="Microsoft Sans Serif" panose="020B0604020202020204" pitchFamily="34" charset="0"/>
                <a:cs typeface="Calibri" panose="020F0502020204030204" pitchFamily="34" charset="0"/>
              </a:rPr>
              <a:t>Obiettivi &amp; Finalità </a:t>
            </a:r>
          </a:p>
        </p:txBody>
      </p:sp>
      <p:sp>
        <p:nvSpPr>
          <p:cNvPr id="3" name="CuadroTexto 2">
            <a:extLst>
              <a:ext uri="{FF2B5EF4-FFF2-40B4-BE49-F238E27FC236}">
                <a16:creationId xmlns:a16="http://schemas.microsoft.com/office/drawing/2014/main" id="{94806D19-7757-4ABE-BAED-6D5E2D696DDB}"/>
              </a:ext>
            </a:extLst>
          </p:cNvPr>
          <p:cNvSpPr txBox="1"/>
          <p:nvPr/>
        </p:nvSpPr>
        <p:spPr>
          <a:xfrm>
            <a:off x="1524000" y="2262365"/>
            <a:ext cx="10040186" cy="523220"/>
          </a:xfrm>
          <a:prstGeom prst="rect">
            <a:avLst/>
          </a:prstGeom>
          <a:noFill/>
        </p:spPr>
        <p:txBody>
          <a:bodyPr wrap="square" rtlCol="0">
            <a:spAutoFit/>
          </a:bodyPr>
          <a:lstStyle/>
          <a:p>
            <a:pPr algn="just"/>
            <a:r>
              <a:rPr lang="it-IT" sz="2800">
                <a:latin typeface="Calibri" panose="020F0502020204030204" pitchFamily="34" charset="0"/>
                <a:ea typeface="Microsoft Sans Serif" panose="020B0604020202020204" pitchFamily="34" charset="0"/>
                <a:cs typeface="Calibri" panose="020F0502020204030204" pitchFamily="34" charset="0"/>
              </a:rPr>
              <a:t>Alla fine di questo modulo sarai in grado di:</a:t>
            </a:r>
            <a:endParaRPr lang="it-IT" sz="2800">
              <a:effectLst/>
              <a:latin typeface="Calibri" panose="020F0502020204030204" pitchFamily="34" charset="0"/>
              <a:ea typeface="Microsoft Sans Serif" panose="020B0604020202020204" pitchFamily="34" charset="0"/>
              <a:cs typeface="Calibri" panose="020F0502020204030204" pitchFamily="34" charset="0"/>
            </a:endParaRPr>
          </a:p>
        </p:txBody>
      </p:sp>
      <p:pic>
        <p:nvPicPr>
          <p:cNvPr id="18" name="object 2">
            <a:extLst>
              <a:ext uri="{FF2B5EF4-FFF2-40B4-BE49-F238E27FC236}">
                <a16:creationId xmlns:a16="http://schemas.microsoft.com/office/drawing/2014/main" id="{326F599C-0902-4E54-BAC7-ADAF9B4BDB92}"/>
              </a:ext>
            </a:extLst>
          </p:cNvPr>
          <p:cNvPicPr/>
          <p:nvPr/>
        </p:nvPicPr>
        <p:blipFill rotWithShape="1">
          <a:blip r:embed="rId2" cstate="print"/>
          <a:srcRect b="68891"/>
          <a:stretch/>
        </p:blipFill>
        <p:spPr>
          <a:xfrm>
            <a:off x="1797413" y="3861959"/>
            <a:ext cx="370416" cy="280000"/>
          </a:xfrm>
          <a:prstGeom prst="rect">
            <a:avLst/>
          </a:prstGeom>
        </p:spPr>
      </p:pic>
      <p:pic>
        <p:nvPicPr>
          <p:cNvPr id="20" name="object 2">
            <a:extLst>
              <a:ext uri="{FF2B5EF4-FFF2-40B4-BE49-F238E27FC236}">
                <a16:creationId xmlns:a16="http://schemas.microsoft.com/office/drawing/2014/main" id="{A503E805-FB64-49DE-8A03-1F50600ABF7A}"/>
              </a:ext>
            </a:extLst>
          </p:cNvPr>
          <p:cNvPicPr/>
          <p:nvPr/>
        </p:nvPicPr>
        <p:blipFill rotWithShape="1">
          <a:blip r:embed="rId2" cstate="print"/>
          <a:srcRect t="63119" r="-2857" b="2657"/>
          <a:stretch/>
        </p:blipFill>
        <p:spPr>
          <a:xfrm>
            <a:off x="1797413" y="6775899"/>
            <a:ext cx="381000" cy="326225"/>
          </a:xfrm>
          <a:prstGeom prst="rect">
            <a:avLst/>
          </a:prstGeom>
        </p:spPr>
      </p:pic>
      <p:grpSp>
        <p:nvGrpSpPr>
          <p:cNvPr id="22" name="Grupo 21">
            <a:extLst>
              <a:ext uri="{FF2B5EF4-FFF2-40B4-BE49-F238E27FC236}">
                <a16:creationId xmlns:a16="http://schemas.microsoft.com/office/drawing/2014/main" id="{6AD18D4C-B589-44B7-8EFF-3DEBF5C41E8D}"/>
              </a:ext>
            </a:extLst>
          </p:cNvPr>
          <p:cNvGrpSpPr/>
          <p:nvPr/>
        </p:nvGrpSpPr>
        <p:grpSpPr>
          <a:xfrm>
            <a:off x="1780310" y="5295900"/>
            <a:ext cx="389419" cy="357695"/>
            <a:chOff x="10576646" y="4322694"/>
            <a:chExt cx="700954" cy="668406"/>
          </a:xfrm>
        </p:grpSpPr>
        <p:pic>
          <p:nvPicPr>
            <p:cNvPr id="19" name="object 2">
              <a:extLst>
                <a:ext uri="{FF2B5EF4-FFF2-40B4-BE49-F238E27FC236}">
                  <a16:creationId xmlns:a16="http://schemas.microsoft.com/office/drawing/2014/main" id="{0EDA923F-8D2D-4611-BB52-E35C95A8EC02}"/>
                </a:ext>
              </a:extLst>
            </p:cNvPr>
            <p:cNvPicPr/>
            <p:nvPr/>
          </p:nvPicPr>
          <p:blipFill rotWithShape="1">
            <a:blip r:embed="rId2" cstate="print"/>
            <a:srcRect l="-2272" t="29946" r="-2859" b="35829"/>
            <a:stretch/>
          </p:blipFill>
          <p:spPr>
            <a:xfrm>
              <a:off x="10576646" y="4381500"/>
              <a:ext cx="700954" cy="609600"/>
            </a:xfrm>
            <a:prstGeom prst="rect">
              <a:avLst/>
            </a:prstGeom>
          </p:spPr>
        </p:pic>
        <p:sp>
          <p:nvSpPr>
            <p:cNvPr id="21" name="Rectángulo 20">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solidFill>
                  <a:schemeClr val="tx1"/>
                </a:solidFill>
              </a:endParaRPr>
            </a:p>
          </p:txBody>
        </p:sp>
      </p:grpSp>
      <p:grpSp>
        <p:nvGrpSpPr>
          <p:cNvPr id="17" name="Group 3">
            <a:extLst>
              <a:ext uri="{FF2B5EF4-FFF2-40B4-BE49-F238E27FC236}">
                <a16:creationId xmlns:a16="http://schemas.microsoft.com/office/drawing/2014/main" id="{ABE8CA26-A253-FEA9-0D71-ED581E06890E}"/>
              </a:ext>
            </a:extLst>
          </p:cNvPr>
          <p:cNvGrpSpPr/>
          <p:nvPr/>
        </p:nvGrpSpPr>
        <p:grpSpPr>
          <a:xfrm>
            <a:off x="2666998" y="3574561"/>
            <a:ext cx="8077202" cy="952445"/>
            <a:chOff x="6420992" y="1321255"/>
            <a:chExt cx="5124927" cy="952445"/>
          </a:xfrm>
        </p:grpSpPr>
        <p:sp>
          <p:nvSpPr>
            <p:cNvPr id="24" name="TextBox 7">
              <a:extLst>
                <a:ext uri="{FF2B5EF4-FFF2-40B4-BE49-F238E27FC236}">
                  <a16:creationId xmlns:a16="http://schemas.microsoft.com/office/drawing/2014/main" id="{E14246F7-D781-9448-D419-CE746011E83D}"/>
                </a:ext>
              </a:extLst>
            </p:cNvPr>
            <p:cNvSpPr txBox="1"/>
            <p:nvPr/>
          </p:nvSpPr>
          <p:spPr>
            <a:xfrm>
              <a:off x="6420994" y="1750480"/>
              <a:ext cx="5124925" cy="523220"/>
            </a:xfrm>
            <a:prstGeom prst="rect">
              <a:avLst/>
            </a:prstGeom>
            <a:noFill/>
          </p:spPr>
          <p:txBody>
            <a:bodyPr wrap="square" rtlCol="0">
              <a:spAutoFit/>
            </a:bodyPr>
            <a:lstStyle/>
            <a:p>
              <a:r>
                <a:rPr lang="it-IT" altLang="ko-KR" sz="2800">
                  <a:latin typeface="Calibri" panose="020F0502020204030204" pitchFamily="34" charset="0"/>
                  <a:ea typeface="Microsoft Sans Serif" panose="020B0604020202020204" pitchFamily="34" charset="0"/>
                  <a:cs typeface="Calibri" panose="020F0502020204030204" pitchFamily="34" charset="0"/>
                </a:rPr>
                <a:t>Compresa la definizione e la tassonomia di base</a:t>
              </a:r>
            </a:p>
          </p:txBody>
        </p:sp>
        <p:sp>
          <p:nvSpPr>
            <p:cNvPr id="25" name="TextBox 8">
              <a:extLst>
                <a:ext uri="{FF2B5EF4-FFF2-40B4-BE49-F238E27FC236}">
                  <a16:creationId xmlns:a16="http://schemas.microsoft.com/office/drawing/2014/main" id="{18538967-CA04-70D1-9C5C-75434C8C7BC3}"/>
                </a:ext>
              </a:extLst>
            </p:cNvPr>
            <p:cNvSpPr txBox="1"/>
            <p:nvPr/>
          </p:nvSpPr>
          <p:spPr>
            <a:xfrm>
              <a:off x="6420992" y="1321255"/>
              <a:ext cx="5124925" cy="523220"/>
            </a:xfrm>
            <a:prstGeom prst="rect">
              <a:avLst/>
            </a:prstGeom>
            <a:noFill/>
          </p:spPr>
          <p:txBody>
            <a:bodyPr wrap="square" lIns="108000" rIns="108000" rtlCol="0">
              <a:spAutoFit/>
            </a:bodyPr>
            <a:lstStyle/>
            <a:p>
              <a:r>
                <a:rPr lang="it-IT" altLang="ko-KR" sz="2800" b="1">
                  <a:latin typeface="Calibri" panose="020F0502020204030204" pitchFamily="34" charset="0"/>
                  <a:ea typeface="Microsoft Sans Serif" panose="020B0604020202020204" pitchFamily="34" charset="0"/>
                  <a:cs typeface="Calibri" panose="020F0502020204030204" pitchFamily="34" charset="0"/>
                </a:rPr>
                <a:t>Familiarizzare con il concetto di rischio finanziario</a:t>
              </a:r>
              <a:endParaRPr lang="it-IT" altLang="ko-KR" sz="2800" b="1">
                <a:latin typeface="Calibri" panose="020F0502020204030204" pitchFamily="34" charset="0"/>
                <a:cs typeface="Calibri" panose="020F0502020204030204" pitchFamily="34" charset="0"/>
              </a:endParaRPr>
            </a:p>
          </p:txBody>
        </p:sp>
      </p:grpSp>
      <p:grpSp>
        <p:nvGrpSpPr>
          <p:cNvPr id="26" name="Group 3">
            <a:extLst>
              <a:ext uri="{FF2B5EF4-FFF2-40B4-BE49-F238E27FC236}">
                <a16:creationId xmlns:a16="http://schemas.microsoft.com/office/drawing/2014/main" id="{02FD7B14-969C-8B21-ECEE-333D80A22E9D}"/>
              </a:ext>
            </a:extLst>
          </p:cNvPr>
          <p:cNvGrpSpPr/>
          <p:nvPr/>
        </p:nvGrpSpPr>
        <p:grpSpPr>
          <a:xfrm>
            <a:off x="2666998" y="5052596"/>
            <a:ext cx="7086602" cy="937326"/>
            <a:chOff x="6420993" y="1336374"/>
            <a:chExt cx="5884174" cy="937326"/>
          </a:xfrm>
        </p:grpSpPr>
        <p:sp>
          <p:nvSpPr>
            <p:cNvPr id="27" name="TextBox 7">
              <a:extLst>
                <a:ext uri="{FF2B5EF4-FFF2-40B4-BE49-F238E27FC236}">
                  <a16:creationId xmlns:a16="http://schemas.microsoft.com/office/drawing/2014/main" id="{5DF6EFEA-BE50-F01B-2ECE-F56471D2617B}"/>
                </a:ext>
              </a:extLst>
            </p:cNvPr>
            <p:cNvSpPr txBox="1"/>
            <p:nvPr/>
          </p:nvSpPr>
          <p:spPr>
            <a:xfrm>
              <a:off x="6420994" y="1750480"/>
              <a:ext cx="5124925" cy="523220"/>
            </a:xfrm>
            <a:prstGeom prst="rect">
              <a:avLst/>
            </a:prstGeom>
            <a:noFill/>
          </p:spPr>
          <p:txBody>
            <a:bodyPr wrap="square" rtlCol="0">
              <a:spAutoFit/>
            </a:bodyPr>
            <a:lstStyle/>
            <a:p>
              <a:r>
                <a:rPr lang="it-IT" altLang="ko-KR" sz="2800">
                  <a:latin typeface="Calibri" panose="020F0502020204030204" pitchFamily="34" charset="0"/>
                  <a:ea typeface="Microsoft Sans Serif" panose="020B0604020202020204" pitchFamily="34" charset="0"/>
                  <a:cs typeface="Calibri" panose="020F0502020204030204" pitchFamily="34" charset="0"/>
                </a:rPr>
                <a:t>... e prendere decisioni più consapevoli</a:t>
              </a:r>
            </a:p>
          </p:txBody>
        </p:sp>
        <p:sp>
          <p:nvSpPr>
            <p:cNvPr id="28" name="TextBox 8">
              <a:extLst>
                <a:ext uri="{FF2B5EF4-FFF2-40B4-BE49-F238E27FC236}">
                  <a16:creationId xmlns:a16="http://schemas.microsoft.com/office/drawing/2014/main" id="{C36C1177-DB5A-C233-5BDB-C26E2B34FEA0}"/>
                </a:ext>
              </a:extLst>
            </p:cNvPr>
            <p:cNvSpPr txBox="1"/>
            <p:nvPr/>
          </p:nvSpPr>
          <p:spPr>
            <a:xfrm>
              <a:off x="6420993" y="1336374"/>
              <a:ext cx="5884174" cy="523220"/>
            </a:xfrm>
            <a:prstGeom prst="rect">
              <a:avLst/>
            </a:prstGeom>
            <a:noFill/>
          </p:spPr>
          <p:txBody>
            <a:bodyPr wrap="square" lIns="108000" rIns="108000" rtlCol="0">
              <a:spAutoFit/>
            </a:bodyPr>
            <a:lstStyle/>
            <a:p>
              <a:r>
                <a:rPr lang="it-IT" altLang="ko-KR" sz="2800" b="1">
                  <a:latin typeface="Calibri" panose="020F0502020204030204" pitchFamily="34" charset="0"/>
                  <a:ea typeface="Microsoft Sans Serif" panose="020B0604020202020204" pitchFamily="34" charset="0"/>
                  <a:cs typeface="Calibri" panose="020F0502020204030204" pitchFamily="34" charset="0"/>
                </a:rPr>
                <a:t>Riconoscere i rischi tipici per le tue finanze</a:t>
              </a:r>
              <a:endParaRPr lang="it-IT" altLang="ko-KR" sz="2800" b="1">
                <a:latin typeface="Calibri" panose="020F0502020204030204" pitchFamily="34" charset="0"/>
                <a:cs typeface="Calibri" panose="020F0502020204030204" pitchFamily="34" charset="0"/>
              </a:endParaRPr>
            </a:p>
          </p:txBody>
        </p:sp>
      </p:grpSp>
      <p:grpSp>
        <p:nvGrpSpPr>
          <p:cNvPr id="29" name="Group 3">
            <a:extLst>
              <a:ext uri="{FF2B5EF4-FFF2-40B4-BE49-F238E27FC236}">
                <a16:creationId xmlns:a16="http://schemas.microsoft.com/office/drawing/2014/main" id="{8B586C85-1E83-9E53-440B-16DCB9006C29}"/>
              </a:ext>
            </a:extLst>
          </p:cNvPr>
          <p:cNvGrpSpPr/>
          <p:nvPr/>
        </p:nvGrpSpPr>
        <p:grpSpPr>
          <a:xfrm>
            <a:off x="2666997" y="6484344"/>
            <a:ext cx="6172201" cy="970888"/>
            <a:chOff x="6420993" y="1302812"/>
            <a:chExt cx="5124926" cy="970888"/>
          </a:xfrm>
        </p:grpSpPr>
        <p:sp>
          <p:nvSpPr>
            <p:cNvPr id="30" name="TextBox 7">
              <a:extLst>
                <a:ext uri="{FF2B5EF4-FFF2-40B4-BE49-F238E27FC236}">
                  <a16:creationId xmlns:a16="http://schemas.microsoft.com/office/drawing/2014/main" id="{AB5EC654-5F00-7465-6607-FE2CC023ABBE}"/>
                </a:ext>
              </a:extLst>
            </p:cNvPr>
            <p:cNvSpPr txBox="1"/>
            <p:nvPr/>
          </p:nvSpPr>
          <p:spPr>
            <a:xfrm>
              <a:off x="6420994" y="1750480"/>
              <a:ext cx="5124925" cy="523220"/>
            </a:xfrm>
            <a:prstGeom prst="rect">
              <a:avLst/>
            </a:prstGeom>
            <a:noFill/>
          </p:spPr>
          <p:txBody>
            <a:bodyPr wrap="square" rtlCol="0">
              <a:spAutoFit/>
            </a:bodyPr>
            <a:lstStyle/>
            <a:p>
              <a:r>
                <a:rPr lang="it-IT" altLang="ko-KR" sz="2800">
                  <a:latin typeface="Calibri" panose="020F0502020204030204" pitchFamily="34" charset="0"/>
                  <a:ea typeface="Microsoft Sans Serif" panose="020B0604020202020204" pitchFamily="34" charset="0"/>
                  <a:cs typeface="Calibri" panose="020F0502020204030204" pitchFamily="34" charset="0"/>
                </a:rPr>
                <a:t>Piani B strategici e reti di sicurezza</a:t>
              </a:r>
            </a:p>
          </p:txBody>
        </p:sp>
        <p:sp>
          <p:nvSpPr>
            <p:cNvPr id="31" name="TextBox 8">
              <a:extLst>
                <a:ext uri="{FF2B5EF4-FFF2-40B4-BE49-F238E27FC236}">
                  <a16:creationId xmlns:a16="http://schemas.microsoft.com/office/drawing/2014/main" id="{726ABA70-2A00-5E18-8F67-4291A0157C19}"/>
                </a:ext>
              </a:extLst>
            </p:cNvPr>
            <p:cNvSpPr txBox="1"/>
            <p:nvPr/>
          </p:nvSpPr>
          <p:spPr>
            <a:xfrm>
              <a:off x="6420993" y="1302812"/>
              <a:ext cx="5124925" cy="523220"/>
            </a:xfrm>
            <a:prstGeom prst="rect">
              <a:avLst/>
            </a:prstGeom>
            <a:noFill/>
          </p:spPr>
          <p:txBody>
            <a:bodyPr wrap="square" lIns="108000" rIns="108000" rtlCol="0">
              <a:spAutoFit/>
            </a:bodyPr>
            <a:lstStyle/>
            <a:p>
              <a:r>
                <a:rPr lang="it-IT" altLang="ko-KR" sz="2800" b="1">
                  <a:latin typeface="Calibri" panose="020F0502020204030204" pitchFamily="34" charset="0"/>
                  <a:ea typeface="Microsoft Sans Serif" panose="020B0604020202020204" pitchFamily="34" charset="0"/>
                  <a:cs typeface="Calibri" panose="020F0502020204030204" pitchFamily="34" charset="0"/>
                </a:rPr>
                <a:t>Implementare semplici contromisure</a:t>
              </a:r>
            </a:p>
          </p:txBody>
        </p:sp>
      </p:grpSp>
      <p:pic>
        <p:nvPicPr>
          <p:cNvPr id="6" name="Imagen 5">
            <a:extLst>
              <a:ext uri="{FF2B5EF4-FFF2-40B4-BE49-F238E27FC236}">
                <a16:creationId xmlns:a16="http://schemas.microsoft.com/office/drawing/2014/main" id="{23063823-CA1E-0A50-5BB7-82A235C90EE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146" t="9824" r="3271" b="9271"/>
          <a:stretch/>
        </p:blipFill>
        <p:spPr>
          <a:xfrm>
            <a:off x="9822189" y="4199149"/>
            <a:ext cx="8077199" cy="4457616"/>
          </a:xfrm>
          <a:prstGeom prst="rect">
            <a:avLst/>
          </a:prstGeom>
        </p:spPr>
      </p:pic>
      <p:sp>
        <p:nvSpPr>
          <p:cNvPr id="23" name="CasellaDiTesto 22">
            <a:extLst>
              <a:ext uri="{FF2B5EF4-FFF2-40B4-BE49-F238E27FC236}">
                <a16:creationId xmlns:a16="http://schemas.microsoft.com/office/drawing/2014/main" id="{245FC963-0690-C24F-9292-DE35FB46FD7A}"/>
              </a:ext>
            </a:extLst>
          </p:cNvPr>
          <p:cNvSpPr txBox="1"/>
          <p:nvPr/>
        </p:nvSpPr>
        <p:spPr>
          <a:xfrm>
            <a:off x="4585447" y="4961075"/>
            <a:ext cx="9170894" cy="369332"/>
          </a:xfrm>
          <a:prstGeom prst="rect">
            <a:avLst/>
          </a:prstGeom>
          <a:noFill/>
        </p:spPr>
        <p:txBody>
          <a:bodyPr wrap="square">
            <a:spAutoFit/>
          </a:bodyPr>
          <a:lstStyle/>
          <a:p>
            <a:pPr algn="l"/>
            <a:endParaRPr lang="it-IT" b="0" i="0" u="none" strike="noStrike" dirty="0">
              <a:solidFill>
                <a:srgbClr val="000000"/>
              </a:solidFill>
              <a:effectLst/>
            </a:endParaRPr>
          </a:p>
        </p:txBody>
      </p:sp>
    </p:spTree>
    <p:extLst>
      <p:ext uri="{BB962C8B-B14F-4D97-AF65-F5344CB8AC3E}">
        <p14:creationId xmlns:p14="http://schemas.microsoft.com/office/powerpoint/2010/main" val="2521092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6C18BE6-D155-4521-8CAA-E6D770234311}"/>
              </a:ext>
            </a:extLst>
          </p:cNvPr>
          <p:cNvSpPr txBox="1"/>
          <p:nvPr/>
        </p:nvSpPr>
        <p:spPr>
          <a:xfrm>
            <a:off x="1524000" y="1503549"/>
            <a:ext cx="9462656" cy="769441"/>
          </a:xfrm>
          <a:prstGeom prst="rect">
            <a:avLst/>
          </a:prstGeom>
          <a:noFill/>
        </p:spPr>
        <p:txBody>
          <a:bodyPr wrap="square" rtlCol="0">
            <a:spAutoFit/>
          </a:bodyPr>
          <a:lstStyle/>
          <a:p>
            <a:r>
              <a:rPr lang="it-IT" sz="4400" b="1">
                <a:latin typeface="Calibri" panose="020F0502020204030204" pitchFamily="34" charset="0"/>
                <a:ea typeface="Microsoft Sans Serif" panose="020B0604020202020204" pitchFamily="34" charset="0"/>
                <a:cs typeface="Calibri" panose="020F0502020204030204" pitchFamily="34" charset="0"/>
              </a:rPr>
              <a:t>Indice</a:t>
            </a:r>
          </a:p>
        </p:txBody>
      </p:sp>
      <p:grpSp>
        <p:nvGrpSpPr>
          <p:cNvPr id="3" name="Gruppo 2"/>
          <p:cNvGrpSpPr/>
          <p:nvPr/>
        </p:nvGrpSpPr>
        <p:grpSpPr>
          <a:xfrm>
            <a:off x="9496486" y="3431317"/>
            <a:ext cx="8778067" cy="3424366"/>
            <a:chOff x="9496486" y="3166934"/>
            <a:chExt cx="8778067" cy="3424366"/>
          </a:xfrm>
        </p:grpSpPr>
        <p:pic>
          <p:nvPicPr>
            <p:cNvPr id="18" name="object 2">
              <a:extLst>
                <a:ext uri="{FF2B5EF4-FFF2-40B4-BE49-F238E27FC236}">
                  <a16:creationId xmlns:a16="http://schemas.microsoft.com/office/drawing/2014/main" id="{326F599C-0902-4E54-BAC7-ADAF9B4BDB92}"/>
                </a:ext>
              </a:extLst>
            </p:cNvPr>
            <p:cNvPicPr/>
            <p:nvPr/>
          </p:nvPicPr>
          <p:blipFill rotWithShape="1">
            <a:blip r:embed="rId2" cstate="print"/>
            <a:srcRect b="68891"/>
            <a:stretch/>
          </p:blipFill>
          <p:spPr>
            <a:xfrm>
              <a:off x="9515489" y="5778271"/>
              <a:ext cx="370416" cy="280000"/>
            </a:xfrm>
            <a:prstGeom prst="rect">
              <a:avLst/>
            </a:prstGeom>
          </p:spPr>
        </p:pic>
        <p:grpSp>
          <p:nvGrpSpPr>
            <p:cNvPr id="22" name="Grupo 21">
              <a:extLst>
                <a:ext uri="{FF2B5EF4-FFF2-40B4-BE49-F238E27FC236}">
                  <a16:creationId xmlns:a16="http://schemas.microsoft.com/office/drawing/2014/main" id="{6AD18D4C-B589-44B7-8EFF-3DEBF5C41E8D}"/>
                </a:ext>
              </a:extLst>
            </p:cNvPr>
            <p:cNvGrpSpPr/>
            <p:nvPr/>
          </p:nvGrpSpPr>
          <p:grpSpPr>
            <a:xfrm>
              <a:off x="9496486" y="3249696"/>
              <a:ext cx="389419" cy="357695"/>
              <a:chOff x="10576646" y="4322694"/>
              <a:chExt cx="700954" cy="668406"/>
            </a:xfrm>
          </p:grpSpPr>
          <p:pic>
            <p:nvPicPr>
              <p:cNvPr id="19" name="object 2">
                <a:extLst>
                  <a:ext uri="{FF2B5EF4-FFF2-40B4-BE49-F238E27FC236}">
                    <a16:creationId xmlns:a16="http://schemas.microsoft.com/office/drawing/2014/main" id="{0EDA923F-8D2D-4611-BB52-E35C95A8EC02}"/>
                  </a:ext>
                </a:extLst>
              </p:cNvPr>
              <p:cNvPicPr/>
              <p:nvPr/>
            </p:nvPicPr>
            <p:blipFill rotWithShape="1">
              <a:blip r:embed="rId2" cstate="print"/>
              <a:srcRect l="-2272" t="29946" r="-2859" b="35829"/>
              <a:stretch/>
            </p:blipFill>
            <p:spPr>
              <a:xfrm>
                <a:off x="10576646" y="4381500"/>
                <a:ext cx="700954" cy="609600"/>
              </a:xfrm>
              <a:prstGeom prst="rect">
                <a:avLst/>
              </a:prstGeom>
            </p:spPr>
          </p:pic>
          <p:sp>
            <p:nvSpPr>
              <p:cNvPr id="21" name="Rectángulo 20">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solidFill>
                    <a:schemeClr val="tx1"/>
                  </a:solidFill>
                </a:endParaRPr>
              </a:p>
            </p:txBody>
          </p:sp>
        </p:grpSp>
        <p:grpSp>
          <p:nvGrpSpPr>
            <p:cNvPr id="17" name="Group 3">
              <a:extLst>
                <a:ext uri="{FF2B5EF4-FFF2-40B4-BE49-F238E27FC236}">
                  <a16:creationId xmlns:a16="http://schemas.microsoft.com/office/drawing/2014/main" id="{ABE8CA26-A253-FEA9-0D71-ED581E06890E}"/>
                </a:ext>
              </a:extLst>
            </p:cNvPr>
            <p:cNvGrpSpPr/>
            <p:nvPr/>
          </p:nvGrpSpPr>
          <p:grpSpPr>
            <a:xfrm>
              <a:off x="10121155" y="3166934"/>
              <a:ext cx="8153398" cy="1848761"/>
              <a:chOff x="6420992" y="1321255"/>
              <a:chExt cx="5124927" cy="1711068"/>
            </a:xfrm>
          </p:grpSpPr>
          <p:sp>
            <p:nvSpPr>
              <p:cNvPr id="24" name="TextBox 7">
                <a:extLst>
                  <a:ext uri="{FF2B5EF4-FFF2-40B4-BE49-F238E27FC236}">
                    <a16:creationId xmlns:a16="http://schemas.microsoft.com/office/drawing/2014/main" id="{E14246F7-D781-9448-D419-CE746011E83D}"/>
                  </a:ext>
                </a:extLst>
              </p:cNvPr>
              <p:cNvSpPr txBox="1"/>
              <p:nvPr/>
            </p:nvSpPr>
            <p:spPr>
              <a:xfrm>
                <a:off x="6420994" y="1750480"/>
                <a:ext cx="5124925" cy="1281843"/>
              </a:xfrm>
              <a:prstGeom prst="rect">
                <a:avLst/>
              </a:prstGeom>
              <a:noFill/>
            </p:spPr>
            <p:txBody>
              <a:bodyPr wrap="square" rtlCol="0">
                <a:spAutoFit/>
              </a:bodyPr>
              <a:lstStyle/>
              <a:p>
                <a:r>
                  <a:rPr lang="it-IT" altLang="ko-KR" sz="2800" dirty="0">
                    <a:latin typeface="Calibri" panose="020F0502020204030204" pitchFamily="34" charset="0"/>
                    <a:ea typeface="Microsoft Sans Serif" panose="020B0604020202020204" pitchFamily="34" charset="0"/>
                    <a:cs typeface="Calibri" panose="020F0502020204030204" pitchFamily="34" charset="0"/>
                  </a:rPr>
                  <a:t>Sezione 1: Alla ricerca di una definizione
Sezione 2: Quattro principali cluster di rischi finanziari
Sezione 3: Ripartizione dei rischi finanziari tipici</a:t>
                </a:r>
              </a:p>
            </p:txBody>
          </p:sp>
          <p:sp>
            <p:nvSpPr>
              <p:cNvPr id="25" name="TextBox 8">
                <a:extLst>
                  <a:ext uri="{FF2B5EF4-FFF2-40B4-BE49-F238E27FC236}">
                    <a16:creationId xmlns:a16="http://schemas.microsoft.com/office/drawing/2014/main" id="{18538967-CA04-70D1-9C5C-75434C8C7BC3}"/>
                  </a:ext>
                </a:extLst>
              </p:cNvPr>
              <p:cNvSpPr txBox="1"/>
              <p:nvPr/>
            </p:nvSpPr>
            <p:spPr>
              <a:xfrm>
                <a:off x="6420992" y="1321255"/>
                <a:ext cx="5124925" cy="484251"/>
              </a:xfrm>
              <a:prstGeom prst="rect">
                <a:avLst/>
              </a:prstGeom>
              <a:noFill/>
            </p:spPr>
            <p:txBody>
              <a:bodyPr wrap="square" lIns="108000" rIns="108000" rtlCol="0">
                <a:spAutoFit/>
              </a:bodyPr>
              <a:lstStyle/>
              <a:p>
                <a:r>
                  <a:rPr lang="it-IT" altLang="ko-KR" sz="2800" b="1">
                    <a:latin typeface="Calibri" panose="020F0502020204030204" pitchFamily="34" charset="0"/>
                    <a:ea typeface="Microsoft Sans Serif" panose="020B0604020202020204" pitchFamily="34" charset="0"/>
                    <a:cs typeface="Calibri" panose="020F0502020204030204" pitchFamily="34" charset="0"/>
                  </a:rPr>
                  <a:t>Unità 1: Cosa significa Rischio Finanziario?</a:t>
                </a:r>
                <a:endParaRPr lang="it-IT" altLang="ko-KR" sz="2800" b="1">
                  <a:latin typeface="Calibri" panose="020F0502020204030204" pitchFamily="34" charset="0"/>
                  <a:cs typeface="Calibri" panose="020F0502020204030204" pitchFamily="34" charset="0"/>
                </a:endParaRPr>
              </a:p>
            </p:txBody>
          </p:sp>
        </p:grpSp>
        <p:grpSp>
          <p:nvGrpSpPr>
            <p:cNvPr id="26" name="Group 3">
              <a:extLst>
                <a:ext uri="{FF2B5EF4-FFF2-40B4-BE49-F238E27FC236}">
                  <a16:creationId xmlns:a16="http://schemas.microsoft.com/office/drawing/2014/main" id="{02FD7B14-969C-8B21-ECEE-333D80A22E9D}"/>
                </a:ext>
              </a:extLst>
            </p:cNvPr>
            <p:cNvGrpSpPr/>
            <p:nvPr/>
          </p:nvGrpSpPr>
          <p:grpSpPr>
            <a:xfrm>
              <a:off x="10121155" y="5653974"/>
              <a:ext cx="7924800" cy="937326"/>
              <a:chOff x="6420993" y="1336374"/>
              <a:chExt cx="5124926" cy="937326"/>
            </a:xfrm>
          </p:grpSpPr>
          <p:sp>
            <p:nvSpPr>
              <p:cNvPr id="27" name="TextBox 7">
                <a:extLst>
                  <a:ext uri="{FF2B5EF4-FFF2-40B4-BE49-F238E27FC236}">
                    <a16:creationId xmlns:a16="http://schemas.microsoft.com/office/drawing/2014/main" id="{5DF6EFEA-BE50-F01B-2ECE-F56471D2617B}"/>
                  </a:ext>
                </a:extLst>
              </p:cNvPr>
              <p:cNvSpPr txBox="1"/>
              <p:nvPr/>
            </p:nvSpPr>
            <p:spPr>
              <a:xfrm>
                <a:off x="6420994" y="1750480"/>
                <a:ext cx="5124925" cy="523220"/>
              </a:xfrm>
              <a:prstGeom prst="rect">
                <a:avLst/>
              </a:prstGeom>
              <a:noFill/>
            </p:spPr>
            <p:txBody>
              <a:bodyPr wrap="square" rtlCol="0">
                <a:spAutoFit/>
              </a:bodyPr>
              <a:lstStyle/>
              <a:p>
                <a:r>
                  <a:rPr lang="it-IT" altLang="ko-KR" sz="2800">
                    <a:latin typeface="Calibri" panose="020F0502020204030204" pitchFamily="34" charset="0"/>
                    <a:ea typeface="Microsoft Sans Serif" panose="020B0604020202020204" pitchFamily="34" charset="0"/>
                    <a:cs typeface="Calibri" panose="020F0502020204030204" pitchFamily="34" charset="0"/>
                  </a:rPr>
                  <a:t>Sezione 1: Un approccio quadridimensionale </a:t>
                </a:r>
              </a:p>
            </p:txBody>
          </p:sp>
          <p:sp>
            <p:nvSpPr>
              <p:cNvPr id="28" name="TextBox 8">
                <a:extLst>
                  <a:ext uri="{FF2B5EF4-FFF2-40B4-BE49-F238E27FC236}">
                    <a16:creationId xmlns:a16="http://schemas.microsoft.com/office/drawing/2014/main" id="{C36C1177-DB5A-C233-5BDB-C26E2B34FEA0}"/>
                  </a:ext>
                </a:extLst>
              </p:cNvPr>
              <p:cNvSpPr txBox="1"/>
              <p:nvPr/>
            </p:nvSpPr>
            <p:spPr>
              <a:xfrm>
                <a:off x="6420993" y="1336374"/>
                <a:ext cx="5124925" cy="523220"/>
              </a:xfrm>
              <a:prstGeom prst="rect">
                <a:avLst/>
              </a:prstGeom>
              <a:noFill/>
            </p:spPr>
            <p:txBody>
              <a:bodyPr wrap="square" lIns="108000" rIns="108000" rtlCol="0">
                <a:spAutoFit/>
              </a:bodyPr>
              <a:lstStyle/>
              <a:p>
                <a:r>
                  <a:rPr lang="it-IT" altLang="ko-KR" sz="2800" b="1">
                    <a:latin typeface="Calibri" panose="020F0502020204030204" pitchFamily="34" charset="0"/>
                    <a:ea typeface="Microsoft Sans Serif" panose="020B0604020202020204" pitchFamily="34" charset="0"/>
                    <a:cs typeface="Calibri" panose="020F0502020204030204" pitchFamily="34" charset="0"/>
                  </a:rPr>
                  <a:t>Unità 2: Come mitigare il rischio finanziario?</a:t>
                </a:r>
              </a:p>
            </p:txBody>
          </p:sp>
        </p:grpSp>
      </p:grpSp>
      <p:pic>
        <p:nvPicPr>
          <p:cNvPr id="37" name="Imagen 36">
            <a:extLst>
              <a:ext uri="{FF2B5EF4-FFF2-40B4-BE49-F238E27FC236}">
                <a16:creationId xmlns:a16="http://schemas.microsoft.com/office/drawing/2014/main" id="{60C826FD-FEDF-7F76-8457-C265509D80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2183" y="2638728"/>
            <a:ext cx="8807675" cy="5871783"/>
          </a:xfrm>
          <a:prstGeom prst="rect">
            <a:avLst/>
          </a:prstGeom>
        </p:spPr>
      </p:pic>
    </p:spTree>
    <p:extLst>
      <p:ext uri="{BB962C8B-B14F-4D97-AF65-F5344CB8AC3E}">
        <p14:creationId xmlns:p14="http://schemas.microsoft.com/office/powerpoint/2010/main" val="267811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087100" cy="769441"/>
          </a:xfrm>
          <a:prstGeom prst="rect">
            <a:avLst/>
          </a:prstGeom>
          <a:noFill/>
        </p:spPr>
        <p:txBody>
          <a:bodyPr wrap="square" rtlCol="0">
            <a:spAutoFit/>
          </a:bodyPr>
          <a:lstStyle/>
          <a:p>
            <a:r>
              <a:rPr lang="it-IT" sz="4400" b="1">
                <a:latin typeface="Calibri" panose="020F0502020204030204" pitchFamily="34" charset="0"/>
                <a:ea typeface="Microsoft Sans Serif" panose="020B0604020202020204" pitchFamily="34" charset="0"/>
                <a:cs typeface="Calibri" panose="020F0502020204030204" pitchFamily="34" charset="0"/>
              </a:rPr>
              <a:t>Unità 1: Cosa significa Rischio Finanziario?</a:t>
            </a:r>
          </a:p>
        </p:txBody>
      </p:sp>
      <p:sp>
        <p:nvSpPr>
          <p:cNvPr id="2" name="CasellaDiTesto 1">
            <a:extLst>
              <a:ext uri="{FF2B5EF4-FFF2-40B4-BE49-F238E27FC236}">
                <a16:creationId xmlns:a16="http://schemas.microsoft.com/office/drawing/2014/main" id="{2E03FE4E-10F8-3C4B-973C-B9A6FDAD650A}"/>
              </a:ext>
            </a:extLst>
          </p:cNvPr>
          <p:cNvSpPr txBox="1"/>
          <p:nvPr/>
        </p:nvSpPr>
        <p:spPr>
          <a:xfrm>
            <a:off x="1181100" y="2781300"/>
            <a:ext cx="5193986" cy="584775"/>
          </a:xfrm>
          <a:prstGeom prst="rect">
            <a:avLst/>
          </a:prstGeom>
          <a:noFill/>
        </p:spPr>
        <p:txBody>
          <a:bodyPr wrap="none" rtlCol="0">
            <a:spAutoFit/>
          </a:bodyPr>
          <a:lstStyle/>
          <a:p>
            <a:r>
              <a:rPr lang="it-IT" sz="3200" b="1" dirty="0"/>
              <a:t>Alla ricerca di una definizione</a:t>
            </a:r>
          </a:p>
        </p:txBody>
      </p:sp>
      <p:sp>
        <p:nvSpPr>
          <p:cNvPr id="3" name="CasellaDiTesto 2">
            <a:extLst>
              <a:ext uri="{FF2B5EF4-FFF2-40B4-BE49-F238E27FC236}">
                <a16:creationId xmlns:a16="http://schemas.microsoft.com/office/drawing/2014/main" id="{95120F6A-1CD9-2845-A24A-38AB6A0FB353}"/>
              </a:ext>
            </a:extLst>
          </p:cNvPr>
          <p:cNvSpPr txBox="1"/>
          <p:nvPr/>
        </p:nvSpPr>
        <p:spPr>
          <a:xfrm>
            <a:off x="1181100" y="3804643"/>
            <a:ext cx="15925800" cy="4401205"/>
          </a:xfrm>
          <a:prstGeom prst="rect">
            <a:avLst/>
          </a:prstGeom>
          <a:noFill/>
        </p:spPr>
        <p:txBody>
          <a:bodyPr wrap="square" rtlCol="0">
            <a:spAutoFit/>
          </a:bodyPr>
          <a:lstStyle/>
          <a:p>
            <a:pPr fontAlgn="base"/>
            <a:r>
              <a:rPr lang="it-IT" sz="2800" dirty="0">
                <a:ea typeface="Microsoft Sans Serif" panose="020B0604020202020204" pitchFamily="34" charset="0"/>
              </a:rPr>
              <a:t>Per rischio finanziario, di solito ci riferiamo a una forma di rischio che emerge da un evento, una situazione, una dinamica che potrebbe avere un impatto negativo sullo status quo finanziario delle persone.</a:t>
            </a:r>
          </a:p>
          <a:p>
            <a:pPr fontAlgn="base"/>
            <a:r>
              <a:rPr lang="it-IT" sz="2800" dirty="0">
                <a:ea typeface="Microsoft Sans Serif" panose="020B0604020202020204" pitchFamily="34" charset="0"/>
              </a:rPr>
              <a:t>
Il gruppo di eventi potenziali da cui potrebbe derivare il rischio finanziario sono numerosi e molto diversi tra loro.</a:t>
            </a:r>
          </a:p>
          <a:p>
            <a:pPr fontAlgn="base"/>
            <a:r>
              <a:rPr lang="it-IT" sz="2800" dirty="0">
                <a:ea typeface="Microsoft Sans Serif" panose="020B0604020202020204" pitchFamily="34" charset="0"/>
              </a:rPr>
              <a:t> 
La letteratura specializzata offre molte tassonomie diverse per descrivere i tipi più tipici di rischio finanziario. Nel contenuto di questo modulo, la tassonomia del rischio è strutturata in modo da guidare gli studenti attraverso i rischi più comuni che si potrebbero sperimentare durante la gestione delle proprie finanze personali.</a:t>
            </a:r>
            <a:endParaRPr lang="it-IT" sz="2800" dirty="0">
              <a:effectLst/>
              <a:ea typeface="Microsoft Sans Serif" panose="020B0604020202020204" pitchFamily="34" charset="0"/>
            </a:endParaRPr>
          </a:p>
        </p:txBody>
      </p:sp>
    </p:spTree>
    <p:extLst>
      <p:ext uri="{BB962C8B-B14F-4D97-AF65-F5344CB8AC3E}">
        <p14:creationId xmlns:p14="http://schemas.microsoft.com/office/powerpoint/2010/main" val="1678406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099" y="1573291"/>
            <a:ext cx="10401297" cy="769441"/>
          </a:xfrm>
          <a:prstGeom prst="rect">
            <a:avLst/>
          </a:prstGeom>
          <a:noFill/>
        </p:spPr>
        <p:txBody>
          <a:bodyPr wrap="square" rtlCol="0">
            <a:spAutoFit/>
          </a:bodyPr>
          <a:lstStyle/>
          <a:p>
            <a:r>
              <a:rPr lang="it-IT" sz="4400" b="1">
                <a:latin typeface="Calibri" panose="020F0502020204030204" pitchFamily="34" charset="0"/>
                <a:ea typeface="Microsoft Sans Serif" panose="020B0604020202020204" pitchFamily="34" charset="0"/>
                <a:cs typeface="Calibri" panose="020F0502020204030204" pitchFamily="34" charset="0"/>
              </a:rPr>
              <a:t>Quattro principali cluster di rischi finanziari</a:t>
            </a:r>
          </a:p>
        </p:txBody>
      </p:sp>
      <p:grpSp>
        <p:nvGrpSpPr>
          <p:cNvPr id="5" name="Gruppo 4"/>
          <p:cNvGrpSpPr/>
          <p:nvPr/>
        </p:nvGrpSpPr>
        <p:grpSpPr>
          <a:xfrm>
            <a:off x="1181100" y="3404563"/>
            <a:ext cx="16116300" cy="4154984"/>
            <a:chOff x="577059" y="2400300"/>
            <a:chExt cx="14100735" cy="4154984"/>
          </a:xfrm>
        </p:grpSpPr>
        <p:sp>
          <p:nvSpPr>
            <p:cNvPr id="6" name="CasellaDiTesto 5">
              <a:extLst>
                <a:ext uri="{FF2B5EF4-FFF2-40B4-BE49-F238E27FC236}">
                  <a16:creationId xmlns:a16="http://schemas.microsoft.com/office/drawing/2014/main" id="{BEA0FF3A-FE75-94B1-D18D-42753ECA6E59}"/>
                </a:ext>
              </a:extLst>
            </p:cNvPr>
            <p:cNvSpPr txBox="1"/>
            <p:nvPr/>
          </p:nvSpPr>
          <p:spPr>
            <a:xfrm>
              <a:off x="577059" y="2400300"/>
              <a:ext cx="3389050" cy="4154984"/>
            </a:xfrm>
            <a:prstGeom prst="rect">
              <a:avLst/>
            </a:prstGeom>
            <a:noFill/>
          </p:spPr>
          <p:txBody>
            <a:bodyPr wrap="square" rtlCol="0">
              <a:spAutoFit/>
            </a:bodyPr>
            <a:lstStyle/>
            <a:p>
              <a:r>
                <a:rPr lang="it-IT" sz="2200" b="1">
                  <a:solidFill>
                    <a:srgbClr val="002060"/>
                  </a:solidFill>
                  <a:ea typeface="Microsoft Sans Serif" panose="020B0604020202020204" pitchFamily="34" charset="0"/>
                  <a:cs typeface="Microsoft Sans Serif" panose="020B0604020202020204" pitchFamily="34" charset="0"/>
                </a:rPr>
                <a:t>Rischio finanziario generale 
</a:t>
              </a:r>
              <a:endParaRPr lang="it-IT" sz="2200">
                <a:ea typeface="Microsoft Sans Serif" panose="020B0604020202020204" pitchFamily="34" charset="0"/>
                <a:cs typeface="Microsoft Sans Serif" panose="020B0604020202020204" pitchFamily="34" charset="0"/>
              </a:endParaRPr>
            </a:p>
            <a:p>
              <a:endParaRPr lang="it-IT" sz="2200">
                <a:ea typeface="Microsoft Sans Serif" panose="020B0604020202020204" pitchFamily="34" charset="0"/>
                <a:cs typeface="Microsoft Sans Serif" panose="020B0604020202020204" pitchFamily="34" charset="0"/>
              </a:endParaRPr>
            </a:p>
            <a:p>
              <a:r>
                <a:rPr lang="it-IT" sz="2200">
                  <a:ea typeface="Microsoft Sans Serif" panose="020B0604020202020204" pitchFamily="34" charset="0"/>
                  <a:cs typeface="Microsoft Sans Serif" panose="020B0604020202020204" pitchFamily="34" charset="0"/>
                </a:rPr>
                <a:t>Quando parliamo di Rischio Finanziario Generale, ci riferiamo a qualsiasi evento che possa generare una perdita.</a:t>
              </a:r>
            </a:p>
            <a:p>
              <a:r>
                <a:rPr lang="it-IT" sz="2200">
                  <a:ea typeface="Microsoft Sans Serif" panose="020B0604020202020204" pitchFamily="34" charset="0"/>
                  <a:cs typeface="Microsoft Sans Serif" panose="020B0604020202020204" pitchFamily="34" charset="0"/>
                </a:rPr>
                <a:t>
Questo tipo di rischio è essenzialmente correlato all’origine e alla fonte dell’evento scatenante.</a:t>
              </a:r>
            </a:p>
          </p:txBody>
        </p:sp>
        <p:grpSp>
          <p:nvGrpSpPr>
            <p:cNvPr id="7" name="Gruppo 6"/>
            <p:cNvGrpSpPr/>
            <p:nvPr/>
          </p:nvGrpSpPr>
          <p:grpSpPr>
            <a:xfrm>
              <a:off x="4127491" y="2400300"/>
              <a:ext cx="10550303" cy="4154984"/>
              <a:chOff x="4127491" y="2400300"/>
              <a:chExt cx="10550303" cy="4154984"/>
            </a:xfrm>
          </p:grpSpPr>
          <p:sp>
            <p:nvSpPr>
              <p:cNvPr id="8" name="CasellaDiTesto 7">
                <a:extLst>
                  <a:ext uri="{FF2B5EF4-FFF2-40B4-BE49-F238E27FC236}">
                    <a16:creationId xmlns:a16="http://schemas.microsoft.com/office/drawing/2014/main" id="{BEA0FF3A-FE75-94B1-D18D-42753ECA6E59}"/>
                  </a:ext>
                </a:extLst>
              </p:cNvPr>
              <p:cNvSpPr txBox="1"/>
              <p:nvPr/>
            </p:nvSpPr>
            <p:spPr>
              <a:xfrm>
                <a:off x="4127491" y="2400300"/>
                <a:ext cx="3409180" cy="3139321"/>
              </a:xfrm>
              <a:prstGeom prst="rect">
                <a:avLst/>
              </a:prstGeom>
              <a:noFill/>
            </p:spPr>
            <p:txBody>
              <a:bodyPr wrap="square" rtlCol="0">
                <a:spAutoFit/>
              </a:bodyPr>
              <a:lstStyle/>
              <a:p>
                <a:r>
                  <a:rPr lang="it-IT" sz="2200" b="1">
                    <a:solidFill>
                      <a:srgbClr val="002060"/>
                    </a:solidFill>
                    <a:ea typeface="Microsoft Sans Serif" panose="020B0604020202020204" pitchFamily="34" charset="0"/>
                    <a:cs typeface="Microsoft Sans Serif" panose="020B0604020202020204" pitchFamily="34" charset="0"/>
                  </a:rPr>
                  <a:t>Rischio finanziario individuale
</a:t>
                </a:r>
                <a:endParaRPr lang="it-IT" sz="2200">
                  <a:ea typeface="Microsoft Sans Serif" panose="020B0604020202020204" pitchFamily="34" charset="0"/>
                  <a:cs typeface="Microsoft Sans Serif" panose="020B0604020202020204" pitchFamily="34" charset="0"/>
                </a:endParaRPr>
              </a:p>
              <a:p>
                <a:endParaRPr lang="it-IT" sz="2200">
                  <a:ea typeface="Microsoft Sans Serif" panose="020B0604020202020204" pitchFamily="34" charset="0"/>
                  <a:cs typeface="Microsoft Sans Serif" panose="020B0604020202020204" pitchFamily="34" charset="0"/>
                </a:endParaRPr>
              </a:p>
              <a:p>
                <a:r>
                  <a:rPr lang="it-IT" sz="2200">
                    <a:ea typeface="Microsoft Sans Serif" panose="020B0604020202020204" pitchFamily="34" charset="0"/>
                    <a:cs typeface="Microsoft Sans Serif" panose="020B0604020202020204" pitchFamily="34" charset="0"/>
                  </a:rPr>
                  <a:t>Questo rischio riguarda le finanze stesse della persona e potrebbe essere generato da cattivi giudizi e / o sopravvalutazione di tendenze e dinamiche favorevoli.</a:t>
                </a:r>
              </a:p>
            </p:txBody>
          </p:sp>
          <p:sp>
            <p:nvSpPr>
              <p:cNvPr id="9" name="CasellaDiTesto 8">
                <a:extLst>
                  <a:ext uri="{FF2B5EF4-FFF2-40B4-BE49-F238E27FC236}">
                    <a16:creationId xmlns:a16="http://schemas.microsoft.com/office/drawing/2014/main" id="{BEA0FF3A-FE75-94B1-D18D-42753ECA6E59}"/>
                  </a:ext>
                </a:extLst>
              </p:cNvPr>
              <p:cNvSpPr txBox="1"/>
              <p:nvPr/>
            </p:nvSpPr>
            <p:spPr>
              <a:xfrm>
                <a:off x="7698053" y="2400300"/>
                <a:ext cx="3409180" cy="4154984"/>
              </a:xfrm>
              <a:prstGeom prst="rect">
                <a:avLst/>
              </a:prstGeom>
              <a:noFill/>
            </p:spPr>
            <p:txBody>
              <a:bodyPr wrap="square" rtlCol="0">
                <a:spAutoFit/>
              </a:bodyPr>
              <a:lstStyle/>
              <a:p>
                <a:r>
                  <a:rPr lang="it-IT" sz="2200" b="1">
                    <a:solidFill>
                      <a:srgbClr val="002060"/>
                    </a:solidFill>
                    <a:ea typeface="Microsoft Sans Serif" panose="020B0604020202020204" pitchFamily="34" charset="0"/>
                    <a:cs typeface="Microsoft Sans Serif" panose="020B0604020202020204" pitchFamily="34" charset="0"/>
                  </a:rPr>
                  <a:t>Rischio finanziario basato sul tempo 
</a:t>
                </a:r>
                <a:endParaRPr lang="it-IT" sz="2200">
                  <a:ea typeface="Microsoft Sans Serif" panose="020B0604020202020204" pitchFamily="34" charset="0"/>
                  <a:cs typeface="Microsoft Sans Serif" panose="020B0604020202020204" pitchFamily="34" charset="0"/>
                </a:endParaRPr>
              </a:p>
              <a:p>
                <a:r>
                  <a:rPr lang="it-IT" sz="2200">
                    <a:ea typeface="Microsoft Sans Serif" panose="020B0604020202020204" pitchFamily="34" charset="0"/>
                    <a:cs typeface="Microsoft Sans Serif" panose="020B0604020202020204" pitchFamily="34" charset="0"/>
                  </a:rPr>
                  <a:t>I rischi finanziari possono anche essere classificati in base al periodo di tempo coinvolto e considerato.</a:t>
                </a:r>
              </a:p>
              <a:p>
                <a:r>
                  <a:rPr lang="it-IT" sz="2200">
                    <a:ea typeface="Microsoft Sans Serif" panose="020B0604020202020204" pitchFamily="34" charset="0"/>
                    <a:cs typeface="Microsoft Sans Serif" panose="020B0604020202020204" pitchFamily="34" charset="0"/>
                  </a:rPr>
                  <a:t>
Non esiste un modo semplice per stimare il loro impatto e, come in alcuni casi, la loro probabilità.</a:t>
                </a:r>
              </a:p>
            </p:txBody>
          </p:sp>
          <p:sp>
            <p:nvSpPr>
              <p:cNvPr id="11" name="CasellaDiTesto 10">
                <a:extLst>
                  <a:ext uri="{FF2B5EF4-FFF2-40B4-BE49-F238E27FC236}">
                    <a16:creationId xmlns:a16="http://schemas.microsoft.com/office/drawing/2014/main" id="{BEA0FF3A-FE75-94B1-D18D-42753ECA6E59}"/>
                  </a:ext>
                </a:extLst>
              </p:cNvPr>
              <p:cNvSpPr txBox="1"/>
              <p:nvPr/>
            </p:nvSpPr>
            <p:spPr>
              <a:xfrm>
                <a:off x="11268612" y="2400300"/>
                <a:ext cx="3409182" cy="3816429"/>
              </a:xfrm>
              <a:prstGeom prst="rect">
                <a:avLst/>
              </a:prstGeom>
              <a:noFill/>
            </p:spPr>
            <p:txBody>
              <a:bodyPr wrap="square" rtlCol="0">
                <a:spAutoFit/>
              </a:bodyPr>
              <a:lstStyle/>
              <a:p>
                <a:r>
                  <a:rPr lang="it-IT" sz="2200" b="1">
                    <a:solidFill>
                      <a:srgbClr val="002060"/>
                    </a:solidFill>
                    <a:ea typeface="Microsoft Sans Serif" panose="020B0604020202020204" pitchFamily="34" charset="0"/>
                    <a:cs typeface="Microsoft Sans Serif" panose="020B0604020202020204" pitchFamily="34" charset="0"/>
                  </a:rPr>
                  <a:t>Rischio finanziario basato sull’impatto
</a:t>
                </a:r>
                <a:endParaRPr lang="it-IT" sz="2200">
                  <a:ea typeface="Microsoft Sans Serif" panose="020B0604020202020204" pitchFamily="34" charset="0"/>
                  <a:cs typeface="Microsoft Sans Serif" panose="020B0604020202020204" pitchFamily="34" charset="0"/>
                </a:endParaRPr>
              </a:p>
              <a:p>
                <a:r>
                  <a:rPr lang="it-IT" sz="2200">
                    <a:ea typeface="Microsoft Sans Serif" panose="020B0604020202020204" pitchFamily="34" charset="0"/>
                    <a:cs typeface="Microsoft Sans Serif" panose="020B0604020202020204" pitchFamily="34" charset="0"/>
                  </a:rPr>
                  <a:t>A seconda del dominio interessato dal rischio, le persone potrebbero affrontare diversi esiti negativi che di nuovo potrebbero essere semplici conseguenze di sfortuna o scarsa capacità di giudizio.</a:t>
                </a:r>
              </a:p>
            </p:txBody>
          </p:sp>
          <p:cxnSp>
            <p:nvCxnSpPr>
              <p:cNvPr id="13" name="Connettore diritto 12">
                <a:extLst>
                  <a:ext uri="{FF2B5EF4-FFF2-40B4-BE49-F238E27FC236}">
                    <a16:creationId xmlns:a16="http://schemas.microsoft.com/office/drawing/2014/main" id="{40F1DE3A-5E14-1EB0-D6FF-6C1A7A8FA3EB}"/>
                  </a:ext>
                </a:extLst>
              </p:cNvPr>
              <p:cNvCxnSpPr>
                <a:cxnSpLocks/>
              </p:cNvCxnSpPr>
              <p:nvPr/>
            </p:nvCxnSpPr>
            <p:spPr>
              <a:xfrm>
                <a:off x="7536671" y="2444466"/>
                <a:ext cx="0" cy="302330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grpSp>
      <p:cxnSp>
        <p:nvCxnSpPr>
          <p:cNvPr id="33" name="Connettore diritto 32">
            <a:extLst>
              <a:ext uri="{FF2B5EF4-FFF2-40B4-BE49-F238E27FC236}">
                <a16:creationId xmlns:a16="http://schemas.microsoft.com/office/drawing/2014/main" id="{40F1DE3A-5E14-1EB0-D6FF-6C1A7A8FA3EB}"/>
              </a:ext>
            </a:extLst>
          </p:cNvPr>
          <p:cNvCxnSpPr>
            <a:cxnSpLocks/>
          </p:cNvCxnSpPr>
          <p:nvPr/>
        </p:nvCxnSpPr>
        <p:spPr>
          <a:xfrm>
            <a:off x="13258800" y="3491798"/>
            <a:ext cx="0" cy="302330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Connettore diritto 33">
            <a:extLst>
              <a:ext uri="{FF2B5EF4-FFF2-40B4-BE49-F238E27FC236}">
                <a16:creationId xmlns:a16="http://schemas.microsoft.com/office/drawing/2014/main" id="{40F1DE3A-5E14-1EB0-D6FF-6C1A7A8FA3EB}"/>
              </a:ext>
            </a:extLst>
          </p:cNvPr>
          <p:cNvCxnSpPr>
            <a:cxnSpLocks/>
          </p:cNvCxnSpPr>
          <p:nvPr/>
        </p:nvCxnSpPr>
        <p:spPr>
          <a:xfrm>
            <a:off x="5029200" y="3491798"/>
            <a:ext cx="0" cy="302330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8889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it-IT" sz="4400" b="1">
                <a:latin typeface="Calibri" panose="020F0502020204030204" pitchFamily="34" charset="0"/>
                <a:ea typeface="Microsoft Sans Serif" panose="020B0604020202020204" pitchFamily="34" charset="0"/>
                <a:cs typeface="Calibri" panose="020F0502020204030204" pitchFamily="34" charset="0"/>
              </a:rPr>
              <a:t>Rischi finanziari generali</a:t>
            </a:r>
          </a:p>
        </p:txBody>
      </p:sp>
      <p:grpSp>
        <p:nvGrpSpPr>
          <p:cNvPr id="4" name="Gruppo 3"/>
          <p:cNvGrpSpPr/>
          <p:nvPr/>
        </p:nvGrpSpPr>
        <p:grpSpPr>
          <a:xfrm>
            <a:off x="1181100" y="2342732"/>
            <a:ext cx="16116300" cy="5170646"/>
            <a:chOff x="1181100" y="2789010"/>
            <a:chExt cx="15887700" cy="5170646"/>
          </a:xfrm>
        </p:grpSpPr>
        <p:sp>
          <p:nvSpPr>
            <p:cNvPr id="14" name="CasellaDiTesto 13">
              <a:extLst>
                <a:ext uri="{FF2B5EF4-FFF2-40B4-BE49-F238E27FC236}">
                  <a16:creationId xmlns:a16="http://schemas.microsoft.com/office/drawing/2014/main" id="{D0D0AF75-39E3-6071-0B2D-78E341310EAB}"/>
                </a:ext>
              </a:extLst>
            </p:cNvPr>
            <p:cNvSpPr txBox="1"/>
            <p:nvPr/>
          </p:nvSpPr>
          <p:spPr>
            <a:xfrm>
              <a:off x="1181100" y="2789010"/>
              <a:ext cx="6977569" cy="5170646"/>
            </a:xfrm>
            <a:prstGeom prst="rect">
              <a:avLst/>
            </a:prstGeom>
            <a:noFill/>
          </p:spPr>
          <p:txBody>
            <a:bodyPr wrap="square" rtlCol="0">
              <a:spAutoFit/>
            </a:bodyPr>
            <a:lstStyle/>
            <a:p>
              <a:r>
                <a:rPr lang="it-IT" sz="2200" b="1">
                  <a:cs typeface="Arial" panose="020B0604020202020204" pitchFamily="34" charset="0"/>
                </a:rPr>
                <a:t>Rischio finanziario sistemico
</a:t>
              </a:r>
            </a:p>
            <a:p>
              <a:endParaRPr lang="it-IT" sz="2200" b="1">
                <a:cs typeface="Arial" panose="020B0604020202020204" pitchFamily="34" charset="0"/>
              </a:endParaRPr>
            </a:p>
            <a:p>
              <a:r>
                <a:rPr lang="it-IT" sz="2200">
                  <a:cs typeface="Arial" panose="020B0604020202020204" pitchFamily="34" charset="0"/>
                </a:rPr>
                <a:t>In termini generali, il rischio finanziario sistemico genera da eventi che colpiscono e hanno un impatto su tutte le persone e da cui non si può fuggire.
</a:t>
              </a:r>
              <a:endParaRPr lang="it-IT" sz="2200" i="1">
                <a:cs typeface="Arial" panose="020B0604020202020204" pitchFamily="34" charset="0"/>
              </a:endParaRPr>
            </a:p>
            <a:p>
              <a:r>
                <a:rPr lang="it-IT" sz="2200">
                  <a:cs typeface="Arial" panose="020B0604020202020204" pitchFamily="34" charset="0"/>
                </a:rPr>
                <a:t>Come suggerisce il termine, il rischio finanziario sistemico deriva da fattori scatenanti che impattano sull’ecosistema socio-economico nel suo complesso (cioè un clima politico instabile) e si traduce topicamente in una maggiore volatilità del mercato (minore capacità di prevedere e “decodificare” le tendenze future del mercato), aumento dei tassi di interesse (minore capacità di accedere al mercato del credito), aumento delle tasse (meno potere d’acquisto).</a:t>
              </a:r>
            </a:p>
          </p:txBody>
        </p:sp>
        <p:sp>
          <p:nvSpPr>
            <p:cNvPr id="15" name="CasellaDiTesto 14">
              <a:extLst>
                <a:ext uri="{FF2B5EF4-FFF2-40B4-BE49-F238E27FC236}">
                  <a16:creationId xmlns:a16="http://schemas.microsoft.com/office/drawing/2014/main" id="{8E94C42A-A037-D1EF-230B-77649F5E5FA4}"/>
                </a:ext>
              </a:extLst>
            </p:cNvPr>
            <p:cNvSpPr txBox="1"/>
            <p:nvPr/>
          </p:nvSpPr>
          <p:spPr>
            <a:xfrm>
              <a:off x="9353041" y="2789010"/>
              <a:ext cx="7715759" cy="3477875"/>
            </a:xfrm>
            <a:prstGeom prst="rect">
              <a:avLst/>
            </a:prstGeom>
            <a:noFill/>
          </p:spPr>
          <p:txBody>
            <a:bodyPr wrap="square" rtlCol="0">
              <a:spAutoFit/>
            </a:bodyPr>
            <a:lstStyle/>
            <a:p>
              <a:r>
                <a:rPr lang="it-IT" sz="2200" b="1">
                  <a:cs typeface="Arial" panose="020B0604020202020204" pitchFamily="34" charset="0"/>
                </a:rPr>
                <a:t>Rischio finanziario non sistemico 
</a:t>
              </a:r>
              <a:endParaRPr lang="it-IT" sz="2200">
                <a:cs typeface="Arial" panose="020B0604020202020204" pitchFamily="34" charset="0"/>
              </a:endParaRPr>
            </a:p>
            <a:p>
              <a:endParaRPr lang="it-IT" sz="2200">
                <a:cs typeface="Arial" panose="020B0604020202020204" pitchFamily="34" charset="0"/>
              </a:endParaRPr>
            </a:p>
            <a:p>
              <a:r>
                <a:rPr lang="it-IT" sz="2200">
                  <a:cs typeface="Arial" panose="020B0604020202020204" pitchFamily="34" charset="0"/>
                </a:rPr>
                <a:t>In questo caso ci riferiamo a eventi che potrebbero potenzialmente interessare solo la persona – o i suoi gruppi di riferimento più vicini (l’organizzazione per cui lavora, la famiglia, ecc.).
</a:t>
              </a:r>
            </a:p>
            <a:p>
              <a:r>
                <a:rPr lang="it-IT" sz="2200">
                  <a:cs typeface="Arial" panose="020B0604020202020204" pitchFamily="34" charset="0"/>
                </a:rPr>
                <a:t>I tipici scenari di rischio finanziario non sistemico sono rappresentati da una malattia improvvisa, un improvviso malfunzionamento di un macchinario, ecc. </a:t>
              </a:r>
            </a:p>
          </p:txBody>
        </p:sp>
        <p:cxnSp>
          <p:nvCxnSpPr>
            <p:cNvPr id="17" name="Connettore diritto 16">
              <a:extLst>
                <a:ext uri="{FF2B5EF4-FFF2-40B4-BE49-F238E27FC236}">
                  <a16:creationId xmlns:a16="http://schemas.microsoft.com/office/drawing/2014/main" id="{40F1DE3A-5E14-1EB0-D6FF-6C1A7A8FA3EB}"/>
                </a:ext>
              </a:extLst>
            </p:cNvPr>
            <p:cNvCxnSpPr>
              <a:cxnSpLocks/>
            </p:cNvCxnSpPr>
            <p:nvPr/>
          </p:nvCxnSpPr>
          <p:spPr>
            <a:xfrm>
              <a:off x="8755855" y="2827110"/>
              <a:ext cx="1" cy="395717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95173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it-IT" sz="4400" b="1">
                <a:latin typeface="Calibri" panose="020F0502020204030204" pitchFamily="34" charset="0"/>
                <a:ea typeface="Microsoft Sans Serif" panose="020B0604020202020204" pitchFamily="34" charset="0"/>
                <a:cs typeface="Calibri" panose="020F0502020204030204" pitchFamily="34" charset="0"/>
              </a:rPr>
              <a:t>Rischi finanziari individuali</a:t>
            </a:r>
          </a:p>
        </p:txBody>
      </p:sp>
      <p:grpSp>
        <p:nvGrpSpPr>
          <p:cNvPr id="4" name="Gruppo 3"/>
          <p:cNvGrpSpPr/>
          <p:nvPr/>
        </p:nvGrpSpPr>
        <p:grpSpPr>
          <a:xfrm>
            <a:off x="1181100" y="2346196"/>
            <a:ext cx="16116300" cy="5847755"/>
            <a:chOff x="1181100" y="2400300"/>
            <a:chExt cx="16116300" cy="5847755"/>
          </a:xfrm>
        </p:grpSpPr>
        <p:sp>
          <p:nvSpPr>
            <p:cNvPr id="8" name="CasellaDiTesto 7">
              <a:extLst>
                <a:ext uri="{FF2B5EF4-FFF2-40B4-BE49-F238E27FC236}">
                  <a16:creationId xmlns:a16="http://schemas.microsoft.com/office/drawing/2014/main" id="{BEA0FF3A-FE75-94B1-D18D-42753ECA6E59}"/>
                </a:ext>
              </a:extLst>
            </p:cNvPr>
            <p:cNvSpPr txBox="1"/>
            <p:nvPr/>
          </p:nvSpPr>
          <p:spPr>
            <a:xfrm>
              <a:off x="1181100" y="2400300"/>
              <a:ext cx="3948730" cy="5847755"/>
            </a:xfrm>
            <a:prstGeom prst="rect">
              <a:avLst/>
            </a:prstGeom>
            <a:noFill/>
          </p:spPr>
          <p:txBody>
            <a:bodyPr wrap="square" rtlCol="0">
              <a:spAutoFit/>
            </a:bodyPr>
            <a:lstStyle/>
            <a:p>
              <a:r>
                <a:rPr lang="it-IT" sz="2200" b="1">
                  <a:ea typeface="Microsoft Sans Serif" panose="020B0604020202020204" pitchFamily="34" charset="0"/>
                  <a:cs typeface="Microsoft Sans Serif" panose="020B0604020202020204" pitchFamily="34" charset="0"/>
                </a:rPr>
                <a:t>Rischio di reddito 
</a:t>
              </a:r>
              <a:endParaRPr lang="it-IT" sz="2200">
                <a:ea typeface="Microsoft Sans Serif" panose="020B0604020202020204" pitchFamily="34" charset="0"/>
                <a:cs typeface="Microsoft Sans Serif" panose="020B0604020202020204" pitchFamily="34" charset="0"/>
              </a:endParaRPr>
            </a:p>
            <a:p>
              <a:endParaRPr lang="it-IT" sz="2200">
                <a:ea typeface="Microsoft Sans Serif" panose="020B0604020202020204" pitchFamily="34" charset="0"/>
                <a:cs typeface="Microsoft Sans Serif" panose="020B0604020202020204" pitchFamily="34" charset="0"/>
              </a:endParaRPr>
            </a:p>
            <a:p>
              <a:r>
                <a:rPr lang="it-IT" sz="2200">
                  <a:ea typeface="Microsoft Sans Serif" panose="020B0604020202020204" pitchFamily="34" charset="0"/>
                  <a:cs typeface="Microsoft Sans Serif" panose="020B0604020202020204" pitchFamily="34" charset="0"/>
                </a:rPr>
                <a:t>Il rischio di reddito potrebbe riguardare una serie di eventi che influenzano la capacità lavorativa della persona e, in definitiva, la sua capacità di guadagnare un reddito.
</a:t>
              </a:r>
            </a:p>
            <a:p>
              <a:r>
                <a:rPr lang="it-IT" sz="2200">
                  <a:ea typeface="Microsoft Sans Serif" panose="020B0604020202020204" pitchFamily="34" charset="0"/>
                  <a:cs typeface="Microsoft Sans Serif" panose="020B0604020202020204" pitchFamily="34" charset="0"/>
                </a:rPr>
                <a:t>Esempi tipici di rischio di reddito emergono in caso di:</a:t>
              </a:r>
            </a:p>
            <a:p>
              <a:pPr marL="342900" indent="-342900">
                <a:buFont typeface="Arial" panose="020B0604020202020204" pitchFamily="34" charset="0"/>
                <a:buChar char="•"/>
              </a:pPr>
              <a:r>
                <a:rPr lang="it-IT" sz="2200">
                  <a:ea typeface="Microsoft Sans Serif" panose="020B0604020202020204" pitchFamily="34" charset="0"/>
                  <a:cs typeface="Microsoft Sans Serif" panose="020B0604020202020204" pitchFamily="34" charset="0"/>
                </a:rPr>
                <a:t>Handicap fisico
Licenziamento 
Qualsiasi altro evento che escluda una persona dal mercato del lavoro</a:t>
              </a:r>
            </a:p>
          </p:txBody>
        </p:sp>
        <p:sp>
          <p:nvSpPr>
            <p:cNvPr id="11" name="CasellaDiTesto 10">
              <a:extLst>
                <a:ext uri="{FF2B5EF4-FFF2-40B4-BE49-F238E27FC236}">
                  <a16:creationId xmlns:a16="http://schemas.microsoft.com/office/drawing/2014/main" id="{BEA0FF3A-FE75-94B1-D18D-42753ECA6E59}"/>
                </a:ext>
              </a:extLst>
            </p:cNvPr>
            <p:cNvSpPr txBox="1"/>
            <p:nvPr/>
          </p:nvSpPr>
          <p:spPr>
            <a:xfrm>
              <a:off x="5317862" y="2400300"/>
              <a:ext cx="3972184" cy="3816429"/>
            </a:xfrm>
            <a:prstGeom prst="rect">
              <a:avLst/>
            </a:prstGeom>
            <a:noFill/>
          </p:spPr>
          <p:txBody>
            <a:bodyPr wrap="square" rtlCol="0">
              <a:spAutoFit/>
            </a:bodyPr>
            <a:lstStyle/>
            <a:p>
              <a:r>
                <a:rPr lang="it-IT" sz="2200" b="1">
                  <a:ea typeface="Microsoft Sans Serif" panose="020B0604020202020204" pitchFamily="34" charset="0"/>
                  <a:cs typeface="Microsoft Sans Serif" panose="020B0604020202020204" pitchFamily="34" charset="0"/>
                </a:rPr>
                <a:t>Rischio di spesa 
</a:t>
              </a:r>
              <a:endParaRPr lang="it-IT" sz="2200">
                <a:ea typeface="Microsoft Sans Serif" panose="020B0604020202020204" pitchFamily="34" charset="0"/>
                <a:cs typeface="Microsoft Sans Serif" panose="020B0604020202020204" pitchFamily="34" charset="0"/>
              </a:endParaRPr>
            </a:p>
            <a:p>
              <a:endParaRPr lang="it-IT" sz="2200">
                <a:ea typeface="Microsoft Sans Serif" panose="020B0604020202020204" pitchFamily="34" charset="0"/>
                <a:cs typeface="Microsoft Sans Serif" panose="020B0604020202020204" pitchFamily="34" charset="0"/>
              </a:endParaRPr>
            </a:p>
            <a:p>
              <a:r>
                <a:rPr lang="it-IT" sz="2200">
                  <a:ea typeface="Microsoft Sans Serif" panose="020B0604020202020204" pitchFamily="34" charset="0"/>
                  <a:cs typeface="Microsoft Sans Serif" panose="020B0604020202020204" pitchFamily="34" charset="0"/>
                </a:rPr>
                <a:t>Più semplicemente, quando le spese che sorgono in un determinato periodo superano il denaro disponibile per coprirle (quando non ci sono soldi sufficienti per soddisfare le esigenze finanziarie / economiche).</a:t>
              </a:r>
            </a:p>
          </p:txBody>
        </p:sp>
        <p:sp>
          <p:nvSpPr>
            <p:cNvPr id="12" name="CasellaDiTesto 11">
              <a:extLst>
                <a:ext uri="{FF2B5EF4-FFF2-40B4-BE49-F238E27FC236}">
                  <a16:creationId xmlns:a16="http://schemas.microsoft.com/office/drawing/2014/main" id="{BEA0FF3A-FE75-94B1-D18D-42753ECA6E59}"/>
                </a:ext>
              </a:extLst>
            </p:cNvPr>
            <p:cNvSpPr txBox="1"/>
            <p:nvPr/>
          </p:nvSpPr>
          <p:spPr>
            <a:xfrm>
              <a:off x="9478078" y="2400300"/>
              <a:ext cx="3972184" cy="3477875"/>
            </a:xfrm>
            <a:prstGeom prst="rect">
              <a:avLst/>
            </a:prstGeom>
            <a:noFill/>
          </p:spPr>
          <p:txBody>
            <a:bodyPr wrap="square" rtlCol="0">
              <a:spAutoFit/>
            </a:bodyPr>
            <a:lstStyle/>
            <a:p>
              <a:r>
                <a:rPr lang="it-IT" sz="2200" b="1">
                  <a:ea typeface="Microsoft Sans Serif" panose="020B0604020202020204" pitchFamily="34" charset="0"/>
                  <a:cs typeface="Microsoft Sans Serif" panose="020B0604020202020204" pitchFamily="34" charset="0"/>
                </a:rPr>
                <a:t>Rischio d’investimento 
</a:t>
              </a:r>
              <a:endParaRPr lang="it-IT" sz="2200">
                <a:ea typeface="Microsoft Sans Serif" panose="020B0604020202020204" pitchFamily="34" charset="0"/>
                <a:cs typeface="Microsoft Sans Serif" panose="020B0604020202020204" pitchFamily="34" charset="0"/>
              </a:endParaRPr>
            </a:p>
            <a:p>
              <a:endParaRPr lang="it-IT" sz="2200">
                <a:ea typeface="Microsoft Sans Serif" panose="020B0604020202020204" pitchFamily="34" charset="0"/>
                <a:cs typeface="Microsoft Sans Serif" panose="020B0604020202020204" pitchFamily="34" charset="0"/>
              </a:endParaRPr>
            </a:p>
            <a:p>
              <a:r>
                <a:rPr lang="it-IT" sz="2200">
                  <a:ea typeface="Microsoft Sans Serif" panose="020B0604020202020204" pitchFamily="34" charset="0"/>
                  <a:cs typeface="Microsoft Sans Serif" panose="020B0604020202020204" pitchFamily="34" charset="0"/>
                </a:rPr>
                <a:t>In questa categoria includiamo qualsiasi evento relativo all’ammortamento del bene posseduto da una persona tanto che il suo valore scende al di sotto del prezzo originario pagato per il suo acquisto.</a:t>
              </a:r>
            </a:p>
          </p:txBody>
        </p:sp>
        <p:sp>
          <p:nvSpPr>
            <p:cNvPr id="13" name="CasellaDiTesto 12">
              <a:extLst>
                <a:ext uri="{FF2B5EF4-FFF2-40B4-BE49-F238E27FC236}">
                  <a16:creationId xmlns:a16="http://schemas.microsoft.com/office/drawing/2014/main" id="{BEA0FF3A-FE75-94B1-D18D-42753ECA6E59}"/>
                </a:ext>
              </a:extLst>
            </p:cNvPr>
            <p:cNvSpPr txBox="1"/>
            <p:nvPr/>
          </p:nvSpPr>
          <p:spPr>
            <a:xfrm>
              <a:off x="13638295" y="2400300"/>
              <a:ext cx="3659105" cy="3477875"/>
            </a:xfrm>
            <a:prstGeom prst="rect">
              <a:avLst/>
            </a:prstGeom>
            <a:noFill/>
          </p:spPr>
          <p:txBody>
            <a:bodyPr wrap="square" rtlCol="0">
              <a:spAutoFit/>
            </a:bodyPr>
            <a:lstStyle/>
            <a:p>
              <a:r>
                <a:rPr lang="it-IT" sz="2200" b="1">
                  <a:ea typeface="Microsoft Sans Serif" panose="020B0604020202020204" pitchFamily="34" charset="0"/>
                  <a:cs typeface="Microsoft Sans Serif" panose="020B0604020202020204" pitchFamily="34" charset="0"/>
                </a:rPr>
                <a:t>Rischio di debito
</a:t>
              </a:r>
              <a:endParaRPr lang="it-IT" sz="2200">
                <a:ea typeface="Microsoft Sans Serif" panose="020B0604020202020204" pitchFamily="34" charset="0"/>
                <a:cs typeface="Microsoft Sans Serif" panose="020B0604020202020204" pitchFamily="34" charset="0"/>
              </a:endParaRPr>
            </a:p>
            <a:p>
              <a:endParaRPr lang="it-IT" sz="2200">
                <a:ea typeface="Microsoft Sans Serif" panose="020B0604020202020204" pitchFamily="34" charset="0"/>
                <a:cs typeface="Microsoft Sans Serif" panose="020B0604020202020204" pitchFamily="34" charset="0"/>
              </a:endParaRPr>
            </a:p>
            <a:p>
              <a:r>
                <a:rPr lang="it-IT" sz="2200">
                  <a:ea typeface="Microsoft Sans Serif" panose="020B0604020202020204" pitchFamily="34" charset="0"/>
                  <a:cs typeface="Microsoft Sans Serif" panose="020B0604020202020204" pitchFamily="34" charset="0"/>
                </a:rPr>
                <a:t>Il caso tipico è quando le persone rimangono intrappolate in debiti con alti tassi di interesse, o più in generale, quando non sono più in grado di permettersi il rimborso del loro debito.</a:t>
              </a:r>
            </a:p>
          </p:txBody>
        </p:sp>
        <p:cxnSp>
          <p:nvCxnSpPr>
            <p:cNvPr id="18" name="Connettore diritto 17">
              <a:extLst>
                <a:ext uri="{FF2B5EF4-FFF2-40B4-BE49-F238E27FC236}">
                  <a16:creationId xmlns:a16="http://schemas.microsoft.com/office/drawing/2014/main" id="{40F1DE3A-5E14-1EB0-D6FF-6C1A7A8FA3EB}"/>
                </a:ext>
              </a:extLst>
            </p:cNvPr>
            <p:cNvCxnSpPr>
              <a:cxnSpLocks/>
            </p:cNvCxnSpPr>
            <p:nvPr/>
          </p:nvCxnSpPr>
          <p:spPr>
            <a:xfrm>
              <a:off x="9384062" y="2468550"/>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a16="http://schemas.microsoft.com/office/drawing/2014/main" id="{40F1DE3A-5E14-1EB0-D6FF-6C1A7A8FA3EB}"/>
                </a:ext>
              </a:extLst>
            </p:cNvPr>
            <p:cNvCxnSpPr>
              <a:cxnSpLocks/>
            </p:cNvCxnSpPr>
            <p:nvPr/>
          </p:nvCxnSpPr>
          <p:spPr>
            <a:xfrm>
              <a:off x="13544278" y="2450196"/>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40F1DE3A-5E14-1EB0-D6FF-6C1A7A8FA3EB}"/>
                </a:ext>
              </a:extLst>
            </p:cNvPr>
            <p:cNvCxnSpPr>
              <a:cxnSpLocks/>
            </p:cNvCxnSpPr>
            <p:nvPr/>
          </p:nvCxnSpPr>
          <p:spPr>
            <a:xfrm>
              <a:off x="5223846" y="2468550"/>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55169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it-IT" sz="4400" b="1">
                <a:latin typeface="Calibri" panose="020F0502020204030204" pitchFamily="34" charset="0"/>
                <a:ea typeface="Microsoft Sans Serif" panose="020B0604020202020204" pitchFamily="34" charset="0"/>
                <a:cs typeface="Calibri" panose="020F0502020204030204" pitchFamily="34" charset="0"/>
              </a:rPr>
              <a:t>Rischi finanziari basati sul tempo</a:t>
            </a:r>
          </a:p>
        </p:txBody>
      </p:sp>
      <p:grpSp>
        <p:nvGrpSpPr>
          <p:cNvPr id="15" name="Gruppo 14"/>
          <p:cNvGrpSpPr/>
          <p:nvPr/>
        </p:nvGrpSpPr>
        <p:grpSpPr>
          <a:xfrm>
            <a:off x="1181100" y="2342732"/>
            <a:ext cx="16116300" cy="5170646"/>
            <a:chOff x="1181100" y="2789010"/>
            <a:chExt cx="15887700" cy="5170646"/>
          </a:xfrm>
        </p:grpSpPr>
        <p:sp>
          <p:nvSpPr>
            <p:cNvPr id="16" name="CasellaDiTesto 15">
              <a:extLst>
                <a:ext uri="{FF2B5EF4-FFF2-40B4-BE49-F238E27FC236}">
                  <a16:creationId xmlns:a16="http://schemas.microsoft.com/office/drawing/2014/main" id="{D0D0AF75-39E3-6071-0B2D-78E341310EAB}"/>
                </a:ext>
              </a:extLst>
            </p:cNvPr>
            <p:cNvSpPr txBox="1"/>
            <p:nvPr/>
          </p:nvSpPr>
          <p:spPr>
            <a:xfrm>
              <a:off x="1181100" y="2789010"/>
              <a:ext cx="6977569" cy="4832092"/>
            </a:xfrm>
            <a:prstGeom prst="rect">
              <a:avLst/>
            </a:prstGeom>
            <a:noFill/>
          </p:spPr>
          <p:txBody>
            <a:bodyPr wrap="square" rtlCol="0">
              <a:spAutoFit/>
            </a:bodyPr>
            <a:lstStyle/>
            <a:p>
              <a:r>
                <a:rPr lang="it-IT" sz="2200" b="1">
                  <a:cs typeface="Arial" panose="020B0604020202020204" pitchFamily="34" charset="0"/>
                </a:rPr>
                <a:t>Rischio finanziario a breve termine
</a:t>
              </a:r>
            </a:p>
            <a:p>
              <a:endParaRPr lang="it-IT" sz="2200" b="1">
                <a:cs typeface="Arial" panose="020B0604020202020204" pitchFamily="34" charset="0"/>
              </a:endParaRPr>
            </a:p>
            <a:p>
              <a:r>
                <a:rPr lang="it-IT" sz="2200">
                  <a:cs typeface="Arial" panose="020B0604020202020204" pitchFamily="34" charset="0"/>
                </a:rPr>
                <a:t>Questo è il tipo di rischio finanziario che si presenta in un periodo di tempo relativamente breve e che è difficile da prevedere (cioè, qualsiasi spesa improvvisa che non è inclusa nel budget).
</a:t>
              </a:r>
            </a:p>
            <a:p>
              <a:r>
                <a:rPr lang="it-IT" sz="2200">
                  <a:cs typeface="Arial" panose="020B0604020202020204" pitchFamily="34" charset="0"/>
                </a:rPr>
                <a:t>Il rischio finanziario a breve termine richiede in genere la piena disponibilità di un certa quantità di denaro in un periodo di tempo molto breve e conciso, indebolendo i risparmi personali di una persona e la stessa disponibilità di questo denaro per altri scopi (ad esempio, risparmio, investimento, ecc.).</a:t>
              </a:r>
            </a:p>
          </p:txBody>
        </p:sp>
        <p:sp>
          <p:nvSpPr>
            <p:cNvPr id="17" name="CasellaDiTesto 16">
              <a:extLst>
                <a:ext uri="{FF2B5EF4-FFF2-40B4-BE49-F238E27FC236}">
                  <a16:creationId xmlns:a16="http://schemas.microsoft.com/office/drawing/2014/main" id="{8E94C42A-A037-D1EF-230B-77649F5E5FA4}"/>
                </a:ext>
              </a:extLst>
            </p:cNvPr>
            <p:cNvSpPr txBox="1"/>
            <p:nvPr/>
          </p:nvSpPr>
          <p:spPr>
            <a:xfrm>
              <a:off x="9353041" y="2789010"/>
              <a:ext cx="7715759" cy="5170646"/>
            </a:xfrm>
            <a:prstGeom prst="rect">
              <a:avLst/>
            </a:prstGeom>
            <a:noFill/>
          </p:spPr>
          <p:txBody>
            <a:bodyPr wrap="square" rtlCol="0">
              <a:spAutoFit/>
            </a:bodyPr>
            <a:lstStyle/>
            <a:p>
              <a:r>
                <a:rPr lang="it-IT" sz="2200" b="1">
                  <a:cs typeface="Arial" panose="020B0604020202020204" pitchFamily="34" charset="0"/>
                </a:rPr>
                <a:t>Rischio finanziario a lungo termine 
</a:t>
              </a:r>
              <a:endParaRPr lang="it-IT" sz="2200">
                <a:cs typeface="Arial" panose="020B0604020202020204" pitchFamily="34" charset="0"/>
              </a:endParaRPr>
            </a:p>
            <a:p>
              <a:endParaRPr lang="it-IT" sz="2200">
                <a:cs typeface="Arial" panose="020B0604020202020204" pitchFamily="34" charset="0"/>
              </a:endParaRPr>
            </a:p>
            <a:p>
              <a:r>
                <a:rPr lang="it-IT" sz="2200">
                  <a:cs typeface="Arial" panose="020B0604020202020204" pitchFamily="34" charset="0"/>
                </a:rPr>
                <a:t>Parliamo di rischio finanziario a lungo termine che impatta sulla sostenibilità finanziaria a lungo termine di una persona e ha conseguenze molto maggiori per la sua stabilità economica. 
</a:t>
              </a:r>
            </a:p>
            <a:p>
              <a:r>
                <a:rPr lang="it-IT" sz="2200">
                  <a:cs typeface="Arial" panose="020B0604020202020204" pitchFamily="34" charset="0"/>
                </a:rPr>
                <a:t>Ciò avviene, ad esempio, quando le famiglie perdono la loro principale e unica fonte di reddito a causa dell’improvvisa (o graduale) incapacità lavorativa dell’unica persona responsabile del sostentamento (economico) della famiglia.
</a:t>
              </a:r>
            </a:p>
            <a:p>
              <a:r>
                <a:rPr lang="it-IT" sz="2200">
                  <a:cs typeface="Arial" panose="020B0604020202020204" pitchFamily="34" charset="0"/>
                </a:rPr>
                <a:t>Si noti che il termine “a lungo termine” si riferisce all’orizzonte temporale degli effetti e dell'impatto dell’evento, e non al suo effettivo verificarsi nel tempo.</a:t>
              </a:r>
            </a:p>
          </p:txBody>
        </p:sp>
        <p:cxnSp>
          <p:nvCxnSpPr>
            <p:cNvPr id="20" name="Connettore diritto 19">
              <a:extLst>
                <a:ext uri="{FF2B5EF4-FFF2-40B4-BE49-F238E27FC236}">
                  <a16:creationId xmlns:a16="http://schemas.microsoft.com/office/drawing/2014/main" id="{40F1DE3A-5E14-1EB0-D6FF-6C1A7A8FA3EB}"/>
                </a:ext>
              </a:extLst>
            </p:cNvPr>
            <p:cNvCxnSpPr>
              <a:cxnSpLocks/>
            </p:cNvCxnSpPr>
            <p:nvPr/>
          </p:nvCxnSpPr>
          <p:spPr>
            <a:xfrm>
              <a:off x="8755855" y="2827110"/>
              <a:ext cx="49839" cy="5132546"/>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320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it-IT" sz="4400" b="1">
                <a:latin typeface="Calibri" panose="020F0502020204030204" pitchFamily="34" charset="0"/>
                <a:ea typeface="Microsoft Sans Serif" panose="020B0604020202020204" pitchFamily="34" charset="0"/>
                <a:cs typeface="Calibri" panose="020F0502020204030204" pitchFamily="34" charset="0"/>
              </a:rPr>
              <a:t>Rischi finanziari basati sull’impatto</a:t>
            </a:r>
          </a:p>
        </p:txBody>
      </p:sp>
      <p:grpSp>
        <p:nvGrpSpPr>
          <p:cNvPr id="4" name="Gruppo 3"/>
          <p:cNvGrpSpPr/>
          <p:nvPr/>
        </p:nvGrpSpPr>
        <p:grpSpPr>
          <a:xfrm>
            <a:off x="1181100" y="2342732"/>
            <a:ext cx="16040100" cy="6186309"/>
            <a:chOff x="1181100" y="2400300"/>
            <a:chExt cx="12269162" cy="6186309"/>
          </a:xfrm>
        </p:grpSpPr>
        <p:sp>
          <p:nvSpPr>
            <p:cNvPr id="7" name="CasellaDiTesto 6">
              <a:extLst>
                <a:ext uri="{FF2B5EF4-FFF2-40B4-BE49-F238E27FC236}">
                  <a16:creationId xmlns:a16="http://schemas.microsoft.com/office/drawing/2014/main" id="{BEA0FF3A-FE75-94B1-D18D-42753ECA6E59}"/>
                </a:ext>
              </a:extLst>
            </p:cNvPr>
            <p:cNvSpPr txBox="1"/>
            <p:nvPr/>
          </p:nvSpPr>
          <p:spPr>
            <a:xfrm>
              <a:off x="1181100" y="2400300"/>
              <a:ext cx="3948730" cy="5509200"/>
            </a:xfrm>
            <a:prstGeom prst="rect">
              <a:avLst/>
            </a:prstGeom>
            <a:noFill/>
          </p:spPr>
          <p:txBody>
            <a:bodyPr wrap="square" rtlCol="0">
              <a:spAutoFit/>
            </a:bodyPr>
            <a:lstStyle/>
            <a:p>
              <a:r>
                <a:rPr lang="it-IT" sz="2200" b="1">
                  <a:ea typeface="Microsoft Sans Serif" panose="020B0604020202020204" pitchFamily="34" charset="0"/>
                  <a:cs typeface="Microsoft Sans Serif" panose="020B0604020202020204" pitchFamily="34" charset="0"/>
                </a:rPr>
                <a:t>Rischio speculativo  
</a:t>
              </a:r>
              <a:endParaRPr lang="it-IT" sz="2200">
                <a:ea typeface="Microsoft Sans Serif" panose="020B0604020202020204" pitchFamily="34" charset="0"/>
                <a:cs typeface="Microsoft Sans Serif" panose="020B0604020202020204" pitchFamily="34" charset="0"/>
              </a:endParaRPr>
            </a:p>
            <a:p>
              <a:endParaRPr lang="it-IT" sz="2200">
                <a:ea typeface="Microsoft Sans Serif" panose="020B0604020202020204" pitchFamily="34" charset="0"/>
                <a:cs typeface="Microsoft Sans Serif" panose="020B0604020202020204" pitchFamily="34" charset="0"/>
              </a:endParaRPr>
            </a:p>
            <a:p>
              <a:r>
                <a:rPr lang="it-IT" sz="2200">
                  <a:ea typeface="Microsoft Sans Serif" panose="020B0604020202020204" pitchFamily="34" charset="0"/>
                  <a:cs typeface="Microsoft Sans Serif" panose="020B0604020202020204" pitchFamily="34" charset="0"/>
                </a:rPr>
                <a:t>Questo è il tipico caso di qualsiasi tipo di investimento: le persone impegnano un certo mezzo di denaro per una certa cosa, nella speranza che, a un certo punto, questa cosa generi più denaro di quello che è effettivamente costato. 
</a:t>
              </a:r>
            </a:p>
            <a:p>
              <a:r>
                <a:rPr lang="it-IT" sz="2200">
                  <a:ea typeface="Microsoft Sans Serif" panose="020B0604020202020204" pitchFamily="34" charset="0"/>
                  <a:cs typeface="Microsoft Sans Serif" panose="020B0604020202020204" pitchFamily="34" charset="0"/>
                </a:rPr>
                <a:t>In generale gli elementi di rischio sono inalienabili da qualsiasi tipo di investimento, ed esiste di default. Il vero problema entra in gioco quando viene sottovalutato, non debitamente considerato, o più semplicemente ignorato.</a:t>
              </a:r>
            </a:p>
          </p:txBody>
        </p:sp>
        <p:sp>
          <p:nvSpPr>
            <p:cNvPr id="8" name="CasellaDiTesto 7">
              <a:extLst>
                <a:ext uri="{FF2B5EF4-FFF2-40B4-BE49-F238E27FC236}">
                  <a16:creationId xmlns:a16="http://schemas.microsoft.com/office/drawing/2014/main" id="{BEA0FF3A-FE75-94B1-D18D-42753ECA6E59}"/>
                </a:ext>
              </a:extLst>
            </p:cNvPr>
            <p:cNvSpPr txBox="1"/>
            <p:nvPr/>
          </p:nvSpPr>
          <p:spPr>
            <a:xfrm>
              <a:off x="5317862" y="2400300"/>
              <a:ext cx="3972184" cy="4832092"/>
            </a:xfrm>
            <a:prstGeom prst="rect">
              <a:avLst/>
            </a:prstGeom>
            <a:noFill/>
          </p:spPr>
          <p:txBody>
            <a:bodyPr wrap="square" rtlCol="0">
              <a:spAutoFit/>
            </a:bodyPr>
            <a:lstStyle/>
            <a:p>
              <a:r>
                <a:rPr lang="it-IT" sz="2200" b="1">
                  <a:ea typeface="Microsoft Sans Serif" panose="020B0604020202020204" pitchFamily="34" charset="0"/>
                  <a:cs typeface="Microsoft Sans Serif" panose="020B0604020202020204" pitchFamily="34" charset="0"/>
                </a:rPr>
                <a:t>Rischio fondamentale 
</a:t>
              </a:r>
              <a:endParaRPr lang="it-IT" sz="2200">
                <a:ea typeface="Microsoft Sans Serif" panose="020B0604020202020204" pitchFamily="34" charset="0"/>
                <a:cs typeface="Microsoft Sans Serif" panose="020B0604020202020204" pitchFamily="34" charset="0"/>
              </a:endParaRPr>
            </a:p>
            <a:p>
              <a:endParaRPr lang="it-IT" sz="2200">
                <a:ea typeface="Microsoft Sans Serif" panose="020B0604020202020204" pitchFamily="34" charset="0"/>
                <a:cs typeface="Microsoft Sans Serif" panose="020B0604020202020204" pitchFamily="34" charset="0"/>
              </a:endParaRPr>
            </a:p>
            <a:p>
              <a:r>
                <a:rPr lang="it-IT" sz="2200">
                  <a:ea typeface="Microsoft Sans Serif" panose="020B0604020202020204" pitchFamily="34" charset="0"/>
                  <a:cs typeface="Microsoft Sans Serif" panose="020B0604020202020204" pitchFamily="34" charset="0"/>
                </a:rPr>
                <a:t>Quando gli eventi generati dal rischio colpiscono una persona in particolare, e le persone intorno a lui al massimo, si parla di “rischio specifico”, ovvero: gli esiti negativi dell'evento non hanno ripercussioni negative al di fuori delle persone direttamente coinvolte. 
</a:t>
              </a:r>
            </a:p>
            <a:p>
              <a:r>
                <a:rPr lang="it-IT" sz="2200">
                  <a:ea typeface="Microsoft Sans Serif" panose="020B0604020202020204" pitchFamily="34" charset="0"/>
                  <a:cs typeface="Microsoft Sans Serif" panose="020B0604020202020204" pitchFamily="34" charset="0"/>
                </a:rPr>
                <a:t>Esempi di rischi fondamentali sono più comuni, ad esempio quando si gestiscono le spese domestiche.</a:t>
              </a:r>
            </a:p>
          </p:txBody>
        </p:sp>
        <p:sp>
          <p:nvSpPr>
            <p:cNvPr id="9" name="CasellaDiTesto 8">
              <a:extLst>
                <a:ext uri="{FF2B5EF4-FFF2-40B4-BE49-F238E27FC236}">
                  <a16:creationId xmlns:a16="http://schemas.microsoft.com/office/drawing/2014/main" id="{BEA0FF3A-FE75-94B1-D18D-42753ECA6E59}"/>
                </a:ext>
              </a:extLst>
            </p:cNvPr>
            <p:cNvSpPr txBox="1"/>
            <p:nvPr/>
          </p:nvSpPr>
          <p:spPr>
            <a:xfrm>
              <a:off x="9478078" y="2400300"/>
              <a:ext cx="3972184" cy="6186309"/>
            </a:xfrm>
            <a:prstGeom prst="rect">
              <a:avLst/>
            </a:prstGeom>
            <a:noFill/>
          </p:spPr>
          <p:txBody>
            <a:bodyPr wrap="square" rtlCol="0">
              <a:spAutoFit/>
            </a:bodyPr>
            <a:lstStyle/>
            <a:p>
              <a:r>
                <a:rPr lang="it-IT" sz="2200" b="1">
                  <a:ea typeface="Microsoft Sans Serif" panose="020B0604020202020204" pitchFamily="34" charset="0"/>
                  <a:cs typeface="Microsoft Sans Serif" panose="020B0604020202020204" pitchFamily="34" charset="0"/>
                </a:rPr>
                <a:t>Rischio statico 
</a:t>
              </a:r>
              <a:endParaRPr lang="it-IT" sz="2200">
                <a:ea typeface="Microsoft Sans Serif" panose="020B0604020202020204" pitchFamily="34" charset="0"/>
                <a:cs typeface="Microsoft Sans Serif" panose="020B0604020202020204" pitchFamily="34" charset="0"/>
              </a:endParaRPr>
            </a:p>
            <a:p>
              <a:endParaRPr lang="it-IT" sz="2200">
                <a:ea typeface="Microsoft Sans Serif" panose="020B0604020202020204" pitchFamily="34" charset="0"/>
                <a:cs typeface="Microsoft Sans Serif" panose="020B0604020202020204" pitchFamily="34" charset="0"/>
              </a:endParaRPr>
            </a:p>
            <a:p>
              <a:r>
                <a:rPr lang="it-IT" sz="2200">
                  <a:ea typeface="Microsoft Sans Serif" panose="020B0604020202020204" pitchFamily="34" charset="0"/>
                  <a:cs typeface="Microsoft Sans Serif" panose="020B0604020202020204" pitchFamily="34" charset="0"/>
                </a:rPr>
                <a:t>Il rischio statico si riferisce a una perdita finanziaria che potrebbe essere causata da qualsiasi evento non legato all’economia / sistemico. L'evento scatenante si verifica nel qui e ora ed è tipicamente coperto da un’assicurazione.
</a:t>
              </a:r>
            </a:p>
            <a:p>
              <a:r>
                <a:rPr lang="it-IT" sz="2200" b="1">
                  <a:ea typeface="Microsoft Sans Serif" panose="020B0604020202020204" pitchFamily="34" charset="0"/>
                  <a:cs typeface="Microsoft Sans Serif" panose="020B0604020202020204" pitchFamily="34" charset="0"/>
                </a:rPr>
                <a:t>Rischio dinamico 
</a:t>
              </a:r>
              <a:endParaRPr lang="it-IT" sz="2200">
                <a:ea typeface="Microsoft Sans Serif" panose="020B0604020202020204" pitchFamily="34" charset="0"/>
                <a:cs typeface="Microsoft Sans Serif" panose="020B0604020202020204" pitchFamily="34" charset="0"/>
              </a:endParaRPr>
            </a:p>
            <a:p>
              <a:endParaRPr lang="it-IT" sz="2200">
                <a:ea typeface="Microsoft Sans Serif" panose="020B0604020202020204" pitchFamily="34" charset="0"/>
                <a:cs typeface="Microsoft Sans Serif" panose="020B0604020202020204" pitchFamily="34" charset="0"/>
              </a:endParaRPr>
            </a:p>
            <a:p>
              <a:r>
                <a:rPr lang="it-IT" sz="2200">
                  <a:ea typeface="Microsoft Sans Serif" panose="020B0604020202020204" pitchFamily="34" charset="0"/>
                  <a:cs typeface="Microsoft Sans Serif" panose="020B0604020202020204" pitchFamily="34" charset="0"/>
                </a:rPr>
                <a:t>Dipende da eventi macroeconomici che hanno un impatto diretto sulle finanze personali – che piaccia o meno... (cioè inflazione, aumento del costo delle materie prime).</a:t>
              </a:r>
            </a:p>
          </p:txBody>
        </p:sp>
        <p:cxnSp>
          <p:nvCxnSpPr>
            <p:cNvPr id="12" name="Connettore diritto 11">
              <a:extLst>
                <a:ext uri="{FF2B5EF4-FFF2-40B4-BE49-F238E27FC236}">
                  <a16:creationId xmlns:a16="http://schemas.microsoft.com/office/drawing/2014/main" id="{40F1DE3A-5E14-1EB0-D6FF-6C1A7A8FA3EB}"/>
                </a:ext>
              </a:extLst>
            </p:cNvPr>
            <p:cNvCxnSpPr>
              <a:cxnSpLocks/>
            </p:cNvCxnSpPr>
            <p:nvPr/>
          </p:nvCxnSpPr>
          <p:spPr>
            <a:xfrm>
              <a:off x="9384062" y="2468550"/>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40F1DE3A-5E14-1EB0-D6FF-6C1A7A8FA3EB}"/>
                </a:ext>
              </a:extLst>
            </p:cNvPr>
            <p:cNvCxnSpPr>
              <a:cxnSpLocks/>
            </p:cNvCxnSpPr>
            <p:nvPr/>
          </p:nvCxnSpPr>
          <p:spPr>
            <a:xfrm>
              <a:off x="5223846" y="2468550"/>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26762547"/>
      </p:ext>
    </p:extLst>
  </p:cSld>
  <p:clrMapOvr>
    <a:masterClrMapping/>
  </p:clrMapOvr>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1664</TotalTime>
  <Words>1779</Words>
  <Application>Microsoft Macintosh PowerPoint</Application>
  <PresentationFormat>Personalizzato</PresentationFormat>
  <Paragraphs>130</Paragraphs>
  <Slides>17</Slides>
  <Notes>0</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17</vt:i4>
      </vt:variant>
    </vt:vector>
  </HeadingPairs>
  <TitlesOfParts>
    <vt:vector size="23" baseType="lpstr">
      <vt:lpstr>Arial</vt:lpstr>
      <vt:lpstr>Calibri</vt:lpstr>
      <vt:lpstr>Calibri Light</vt:lpstr>
      <vt:lpstr>Microsoft Sans Serif</vt:lpstr>
      <vt:lpstr>Diseño personalizado</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 - PPT TEMPLATE</dc:title>
  <dc:creator>Monia Coppola</dc:creator>
  <cp:keywords>DAE4gifLBQE,BAEXurJiHZU</cp:keywords>
  <cp:lastModifiedBy>s.natale@studenti.unimc.it</cp:lastModifiedBy>
  <cp:revision>76</cp:revision>
  <dcterms:created xsi:type="dcterms:W3CDTF">2022-02-16T10:54:20Z</dcterms:created>
  <dcterms:modified xsi:type="dcterms:W3CDTF">2023-01-26T12:53:08Z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2022-02-16T00:00:00Z</vt:filetime>
  </property>
  <property fmtid="{D5CDD505-2E9C-101B-9397-08002B2CF9AE}" pid="3" name="Creator">
    <vt:lpwstr>Canva</vt:lpwstr>
  </property>
  <property fmtid="{D5CDD505-2E9C-101B-9397-08002B2CF9AE}" pid="4" name="LastSaved">
    <vt:filetime>2022-02-16T00:00:00Z</vt:filetime>
  </property>
</Properties>
</file>