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18288000" cy="10287000"/>
  <p:embeddedFontLst>
    <p:embeddedFont>
      <p:font typeface="Helvetica Neue"/>
      <p:regular r:id="rId25"/>
      <p:bold r:id="rId26"/>
      <p:italic r:id="rId27"/>
      <p:boldItalic r:id="rId28"/>
    </p:embeddedFont>
    <p:embeddedFont>
      <p:font typeface="Arial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0" roundtripDataSignature="AMtx7mgXKZVa0LVDnHxx0QAfZ4BVj0Hu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rialBlack-regular.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 name="Google Shape;23;p1: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8: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18: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9: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19: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0: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20: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21: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22: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23: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24: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6: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8: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 name="Google Shape;28;p2: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 name="Google Shape;47;p3: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p4: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13: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14: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5: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15: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6: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16: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7: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17: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image" Target="../media/image3.jpg"/><Relationship Id="rId4" Type="http://schemas.openxmlformats.org/officeDocument/2006/relationships/slideLayout" Target="../slideLayouts/slideLayout1.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jpg"/><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 name="Google Shape;7;p9"/>
          <p:cNvPicPr preferRelativeResize="0"/>
          <p:nvPr/>
        </p:nvPicPr>
        <p:blipFill rotWithShape="1">
          <a:blip r:embed="rId1">
            <a:alphaModFix/>
          </a:blip>
          <a:srcRect b="0" l="0" r="0" t="0"/>
          <a:stretch/>
        </p:blipFill>
        <p:spPr>
          <a:xfrm>
            <a:off x="394932" y="6698528"/>
            <a:ext cx="666749" cy="1781174"/>
          </a:xfrm>
          <a:prstGeom prst="rect">
            <a:avLst/>
          </a:prstGeom>
          <a:noFill/>
          <a:ln>
            <a:noFill/>
          </a:ln>
        </p:spPr>
      </p:pic>
      <p:sp>
        <p:nvSpPr>
          <p:cNvPr id="8" name="Google Shape;8;p9"/>
          <p:cNvSpPr/>
          <p:nvPr/>
        </p:nvSpPr>
        <p:spPr>
          <a:xfrm>
            <a:off x="0" y="8907781"/>
            <a:ext cx="18287744"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 name="Google Shape;9;p9"/>
          <p:cNvPicPr preferRelativeResize="0"/>
          <p:nvPr/>
        </p:nvPicPr>
        <p:blipFill rotWithShape="1">
          <a:blip r:embed="rId2">
            <a:alphaModFix/>
          </a:blip>
          <a:srcRect b="0" l="0" r="0" t="0"/>
          <a:stretch/>
        </p:blipFill>
        <p:spPr>
          <a:xfrm>
            <a:off x="1057881" y="9265523"/>
            <a:ext cx="3152774" cy="666749"/>
          </a:xfrm>
          <a:prstGeom prst="rect">
            <a:avLst/>
          </a:prstGeom>
          <a:noFill/>
          <a:ln>
            <a:noFill/>
          </a:ln>
        </p:spPr>
      </p:pic>
      <p:pic>
        <p:nvPicPr>
          <p:cNvPr id="10" name="Google Shape;10;p9"/>
          <p:cNvPicPr preferRelativeResize="0"/>
          <p:nvPr/>
        </p:nvPicPr>
        <p:blipFill rotWithShape="1">
          <a:blip r:embed="rId3">
            <a:alphaModFix/>
          </a:blip>
          <a:srcRect b="0" l="0" r="0" t="0"/>
          <a:stretch/>
        </p:blipFill>
        <p:spPr>
          <a:xfrm>
            <a:off x="5568773" y="1660699"/>
            <a:ext cx="7150197" cy="2095499"/>
          </a:xfrm>
          <a:prstGeom prst="rect">
            <a:avLst/>
          </a:prstGeom>
          <a:noFill/>
          <a:ln>
            <a:noFill/>
          </a:ln>
        </p:spPr>
      </p:pic>
      <p:sp>
        <p:nvSpPr>
          <p:cNvPr id="11" name="Google Shape;11;p9"/>
          <p:cNvSpPr txBox="1"/>
          <p:nvPr/>
        </p:nvSpPr>
        <p:spPr>
          <a:xfrm>
            <a:off x="4450459" y="9179041"/>
            <a:ext cx="114753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b="0" i="0" sz="1400" u="none" cap="none" strike="noStrike">
              <a:solidFill>
                <a:srgbClr val="000000"/>
              </a:solidFill>
              <a:latin typeface="Arial"/>
              <a:ea typeface="Arial"/>
              <a:cs typeface="Arial"/>
              <a:sym typeface="Arial"/>
            </a:endParaRPr>
          </a:p>
          <a:p>
            <a:pPr indent="0" lvl="0" marL="12700" marR="8890" rtl="0" algn="just">
              <a:lnSpc>
                <a:spcPct val="1131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12" name="Google Shape;12;p9"/>
          <p:cNvSpPr txBox="1"/>
          <p:nvPr/>
        </p:nvSpPr>
        <p:spPr>
          <a:xfrm>
            <a:off x="4572000" y="4023405"/>
            <a:ext cx="7762164" cy="400110"/>
          </a:xfrm>
          <a:prstGeom prst="rect">
            <a:avLst/>
          </a:prstGeom>
          <a:noFill/>
          <a:ln>
            <a:noFill/>
          </a:ln>
        </p:spPr>
        <p:txBody>
          <a:bodyPr anchorCtr="0" anchor="t" bIns="45700" lIns="91425" spcFirstLastPara="1" rIns="91425" wrap="square" tIns="45700">
            <a:spAutoFit/>
          </a:bodyPr>
          <a:lstStyle/>
          <a:p>
            <a:pPr indent="0" lvl="0" marL="3273425" marR="231775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Helvetica Neue"/>
                <a:ea typeface="Helvetica Neue"/>
                <a:cs typeface="Helvetica Neue"/>
                <a:sym typeface="Helvetica Neue"/>
              </a:rPr>
              <a:t>fly-project.eu</a:t>
            </a:r>
            <a:endParaRPr b="1" i="0" sz="2000" u="none" cap="none" strike="noStrike">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11"/>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 name="Google Shape;16;p11"/>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sp>
        <p:nvSpPr>
          <p:cNvPr id="17" name="Google Shape;17;p11"/>
          <p:cNvSpPr/>
          <p:nvPr/>
        </p:nvSpPr>
        <p:spPr>
          <a:xfrm>
            <a:off x="0" y="8856528"/>
            <a:ext cx="18288000"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 name="Google Shape;18;p11"/>
          <p:cNvPicPr preferRelativeResize="0"/>
          <p:nvPr/>
        </p:nvPicPr>
        <p:blipFill rotWithShape="1">
          <a:blip r:embed="rId2">
            <a:alphaModFix/>
          </a:blip>
          <a:srcRect b="0" l="0" r="0" t="0"/>
          <a:stretch/>
        </p:blipFill>
        <p:spPr>
          <a:xfrm>
            <a:off x="14643394" y="1028700"/>
            <a:ext cx="2606058" cy="761999"/>
          </a:xfrm>
          <a:prstGeom prst="rect">
            <a:avLst/>
          </a:prstGeom>
          <a:noFill/>
          <a:ln>
            <a:noFill/>
          </a:ln>
        </p:spPr>
      </p:pic>
      <p:sp>
        <p:nvSpPr>
          <p:cNvPr id="19" name="Google Shape;19;p11"/>
          <p:cNvSpPr txBox="1"/>
          <p:nvPr/>
        </p:nvSpPr>
        <p:spPr>
          <a:xfrm>
            <a:off x="4450459" y="9179041"/>
            <a:ext cx="115515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b="0" i="0" sz="1400" u="none" cap="none" strike="noStrike">
              <a:solidFill>
                <a:srgbClr val="000000"/>
              </a:solidFill>
              <a:latin typeface="Arial"/>
              <a:ea typeface="Arial"/>
              <a:cs typeface="Arial"/>
              <a:sym typeface="Arial"/>
            </a:endParaRPr>
          </a:p>
          <a:p>
            <a:pPr indent="0" lvl="0" marL="12700" marR="8890" rtl="0" algn="just">
              <a:lnSpc>
                <a:spcPct val="1131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1"/>
          <p:cNvSpPr txBox="1"/>
          <p:nvPr/>
        </p:nvSpPr>
        <p:spPr>
          <a:xfrm>
            <a:off x="3238500" y="5448300"/>
            <a:ext cx="11811000" cy="29631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800"/>
              <a:buFont typeface="Arial"/>
              <a:buNone/>
            </a:pPr>
            <a:r>
              <a:rPr b="1" lang="en-US" sz="4800">
                <a:solidFill>
                  <a:schemeClr val="dk1"/>
                </a:solidFill>
                <a:latin typeface="Calibri"/>
                <a:ea typeface="Calibri"/>
                <a:cs typeface="Calibri"/>
                <a:sym typeface="Calibri"/>
              </a:rPr>
              <a:t>La finanza etica per una società più giusta</a:t>
            </a:r>
            <a:endParaRPr b="0" i="0" sz="1400" u="none" cap="none" strike="noStrike">
              <a:solidFill>
                <a:srgbClr val="000000"/>
              </a:solidFill>
              <a:latin typeface="Arial"/>
              <a:ea typeface="Arial"/>
              <a:cs typeface="Arial"/>
              <a:sym typeface="Arial"/>
            </a:endParaRPr>
          </a:p>
          <a:p>
            <a:pPr indent="0" lvl="0" marL="12700" marR="0" rtl="0" algn="ctr">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Helvetica Neue"/>
              <a:ea typeface="Helvetica Neue"/>
              <a:cs typeface="Helvetica Neue"/>
              <a:sym typeface="Helvetica Neue"/>
            </a:endParaRPr>
          </a:p>
          <a:p>
            <a:pPr indent="0" lvl="0" marL="12700" marR="0" rtl="0" algn="ctr">
              <a:lnSpc>
                <a:spcPct val="100000"/>
              </a:lnSpc>
              <a:spcBef>
                <a:spcPts val="100"/>
              </a:spcBef>
              <a:spcAft>
                <a:spcPts val="0"/>
              </a:spcAft>
              <a:buClr>
                <a:srgbClr val="000000"/>
              </a:buClr>
              <a:buSzPts val="4800"/>
              <a:buFont typeface="Arial"/>
              <a:buNone/>
            </a:pPr>
            <a:r>
              <a:rPr b="1" i="0" lang="en-US" sz="4800" u="none" cap="none" strike="noStrike">
                <a:solidFill>
                  <a:schemeClr val="dk1"/>
                </a:solidFill>
                <a:latin typeface="Calibri"/>
                <a:ea typeface="Calibri"/>
                <a:cs typeface="Calibri"/>
                <a:sym typeface="Calibri"/>
              </a:rPr>
              <a:t>Partner: Soc. Coop. Fuori dal Sommerso</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nvSpPr>
        <p:spPr>
          <a:xfrm>
            <a:off x="1447800" y="1573291"/>
            <a:ext cx="1163138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finanza sostenibile e i parametri ESG</a:t>
            </a:r>
            <a:endParaRPr b="1" i="0" sz="4400" u="none" cap="none" strike="noStrike">
              <a:solidFill>
                <a:schemeClr val="dk1"/>
              </a:solidFill>
              <a:latin typeface="Calibri"/>
              <a:ea typeface="Calibri"/>
              <a:cs typeface="Calibri"/>
              <a:sym typeface="Calibri"/>
            </a:endParaRPr>
          </a:p>
        </p:txBody>
      </p:sp>
      <p:sp>
        <p:nvSpPr>
          <p:cNvPr id="118" name="Google Shape;118;p18"/>
          <p:cNvSpPr txBox="1"/>
          <p:nvPr/>
        </p:nvSpPr>
        <p:spPr>
          <a:xfrm>
            <a:off x="2679247" y="3657600"/>
            <a:ext cx="9168600" cy="4032900"/>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None/>
            </a:pPr>
            <a:r>
              <a:rPr b="1" i="1" lang="en-US" sz="3200" u="sng">
                <a:latin typeface="Calibri"/>
                <a:ea typeface="Calibri"/>
                <a:cs typeface="Calibri"/>
                <a:sym typeface="Calibri"/>
              </a:rPr>
              <a:t>Consiglio!</a:t>
            </a:r>
            <a:endParaRPr b="0" i="0" sz="3200" u="none"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rPr b="1" i="1" lang="en-US" sz="3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a:p>
            <a:pPr indent="0" lvl="0" marL="228600" marR="0" rtl="0" algn="just">
              <a:lnSpc>
                <a:spcPct val="100000"/>
              </a:lnSpc>
              <a:spcBef>
                <a:spcPts val="0"/>
              </a:spcBef>
              <a:spcAft>
                <a:spcPts val="0"/>
              </a:spcAft>
              <a:buNone/>
            </a:pPr>
            <a:r>
              <a:rPr b="1" i="1" lang="en-US" sz="3200" u="sng" cap="none" strike="noStrike">
                <a:solidFill>
                  <a:srgbClr val="000000"/>
                </a:solidFill>
                <a:latin typeface="Calibri"/>
                <a:ea typeface="Calibri"/>
                <a:cs typeface="Calibri"/>
                <a:sym typeface="Calibri"/>
              </a:rPr>
              <a:t>Perciò se decidi di comprare un prodotto o fare un investimento proprio per le caratteristiche di sostenibilità che vengono vantate, bisogna informarsi accuratamente anche tramite fonti diverse da quella di chi propone il prodotto!</a:t>
            </a:r>
            <a:endParaRPr b="1" i="1" sz="3200" u="sng"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t/>
            </a:r>
            <a:endParaRPr b="1" i="1" sz="3200" u="sng">
              <a:latin typeface="Calibri"/>
              <a:ea typeface="Calibri"/>
              <a:cs typeface="Calibri"/>
              <a:sym typeface="Calibri"/>
            </a:endParaRPr>
          </a:p>
        </p:txBody>
      </p:sp>
      <p:pic>
        <p:nvPicPr>
          <p:cNvPr descr="Immagine che contiene testo, luce&#10;&#10;Descrizione generata automaticamente" id="119" name="Google Shape;119;p18"/>
          <p:cNvPicPr preferRelativeResize="0"/>
          <p:nvPr/>
        </p:nvPicPr>
        <p:blipFill rotWithShape="1">
          <a:blip r:embed="rId3">
            <a:alphaModFix/>
          </a:blip>
          <a:srcRect b="0" l="0" r="0" t="0"/>
          <a:stretch/>
        </p:blipFill>
        <p:spPr>
          <a:xfrm>
            <a:off x="605712" y="4030432"/>
            <a:ext cx="2304661" cy="1931992"/>
          </a:xfrm>
          <a:prstGeom prst="rect">
            <a:avLst/>
          </a:prstGeom>
          <a:noFill/>
          <a:ln>
            <a:noFill/>
          </a:ln>
        </p:spPr>
      </p:pic>
      <p:pic>
        <p:nvPicPr>
          <p:cNvPr id="120" name="Google Shape;120;p18"/>
          <p:cNvPicPr preferRelativeResize="0"/>
          <p:nvPr/>
        </p:nvPicPr>
        <p:blipFill rotWithShape="1">
          <a:blip r:embed="rId4">
            <a:alphaModFix/>
          </a:blip>
          <a:srcRect b="0" l="0" r="0" t="0"/>
          <a:stretch/>
        </p:blipFill>
        <p:spPr>
          <a:xfrm>
            <a:off x="12148457" y="2558894"/>
            <a:ext cx="4212772" cy="3923434"/>
          </a:xfrm>
          <a:prstGeom prst="rect">
            <a:avLst/>
          </a:prstGeom>
          <a:noFill/>
          <a:ln>
            <a:noFill/>
          </a:ln>
        </p:spPr>
      </p:pic>
      <p:sp>
        <p:nvSpPr>
          <p:cNvPr id="121" name="Google Shape;121;p18"/>
          <p:cNvSpPr txBox="1"/>
          <p:nvPr/>
        </p:nvSpPr>
        <p:spPr>
          <a:xfrm>
            <a:off x="11979156" y="6698530"/>
            <a:ext cx="455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200">
                <a:solidFill>
                  <a:srgbClr val="00B050"/>
                </a:solidFill>
                <a:latin typeface="Arial Black"/>
                <a:ea typeface="Arial Black"/>
                <a:cs typeface="Arial Black"/>
                <a:sym typeface="Arial Black"/>
              </a:rPr>
              <a:t>ATTENTO AL</a:t>
            </a:r>
            <a:r>
              <a:rPr b="0" i="0" lang="en-US" sz="3200" u="none" cap="none" strike="noStrike">
                <a:solidFill>
                  <a:srgbClr val="00B050"/>
                </a:solidFill>
                <a:latin typeface="Arial Black"/>
                <a:ea typeface="Arial Black"/>
                <a:cs typeface="Arial Black"/>
                <a:sym typeface="Arial Black"/>
              </a:rPr>
              <a:t> GREENWASHING!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nvSpPr>
        <p:spPr>
          <a:xfrm>
            <a:off x="1447800" y="1573291"/>
            <a:ext cx="1163138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3.</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finanza sostenibile è anche etica</a:t>
            </a:r>
            <a:r>
              <a:rPr b="1" i="0" lang="en-US" sz="4400" u="none" cap="none" strike="noStrike">
                <a:solidFill>
                  <a:srgbClr val="343433"/>
                </a:solidFill>
                <a:latin typeface="Calibri"/>
                <a:ea typeface="Calibri"/>
                <a:cs typeface="Calibri"/>
                <a:sym typeface="Calibri"/>
              </a:rPr>
              <a:t>?</a:t>
            </a:r>
            <a:endParaRPr b="1" i="0" sz="4400" u="none" cap="none" strike="noStrike">
              <a:solidFill>
                <a:schemeClr val="dk1"/>
              </a:solidFill>
              <a:latin typeface="Calibri"/>
              <a:ea typeface="Calibri"/>
              <a:cs typeface="Calibri"/>
              <a:sym typeface="Calibri"/>
            </a:endParaRPr>
          </a:p>
        </p:txBody>
      </p:sp>
      <p:sp>
        <p:nvSpPr>
          <p:cNvPr id="127" name="Google Shape;127;p19"/>
          <p:cNvSpPr txBox="1"/>
          <p:nvPr/>
        </p:nvSpPr>
        <p:spPr>
          <a:xfrm>
            <a:off x="1447800" y="4278659"/>
            <a:ext cx="6258000" cy="2555100"/>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None/>
            </a:pPr>
            <a:r>
              <a:rPr lang="en-US" sz="3200">
                <a:latin typeface="Calibri"/>
                <a:ea typeface="Calibri"/>
                <a:cs typeface="Calibri"/>
                <a:sym typeface="Calibri"/>
              </a:rPr>
              <a:t>Nella </a:t>
            </a:r>
            <a:r>
              <a:rPr b="1" lang="en-US" sz="3200">
                <a:latin typeface="Calibri"/>
                <a:ea typeface="Calibri"/>
                <a:cs typeface="Calibri"/>
                <a:sym typeface="Calibri"/>
              </a:rPr>
              <a:t>finanza sostenibile</a:t>
            </a:r>
            <a:r>
              <a:rPr lang="en-US" sz="3200">
                <a:latin typeface="Calibri"/>
                <a:ea typeface="Calibri"/>
                <a:cs typeface="Calibri"/>
                <a:sym typeface="Calibri"/>
              </a:rPr>
              <a:t> restano preponderanti la massimizzazione del profitto e il valore delle azioni e dei dividendi, cercando di non nuocere troppo all’ambiente.</a:t>
            </a:r>
            <a:endParaRPr b="0" i="0" sz="3200" u="none" cap="none" strike="noStrike">
              <a:solidFill>
                <a:srgbClr val="000000"/>
              </a:solidFill>
              <a:latin typeface="Helvetica Neue"/>
              <a:ea typeface="Helvetica Neue"/>
              <a:cs typeface="Helvetica Neue"/>
              <a:sym typeface="Helvetica Neue"/>
            </a:endParaRPr>
          </a:p>
        </p:txBody>
      </p:sp>
      <p:sp>
        <p:nvSpPr>
          <p:cNvPr id="128" name="Google Shape;128;p19"/>
          <p:cNvSpPr txBox="1"/>
          <p:nvPr/>
        </p:nvSpPr>
        <p:spPr>
          <a:xfrm>
            <a:off x="9144000" y="4278659"/>
            <a:ext cx="62580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200">
                <a:latin typeface="Calibri"/>
                <a:ea typeface="Calibri"/>
                <a:cs typeface="Calibri"/>
                <a:sym typeface="Calibri"/>
              </a:rPr>
              <a:t>L’approccio della </a:t>
            </a:r>
            <a:r>
              <a:rPr b="1" lang="en-US" sz="3200">
                <a:latin typeface="Calibri"/>
                <a:ea typeface="Calibri"/>
                <a:cs typeface="Calibri"/>
                <a:sym typeface="Calibri"/>
              </a:rPr>
              <a:t>finanza etica</a:t>
            </a:r>
            <a:r>
              <a:rPr lang="en-US" sz="3200">
                <a:latin typeface="Calibri"/>
                <a:ea typeface="Calibri"/>
                <a:cs typeface="Calibri"/>
                <a:sym typeface="Calibri"/>
              </a:rPr>
              <a:t> è antitetico: la realizzazione di utili economici è perseguita, ma è funzionale all’obiettivo di massimizzare i benefici per le persone, le comunità e il pianeta.</a:t>
            </a:r>
            <a:endParaRPr sz="3200">
              <a:latin typeface="Calibri"/>
              <a:ea typeface="Calibri"/>
              <a:cs typeface="Calibri"/>
              <a:sym typeface="Calibri"/>
            </a:endParaRPr>
          </a:p>
          <a:p>
            <a:pPr indent="0" lvl="0" marL="0" marR="0" rtl="0" algn="l">
              <a:lnSpc>
                <a:spcPct val="100000"/>
              </a:lnSpc>
              <a:spcBef>
                <a:spcPts val="0"/>
              </a:spcBef>
              <a:spcAft>
                <a:spcPts val="0"/>
              </a:spcAft>
              <a:buNone/>
            </a:pPr>
            <a:r>
              <a:t/>
            </a:r>
            <a:endParaRPr sz="3200">
              <a:latin typeface="Calibri"/>
              <a:ea typeface="Calibri"/>
              <a:cs typeface="Calibri"/>
              <a:sym typeface="Calibri"/>
            </a:endParaRPr>
          </a:p>
        </p:txBody>
      </p:sp>
      <p:sp>
        <p:nvSpPr>
          <p:cNvPr id="129" name="Google Shape;129;p19"/>
          <p:cNvSpPr txBox="1"/>
          <p:nvPr/>
        </p:nvSpPr>
        <p:spPr>
          <a:xfrm>
            <a:off x="1763486" y="3018935"/>
            <a:ext cx="5502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200"/>
              <a:t>Finanza sostenibile</a:t>
            </a:r>
            <a:r>
              <a:rPr b="1" i="0" lang="en-US" sz="3200" u="none" cap="none" strike="noStrike">
                <a:solidFill>
                  <a:srgbClr val="000000"/>
                </a:solidFill>
                <a:latin typeface="Arial"/>
                <a:ea typeface="Arial"/>
                <a:cs typeface="Arial"/>
                <a:sym typeface="Arial"/>
              </a:rPr>
              <a:t>….</a:t>
            </a:r>
            <a:endParaRPr/>
          </a:p>
        </p:txBody>
      </p:sp>
      <p:sp>
        <p:nvSpPr>
          <p:cNvPr id="130" name="Google Shape;130;p19"/>
          <p:cNvSpPr txBox="1"/>
          <p:nvPr/>
        </p:nvSpPr>
        <p:spPr>
          <a:xfrm>
            <a:off x="9144000" y="3018935"/>
            <a:ext cx="5502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Arial"/>
                <a:ea typeface="Arial"/>
                <a:cs typeface="Arial"/>
                <a:sym typeface="Arial"/>
              </a:rPr>
              <a:t>… o</a:t>
            </a:r>
            <a:r>
              <a:rPr b="1" lang="en-US" sz="3200"/>
              <a:t> finanza etica</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nvSpPr>
        <p:spPr>
          <a:xfrm>
            <a:off x="1447800" y="1573291"/>
            <a:ext cx="1163138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3.</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finanza sostenibile è anche etica?</a:t>
            </a:r>
            <a:endParaRPr b="1" i="0" sz="4400" u="none" cap="none" strike="noStrike">
              <a:solidFill>
                <a:schemeClr val="dk1"/>
              </a:solidFill>
              <a:latin typeface="Calibri"/>
              <a:ea typeface="Calibri"/>
              <a:cs typeface="Calibri"/>
              <a:sym typeface="Calibri"/>
            </a:endParaRPr>
          </a:p>
        </p:txBody>
      </p:sp>
      <p:sp>
        <p:nvSpPr>
          <p:cNvPr id="136" name="Google Shape;136;p20"/>
          <p:cNvSpPr txBox="1"/>
          <p:nvPr/>
        </p:nvSpPr>
        <p:spPr>
          <a:xfrm>
            <a:off x="1381515" y="2896731"/>
            <a:ext cx="8758500" cy="6434100"/>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I rischi di un approccio frammentario si riversano soprattutto su clienti della banca, sull’ambiente e la società. Il clienti infatti rischiano di essere fuorviati pensando di fare investimenti green e giusti, l’ambiente trae un beneficio limitato dall’investimento e la società vede i propri diritti alla salute e a un futuro giusto minacciati.</a:t>
            </a:r>
            <a:endParaRPr b="0" i="0" sz="3200" u="none"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t/>
            </a:r>
            <a:endParaRPr sz="3200">
              <a:latin typeface="Calibri"/>
              <a:ea typeface="Calibri"/>
              <a:cs typeface="Calibri"/>
              <a:sym typeface="Calibri"/>
            </a:endParaRPr>
          </a:p>
          <a:p>
            <a:pPr indent="0" lvl="0" marL="22860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Nonostante ciò, l’approccio frammentario della finanza sostenibile persiste perché vantaggioso per gli operatori economici.</a:t>
            </a:r>
            <a:endParaRPr b="0" i="0" sz="3200" u="none"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t/>
            </a:r>
            <a:endParaRPr sz="3200">
              <a:latin typeface="Calibri"/>
              <a:ea typeface="Calibri"/>
              <a:cs typeface="Calibri"/>
              <a:sym typeface="Calibri"/>
            </a:endParaRPr>
          </a:p>
          <a:p>
            <a:pPr indent="0" lvl="0" marL="228600" marR="0" rtl="0" algn="l">
              <a:lnSpc>
                <a:spcPct val="100000"/>
              </a:lnSpc>
              <a:spcBef>
                <a:spcPts val="0"/>
              </a:spcBef>
              <a:spcAft>
                <a:spcPts val="0"/>
              </a:spcAft>
              <a:buNone/>
            </a:pPr>
            <a:r>
              <a:t/>
            </a:r>
            <a:endParaRPr b="0" i="0" sz="2800" u="none" cap="none" strike="noStrike">
              <a:solidFill>
                <a:srgbClr val="000000"/>
              </a:solidFill>
              <a:latin typeface="Helvetica Neue"/>
              <a:ea typeface="Helvetica Neue"/>
              <a:cs typeface="Helvetica Neue"/>
              <a:sym typeface="Helvetica Neue"/>
            </a:endParaRPr>
          </a:p>
        </p:txBody>
      </p:sp>
      <p:pic>
        <p:nvPicPr>
          <p:cNvPr id="137" name="Google Shape;137;p20"/>
          <p:cNvPicPr preferRelativeResize="0"/>
          <p:nvPr/>
        </p:nvPicPr>
        <p:blipFill rotWithShape="1">
          <a:blip r:embed="rId3">
            <a:alphaModFix/>
          </a:blip>
          <a:srcRect b="0" l="0" r="0" t="0"/>
          <a:stretch/>
        </p:blipFill>
        <p:spPr>
          <a:xfrm>
            <a:off x="10809461" y="2342692"/>
            <a:ext cx="5584424" cy="56016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nvSpPr>
        <p:spPr>
          <a:xfrm>
            <a:off x="1447800" y="1573291"/>
            <a:ext cx="1163138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3.</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finanza sostenibile è anche etica</a:t>
            </a:r>
            <a:endParaRPr b="1" i="0" sz="4400" u="none" cap="none" strike="noStrike">
              <a:solidFill>
                <a:schemeClr val="dk1"/>
              </a:solidFill>
              <a:latin typeface="Calibri"/>
              <a:ea typeface="Calibri"/>
              <a:cs typeface="Calibri"/>
              <a:sym typeface="Calibri"/>
            </a:endParaRPr>
          </a:p>
        </p:txBody>
      </p:sp>
      <p:sp>
        <p:nvSpPr>
          <p:cNvPr id="143" name="Google Shape;143;p21"/>
          <p:cNvSpPr txBox="1"/>
          <p:nvPr/>
        </p:nvSpPr>
        <p:spPr>
          <a:xfrm>
            <a:off x="1381515" y="2896731"/>
            <a:ext cx="15156900" cy="2678100"/>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None/>
            </a:pPr>
            <a:r>
              <a:rPr lang="en-US" sz="2800">
                <a:latin typeface="Calibri"/>
                <a:ea typeface="Calibri"/>
                <a:cs typeface="Calibri"/>
                <a:sym typeface="Calibri"/>
              </a:rPr>
              <a:t>Nell’approccio dell’UE, la sostenibilità è definita quasi esclusivamente guardando alla componente ambientale, in particolare alla riduzione delle emissioni di CO2. Per la finanza etica, invece, interi settori economici devono necessariamente essere esclusi dagli investimenti (armi, fonti fossili, tabacco, pornografia, etc). Nell’approccio della finanza etica l’aspetto ambientale, sociale e di governance hanno la stessa importanza.</a:t>
            </a:r>
            <a:endParaRPr sz="2800">
              <a:latin typeface="Calibri"/>
              <a:ea typeface="Calibri"/>
              <a:cs typeface="Calibri"/>
              <a:sym typeface="Calibri"/>
            </a:endParaRPr>
          </a:p>
          <a:p>
            <a:pPr indent="0" lvl="0" marL="22860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Helvetica Neue"/>
              <a:ea typeface="Helvetica Neue"/>
              <a:cs typeface="Helvetica Neue"/>
              <a:sym typeface="Helvetica Neue"/>
            </a:endParaRPr>
          </a:p>
        </p:txBody>
      </p:sp>
      <p:sp>
        <p:nvSpPr>
          <p:cNvPr id="144" name="Google Shape;144;p21"/>
          <p:cNvSpPr txBox="1"/>
          <p:nvPr/>
        </p:nvSpPr>
        <p:spPr>
          <a:xfrm>
            <a:off x="3686175" y="5602025"/>
            <a:ext cx="95403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3200" u="sng">
                <a:latin typeface="Calibri"/>
                <a:ea typeface="Calibri"/>
                <a:cs typeface="Calibri"/>
                <a:sym typeface="Calibri"/>
              </a:rPr>
              <a:t>Ricorda!</a:t>
            </a:r>
            <a:endParaRPr b="1" i="1" sz="3200" u="sng">
              <a:latin typeface="Calibri"/>
              <a:ea typeface="Calibri"/>
              <a:cs typeface="Calibri"/>
              <a:sym typeface="Calibri"/>
            </a:endParaRPr>
          </a:p>
          <a:p>
            <a:pPr indent="0" lvl="0" marL="0" marR="0" rtl="0" algn="l">
              <a:lnSpc>
                <a:spcPct val="100000"/>
              </a:lnSpc>
              <a:spcBef>
                <a:spcPts val="0"/>
              </a:spcBef>
              <a:spcAft>
                <a:spcPts val="0"/>
              </a:spcAft>
              <a:buNone/>
            </a:pPr>
            <a:r>
              <a:t/>
            </a:r>
            <a:endParaRPr b="1" i="1" sz="3200" u="sng">
              <a:latin typeface="Calibri"/>
              <a:ea typeface="Calibri"/>
              <a:cs typeface="Calibri"/>
              <a:sym typeface="Calibri"/>
            </a:endParaRPr>
          </a:p>
          <a:p>
            <a:pPr indent="0" lvl="0" marL="0" marR="0" rtl="0" algn="just">
              <a:lnSpc>
                <a:spcPct val="100000"/>
              </a:lnSpc>
              <a:spcBef>
                <a:spcPts val="0"/>
              </a:spcBef>
              <a:spcAft>
                <a:spcPts val="0"/>
              </a:spcAft>
              <a:buNone/>
            </a:pPr>
            <a:r>
              <a:rPr b="1" i="1" lang="en-US" sz="3200" u="sng">
                <a:latin typeface="Calibri"/>
                <a:ea typeface="Calibri"/>
                <a:cs typeface="Calibri"/>
                <a:sym typeface="Calibri"/>
              </a:rPr>
              <a:t>Possiamo affermare che la finanza etica è sicuramente anche sostenibile, ma quella definita sostenibile, potrebbe non essere etica.</a:t>
            </a:r>
            <a:endParaRPr b="1" i="1" sz="3200" u="sng">
              <a:latin typeface="Calibri"/>
              <a:ea typeface="Calibri"/>
              <a:cs typeface="Calibri"/>
              <a:sym typeface="Calibri"/>
            </a:endParaRPr>
          </a:p>
          <a:p>
            <a:pPr indent="0" lvl="0" marL="228600" marR="0" rtl="0" algn="l">
              <a:lnSpc>
                <a:spcPct val="100000"/>
              </a:lnSpc>
              <a:spcBef>
                <a:spcPts val="0"/>
              </a:spcBef>
              <a:spcAft>
                <a:spcPts val="0"/>
              </a:spcAft>
              <a:buNone/>
            </a:pPr>
            <a:r>
              <a:t/>
            </a:r>
            <a:endParaRPr b="1" i="1" sz="3200" u="sng">
              <a:latin typeface="Calibri"/>
              <a:ea typeface="Calibri"/>
              <a:cs typeface="Calibri"/>
              <a:sym typeface="Calibri"/>
            </a:endParaRPr>
          </a:p>
        </p:txBody>
      </p:sp>
      <p:pic>
        <p:nvPicPr>
          <p:cNvPr descr="Immagine che contiene testo, luce&#10;&#10;Descrizione generata automaticamente" id="145" name="Google Shape;145;p21"/>
          <p:cNvPicPr preferRelativeResize="0"/>
          <p:nvPr/>
        </p:nvPicPr>
        <p:blipFill rotWithShape="1">
          <a:blip r:embed="rId3">
            <a:alphaModFix/>
          </a:blip>
          <a:srcRect b="0" l="0" r="0" t="0"/>
          <a:stretch/>
        </p:blipFill>
        <p:spPr>
          <a:xfrm>
            <a:off x="1381515" y="5602027"/>
            <a:ext cx="2304661" cy="19319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nvSpPr>
        <p:spPr>
          <a:xfrm>
            <a:off x="1447800" y="1573291"/>
            <a:ext cx="116313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4.</a:t>
            </a:r>
            <a:r>
              <a:rPr b="1" i="0" lang="en-US" sz="4400" u="none" cap="none" strike="noStrike">
                <a:solidFill>
                  <a:srgbClr val="343433"/>
                </a:solidFill>
                <a:latin typeface="Calibri"/>
                <a:ea typeface="Calibri"/>
                <a:cs typeface="Calibri"/>
                <a:sym typeface="Calibri"/>
              </a:rPr>
              <a:t> Strumenti di investimento etici e sostenibili</a:t>
            </a:r>
            <a:endParaRPr b="1" i="0" sz="4400" u="none" cap="none" strike="noStrike">
              <a:solidFill>
                <a:srgbClr val="3434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t/>
            </a:r>
            <a:endParaRPr b="1" sz="4400">
              <a:solidFill>
                <a:srgbClr val="343433"/>
              </a:solidFill>
              <a:latin typeface="Calibri"/>
              <a:ea typeface="Calibri"/>
              <a:cs typeface="Calibri"/>
              <a:sym typeface="Calibri"/>
            </a:endParaRPr>
          </a:p>
        </p:txBody>
      </p:sp>
      <p:sp>
        <p:nvSpPr>
          <p:cNvPr id="151" name="Google Shape;151;p22"/>
          <p:cNvSpPr txBox="1"/>
          <p:nvPr/>
        </p:nvSpPr>
        <p:spPr>
          <a:xfrm>
            <a:off x="1447800" y="2845509"/>
            <a:ext cx="10357800" cy="5695200"/>
          </a:xfrm>
          <a:prstGeom prst="rect">
            <a:avLst/>
          </a:prstGeom>
          <a:noFill/>
          <a:ln>
            <a:noFill/>
          </a:ln>
        </p:spPr>
        <p:txBody>
          <a:bodyPr anchorCtr="0" anchor="t" bIns="45700" lIns="91425" spcFirstLastPara="1" rIns="91425" wrap="square" tIns="45700">
            <a:spAutoFit/>
          </a:bodyPr>
          <a:lstStyle/>
          <a:p>
            <a:pPr indent="-457200" lvl="0" marL="685800" marR="0" rtl="0" algn="just">
              <a:lnSpc>
                <a:spcPct val="100000"/>
              </a:lnSpc>
              <a:spcBef>
                <a:spcPts val="0"/>
              </a:spcBef>
              <a:spcAft>
                <a:spcPts val="0"/>
              </a:spcAft>
              <a:buClr>
                <a:srgbClr val="000000"/>
              </a:buClr>
              <a:buSzPts val="2800"/>
              <a:buFont typeface="Noto Sans Symbols"/>
              <a:buChar char="❖"/>
            </a:pPr>
            <a:r>
              <a:rPr b="1" i="1" lang="en-US" sz="2800">
                <a:latin typeface="Calibri"/>
                <a:ea typeface="Calibri"/>
                <a:cs typeface="Calibri"/>
                <a:sym typeface="Calibri"/>
              </a:rPr>
              <a:t>Fondi di investimento Sostenibile e Responsabile (SRI): </a:t>
            </a:r>
            <a:r>
              <a:rPr i="1" lang="en-US" sz="2800">
                <a:latin typeface="Calibri"/>
                <a:ea typeface="Calibri"/>
                <a:cs typeface="Calibri"/>
                <a:sym typeface="Calibri"/>
              </a:rPr>
              <a:t>sono fondi di investimento che uniscono la ricerca di rendimento con le tematiche socialmente responsabili. Si tratta di una tipologia di strumento finanziario che opera attraverso la raccolta di capitale da più risparmiatori e operano investimenti in differenti attività quali azioni, obbligazioni, materie prime e ulteriori strumenti finanziari. Nella selezione degli investimenti questi fondi rispondono ai criteri di valutazione ESG (Environmental, Social and Governance). L’ambiente, il sociale e i diritti umani e la trasparenza di governance caratterizzano le scelte di investimento del fondo.</a:t>
            </a:r>
            <a:endParaRPr i="1" sz="2800">
              <a:latin typeface="Calibri"/>
              <a:ea typeface="Calibri"/>
              <a:cs typeface="Calibri"/>
              <a:sym typeface="Calibri"/>
            </a:endParaRPr>
          </a:p>
          <a:p>
            <a:pPr indent="0" lvl="0" marL="457200" marR="0" rtl="0" algn="just">
              <a:lnSpc>
                <a:spcPct val="100000"/>
              </a:lnSpc>
              <a:spcBef>
                <a:spcPts val="0"/>
              </a:spcBef>
              <a:spcAft>
                <a:spcPts val="0"/>
              </a:spcAft>
              <a:buNone/>
            </a:pPr>
            <a:r>
              <a:t/>
            </a:r>
            <a:endParaRPr b="1" i="1" sz="2800">
              <a:latin typeface="Calibri"/>
              <a:ea typeface="Calibri"/>
              <a:cs typeface="Calibri"/>
              <a:sym typeface="Calibri"/>
            </a:endParaRPr>
          </a:p>
          <a:p>
            <a:pPr indent="0" lvl="0" marL="228600" marR="0" rtl="0" algn="just">
              <a:lnSpc>
                <a:spcPct val="100000"/>
              </a:lnSpc>
              <a:spcBef>
                <a:spcPts val="0"/>
              </a:spcBef>
              <a:spcAft>
                <a:spcPts val="0"/>
              </a:spcAft>
              <a:buNone/>
            </a:pPr>
            <a:r>
              <a:t/>
            </a:r>
            <a:endParaRPr b="0" i="0" sz="2800" u="none" cap="none" strike="noStrike">
              <a:solidFill>
                <a:srgbClr val="000000"/>
              </a:solidFill>
              <a:latin typeface="Helvetica Neue"/>
              <a:ea typeface="Helvetica Neue"/>
              <a:cs typeface="Helvetica Neue"/>
              <a:sym typeface="Helvetica Neue"/>
            </a:endParaRPr>
          </a:p>
        </p:txBody>
      </p:sp>
      <p:pic>
        <p:nvPicPr>
          <p:cNvPr id="152" name="Google Shape;152;p22"/>
          <p:cNvPicPr preferRelativeResize="0"/>
          <p:nvPr/>
        </p:nvPicPr>
        <p:blipFill rotWithShape="1">
          <a:blip r:embed="rId3">
            <a:alphaModFix/>
          </a:blip>
          <a:srcRect b="0" l="0" r="0" t="0"/>
          <a:stretch/>
        </p:blipFill>
        <p:spPr>
          <a:xfrm>
            <a:off x="12207814" y="2845509"/>
            <a:ext cx="5002499" cy="45799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nvSpPr>
        <p:spPr>
          <a:xfrm>
            <a:off x="1447800" y="1573291"/>
            <a:ext cx="116313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4.</a:t>
            </a:r>
            <a:r>
              <a:rPr b="1" i="0" lang="en-US" sz="4400" u="none" cap="none" strike="noStrike">
                <a:solidFill>
                  <a:srgbClr val="343433"/>
                </a:solidFill>
                <a:latin typeface="Calibri"/>
                <a:ea typeface="Calibri"/>
                <a:cs typeface="Calibri"/>
                <a:sym typeface="Calibri"/>
              </a:rPr>
              <a:t> Strumenti di investimento etici e sostenibili</a:t>
            </a:r>
            <a:endParaRPr b="1" i="0" sz="4400" u="none" cap="none" strike="noStrike">
              <a:solidFill>
                <a:srgbClr val="3434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t/>
            </a:r>
            <a:endParaRPr b="1" sz="4400">
              <a:solidFill>
                <a:srgbClr val="343433"/>
              </a:solidFill>
              <a:latin typeface="Calibri"/>
              <a:ea typeface="Calibri"/>
              <a:cs typeface="Calibri"/>
              <a:sym typeface="Calibri"/>
            </a:endParaRPr>
          </a:p>
        </p:txBody>
      </p:sp>
      <p:sp>
        <p:nvSpPr>
          <p:cNvPr id="158" name="Google Shape;158;p23"/>
          <p:cNvSpPr txBox="1"/>
          <p:nvPr/>
        </p:nvSpPr>
        <p:spPr>
          <a:xfrm>
            <a:off x="1447800" y="2845509"/>
            <a:ext cx="10897500" cy="5695200"/>
          </a:xfrm>
          <a:prstGeom prst="rect">
            <a:avLst/>
          </a:prstGeom>
          <a:noFill/>
          <a:ln>
            <a:noFill/>
          </a:ln>
        </p:spPr>
        <p:txBody>
          <a:bodyPr anchorCtr="0" anchor="t" bIns="45700" lIns="91425" spcFirstLastPara="1" rIns="91425" wrap="square" tIns="45700">
            <a:spAutoFit/>
          </a:bodyPr>
          <a:lstStyle/>
          <a:p>
            <a:pPr indent="-457200" lvl="0" marL="1143000" marR="0" rtl="0" algn="l">
              <a:lnSpc>
                <a:spcPct val="100000"/>
              </a:lnSpc>
              <a:spcBef>
                <a:spcPts val="0"/>
              </a:spcBef>
              <a:spcAft>
                <a:spcPts val="0"/>
              </a:spcAft>
              <a:buClr>
                <a:srgbClr val="000000"/>
              </a:buClr>
              <a:buSzPts val="2800"/>
              <a:buFont typeface="Noto Sans Symbols"/>
              <a:buChar char="❖"/>
            </a:pPr>
            <a:r>
              <a:rPr b="1" i="1" lang="en-US" sz="2800" u="none" cap="none" strike="noStrike">
                <a:solidFill>
                  <a:srgbClr val="000000"/>
                </a:solidFill>
                <a:latin typeface="Calibri"/>
                <a:ea typeface="Calibri"/>
                <a:cs typeface="Calibri"/>
                <a:sym typeface="Calibri"/>
              </a:rPr>
              <a:t>Social Lending:</a:t>
            </a:r>
            <a:r>
              <a:rPr b="0" i="0" lang="en-US" sz="2800" u="none" cap="none" strike="noStrike">
                <a:solidFill>
                  <a:srgbClr val="000000"/>
                </a:solidFill>
                <a:latin typeface="Calibri"/>
                <a:ea typeface="Calibri"/>
                <a:cs typeface="Calibri"/>
                <a:sym typeface="Calibri"/>
              </a:rPr>
              <a:t> </a:t>
            </a:r>
            <a:r>
              <a:rPr lang="en-US" sz="2800">
                <a:latin typeface="Calibri"/>
                <a:ea typeface="Calibri"/>
                <a:cs typeface="Calibri"/>
                <a:sym typeface="Calibri"/>
              </a:rPr>
              <a:t> si tratta di prestiti personali erogati da da privati ad altri privati o imprese attraverso specifiche piattaforme internet e quindi senza passare attraverso i canali tradizionali quali banche a altre società finanziarie. Letteralmente significa “prestito sociale” e, come suggerisce il termine, si traduce in una forma di finanziamento / investimento realizzata attraverso portali web specializzati e autorizzati, che fanno incontrare domanda e offerta. In pratica, si mette in comunicazione chi ha la necessità di chiedere un prestito o finanziamento per un progetto ad elevate potenzialità di rendimento e chi ha a disposizione una certa liquidità da investire. In questo modo, anche un piccolo risparmiatore ha l’opportunità di assicurarsi un rendimento in modo diretto, autonomo ed anche innovativo. </a:t>
            </a:r>
            <a:endParaRPr sz="2800">
              <a:latin typeface="Calibri"/>
              <a:ea typeface="Calibri"/>
              <a:cs typeface="Calibri"/>
              <a:sym typeface="Calibri"/>
            </a:endParaRPr>
          </a:p>
        </p:txBody>
      </p:sp>
      <p:pic>
        <p:nvPicPr>
          <p:cNvPr id="159" name="Google Shape;159;p23"/>
          <p:cNvPicPr preferRelativeResize="0"/>
          <p:nvPr/>
        </p:nvPicPr>
        <p:blipFill rotWithShape="1">
          <a:blip r:embed="rId3">
            <a:alphaModFix/>
          </a:blip>
          <a:srcRect b="0" l="0" r="0" t="0"/>
          <a:stretch/>
        </p:blipFill>
        <p:spPr>
          <a:xfrm>
            <a:off x="12524867" y="2845509"/>
            <a:ext cx="4522162" cy="45086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nvSpPr>
        <p:spPr>
          <a:xfrm>
            <a:off x="1447799" y="1181405"/>
            <a:ext cx="116313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4.</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Strumenti di investimento etici e sostenibili</a:t>
            </a:r>
            <a:endParaRPr b="1" sz="4400">
              <a:solidFill>
                <a:srgbClr val="3434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t/>
            </a:r>
            <a:endParaRPr b="1" sz="4400">
              <a:solidFill>
                <a:srgbClr val="343433"/>
              </a:solidFill>
              <a:latin typeface="Calibri"/>
              <a:ea typeface="Calibri"/>
              <a:cs typeface="Calibri"/>
              <a:sym typeface="Calibri"/>
            </a:endParaRPr>
          </a:p>
        </p:txBody>
      </p:sp>
      <p:sp>
        <p:nvSpPr>
          <p:cNvPr id="165" name="Google Shape;165;p24"/>
          <p:cNvSpPr txBox="1"/>
          <p:nvPr/>
        </p:nvSpPr>
        <p:spPr>
          <a:xfrm>
            <a:off x="1447799" y="2192366"/>
            <a:ext cx="15844200" cy="7111200"/>
          </a:xfrm>
          <a:prstGeom prst="rect">
            <a:avLst/>
          </a:prstGeom>
          <a:noFill/>
          <a:ln>
            <a:noFill/>
          </a:ln>
        </p:spPr>
        <p:txBody>
          <a:bodyPr anchorCtr="0" anchor="t" bIns="45700" lIns="91425" spcFirstLastPara="1" rIns="91425" wrap="square" tIns="45700">
            <a:spAutoFit/>
          </a:bodyPr>
          <a:lstStyle/>
          <a:p>
            <a:pPr indent="0" lvl="0" marL="685800" marR="0" rtl="0" algn="l">
              <a:lnSpc>
                <a:spcPct val="100000"/>
              </a:lnSpc>
              <a:spcBef>
                <a:spcPts val="0"/>
              </a:spcBef>
              <a:spcAft>
                <a:spcPts val="0"/>
              </a:spcAft>
              <a:buNone/>
            </a:pPr>
            <a:r>
              <a:rPr b="1" lang="en-US" sz="3200">
                <a:latin typeface="Calibri"/>
                <a:ea typeface="Calibri"/>
                <a:cs typeface="Calibri"/>
                <a:sym typeface="Calibri"/>
              </a:rPr>
              <a:t>Quali sono i vantaggi del social lending</a:t>
            </a:r>
            <a:r>
              <a:rPr b="1" i="0" lang="en-US" sz="3200" u="none" cap="none" strike="noStrike">
                <a:solidFill>
                  <a:srgbClr val="000000"/>
                </a:solidFill>
                <a:latin typeface="Calibri"/>
                <a:ea typeface="Calibri"/>
                <a:cs typeface="Calibri"/>
                <a:sym typeface="Calibri"/>
              </a:rPr>
              <a:t>?</a:t>
            </a:r>
            <a:endParaRPr b="1" i="0" sz="3200" u="none" cap="none" strike="noStrike">
              <a:solidFill>
                <a:srgbClr val="000000"/>
              </a:solidFill>
              <a:latin typeface="Helvetica Neue"/>
              <a:ea typeface="Helvetica Neue"/>
              <a:cs typeface="Helvetica Neue"/>
              <a:sym typeface="Helvetica Neue"/>
            </a:endParaRPr>
          </a:p>
          <a:p>
            <a:pPr indent="0" lvl="0" marL="68580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Helvetica Neue"/>
              <a:ea typeface="Helvetica Neue"/>
              <a:cs typeface="Helvetica Neue"/>
              <a:sym typeface="Helvetica Neue"/>
            </a:endParaRPr>
          </a:p>
          <a:p>
            <a:pPr indent="-457200" lvl="0" marL="11430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Per i prestatori, il vantaggio principale è la semplicità d’utilizzo e i buoni rendimenti attesi, perché i progetti selezionati, quelli su cui si vuole investire, sono già stati classificati dalle piattaforme stesse, che vi hanno apposto una sorta di bollino, ossia un rating.</a:t>
            </a:r>
            <a:endParaRPr b="0" i="0" sz="2800" u="none" cap="none" strike="noStrike">
              <a:solidFill>
                <a:srgbClr val="000000"/>
              </a:solidFill>
              <a:latin typeface="Calibri"/>
              <a:ea typeface="Calibri"/>
              <a:cs typeface="Calibri"/>
              <a:sym typeface="Calibri"/>
            </a:endParaRPr>
          </a:p>
          <a:p>
            <a:pPr indent="-457200" lvl="0" marL="1143000" marR="0" rtl="0" algn="l">
              <a:lnSpc>
                <a:spcPct val="100000"/>
              </a:lnSpc>
              <a:spcBef>
                <a:spcPts val="0"/>
              </a:spcBef>
              <a:spcAft>
                <a:spcPts val="0"/>
              </a:spcAft>
              <a:buSzPts val="2800"/>
              <a:buFont typeface="Calibri"/>
              <a:buChar char="✔"/>
            </a:pPr>
            <a:r>
              <a:rPr lang="en-US" sz="2800">
                <a:latin typeface="Calibri"/>
                <a:ea typeface="Calibri"/>
                <a:cs typeface="Calibri"/>
                <a:sym typeface="Calibri"/>
              </a:rPr>
              <a:t>Per chi riceve il prestito/finanziamento il vantaggio è la velocità di gestione. Trattandosi di operazioni concluse per via digitale, tutto avviene in tempi rapidi, con passaggi standard e trasparenti. Non solo: in genere si ottengono anche tassi di interesse più bassi rispetto alle banche.</a:t>
            </a:r>
            <a:endParaRPr b="0" i="0" sz="2800" u="none" cap="none" strike="noStrike">
              <a:solidFill>
                <a:srgbClr val="000000"/>
              </a:solidFill>
              <a:latin typeface="Helvetica Neue"/>
              <a:ea typeface="Helvetica Neue"/>
              <a:cs typeface="Helvetica Neue"/>
              <a:sym typeface="Helvetica Neue"/>
            </a:endParaRPr>
          </a:p>
          <a:p>
            <a:pPr indent="0" lvl="0" marL="685800" marR="0" rtl="0" algn="l">
              <a:lnSpc>
                <a:spcPct val="100000"/>
              </a:lnSpc>
              <a:spcBef>
                <a:spcPts val="0"/>
              </a:spcBef>
              <a:spcAft>
                <a:spcPts val="0"/>
              </a:spcAft>
              <a:buNone/>
            </a:pPr>
            <a:r>
              <a:t/>
            </a:r>
            <a:endParaRPr b="1" i="0" sz="2800" u="none" cap="none" strike="noStrike">
              <a:solidFill>
                <a:srgbClr val="000000"/>
              </a:solidFill>
              <a:latin typeface="Calibri"/>
              <a:ea typeface="Calibri"/>
              <a:cs typeface="Calibri"/>
              <a:sym typeface="Calibri"/>
            </a:endParaRPr>
          </a:p>
          <a:p>
            <a:pPr indent="0" lvl="0" marL="685800" marR="0" rtl="0" algn="l">
              <a:lnSpc>
                <a:spcPct val="100000"/>
              </a:lnSpc>
              <a:spcBef>
                <a:spcPts val="0"/>
              </a:spcBef>
              <a:spcAft>
                <a:spcPts val="0"/>
              </a:spcAft>
              <a:buNone/>
            </a:pPr>
            <a:r>
              <a:rPr b="1" lang="en-US" sz="3200">
                <a:latin typeface="Calibri"/>
                <a:ea typeface="Calibri"/>
                <a:cs typeface="Calibri"/>
                <a:sym typeface="Calibri"/>
              </a:rPr>
              <a:t>Quali sono i rischi del</a:t>
            </a:r>
            <a:r>
              <a:rPr b="1" i="0" lang="en-US" sz="3200" u="none" cap="none" strike="noStrike">
                <a:solidFill>
                  <a:srgbClr val="000000"/>
                </a:solidFill>
                <a:latin typeface="Calibri"/>
                <a:ea typeface="Calibri"/>
                <a:cs typeface="Calibri"/>
                <a:sym typeface="Calibri"/>
              </a:rPr>
              <a:t> social lending?</a:t>
            </a:r>
            <a:endParaRPr b="0" i="0" sz="3200" u="none" cap="none" strike="noStrike">
              <a:solidFill>
                <a:srgbClr val="000000"/>
              </a:solidFill>
              <a:latin typeface="Helvetica Neue"/>
              <a:ea typeface="Helvetica Neue"/>
              <a:cs typeface="Helvetica Neue"/>
              <a:sym typeface="Helvetica Neue"/>
            </a:endParaRPr>
          </a:p>
          <a:p>
            <a:pPr indent="0" lvl="0" marL="68580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685800" marR="0" rtl="0" algn="l">
              <a:lnSpc>
                <a:spcPct val="100000"/>
              </a:lnSpc>
              <a:spcBef>
                <a:spcPts val="0"/>
              </a:spcBef>
              <a:spcAft>
                <a:spcPts val="0"/>
              </a:spcAft>
              <a:buNone/>
            </a:pPr>
            <a:r>
              <a:rPr lang="en-US" sz="2800">
                <a:latin typeface="Calibri"/>
                <a:ea typeface="Calibri"/>
                <a:cs typeface="Calibri"/>
                <a:sym typeface="Calibri"/>
              </a:rPr>
              <a:t>I rischi sono quelli di qualunque investimento: non è detto che i rendimenti attesi vengano centrati, ma una scelta oculata della somma da investire e del progetto da finanziare, riduce al minimo questo rischio, come del resto avviene anche attraverso i canali tradizionali.</a:t>
            </a:r>
            <a:r>
              <a:rPr b="0" i="0" lang="en-US"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Helvetica Neue"/>
              <a:ea typeface="Helvetica Neue"/>
              <a:cs typeface="Helvetica Neue"/>
              <a:sym typeface="Helvetica Neue"/>
            </a:endParaRPr>
          </a:p>
          <a:p>
            <a:pPr indent="-279400" lvl="0" marL="685800" marR="0" rtl="0" algn="just">
              <a:lnSpc>
                <a:spcPct val="100000"/>
              </a:lnSpc>
              <a:spcBef>
                <a:spcPts val="0"/>
              </a:spcBef>
              <a:spcAft>
                <a:spcPts val="0"/>
              </a:spcAft>
              <a:buClr>
                <a:srgbClr val="000000"/>
              </a:buClr>
              <a:buSzPts val="2800"/>
              <a:buFont typeface="Noto Sans Symbols"/>
              <a:buNone/>
            </a:pPr>
            <a:r>
              <a:t/>
            </a:r>
            <a:endParaRPr b="0" i="0" sz="2800" u="none" cap="none" strike="noStrike">
              <a:solidFill>
                <a:srgbClr val="000000"/>
              </a:solidFill>
              <a:latin typeface="Helvetica Neue"/>
              <a:ea typeface="Helvetica Neue"/>
              <a:cs typeface="Helvetica Neue"/>
              <a:sym typeface="Helvetica Neue"/>
            </a:endParaRPr>
          </a:p>
          <a:p>
            <a:pPr indent="-279400" lvl="0" marL="685800" marR="0" rtl="0" algn="just">
              <a:lnSpc>
                <a:spcPct val="100000"/>
              </a:lnSpc>
              <a:spcBef>
                <a:spcPts val="0"/>
              </a:spcBef>
              <a:spcAft>
                <a:spcPts val="0"/>
              </a:spcAft>
              <a:buClr>
                <a:srgbClr val="000000"/>
              </a:buClr>
              <a:buSzPts val="2800"/>
              <a:buFont typeface="Noto Sans Symbols"/>
              <a:buNone/>
            </a:pPr>
            <a:r>
              <a:t/>
            </a:r>
            <a:endParaRPr b="0" i="0" sz="28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6"/>
          <p:cNvPicPr preferRelativeResize="0"/>
          <p:nvPr/>
        </p:nvPicPr>
        <p:blipFill rotWithShape="1">
          <a:blip r:embed="rId3">
            <a:alphaModFix/>
          </a:blip>
          <a:srcRect b="8256" l="5146" r="4628" t="6200"/>
          <a:stretch/>
        </p:blipFill>
        <p:spPr>
          <a:xfrm>
            <a:off x="6093986" y="2724207"/>
            <a:ext cx="5938994" cy="3753884"/>
          </a:xfrm>
          <a:prstGeom prst="rect">
            <a:avLst/>
          </a:prstGeom>
          <a:noFill/>
          <a:ln>
            <a:noFill/>
          </a:ln>
        </p:spPr>
      </p:pic>
      <p:sp>
        <p:nvSpPr>
          <p:cNvPr id="171" name="Google Shape;171;p6"/>
          <p:cNvSpPr txBox="1"/>
          <p:nvPr/>
        </p:nvSpPr>
        <p:spPr>
          <a:xfrm>
            <a:off x="1447800" y="1573300"/>
            <a:ext cx="4042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US" sz="4400">
                <a:solidFill>
                  <a:schemeClr val="dk1"/>
                </a:solidFill>
                <a:latin typeface="Calibri"/>
                <a:ea typeface="Calibri"/>
                <a:cs typeface="Calibri"/>
                <a:sym typeface="Calibri"/>
              </a:rPr>
              <a:t>Per riassumere</a:t>
            </a:r>
            <a:endParaRPr b="0" i="0" sz="1400" u="none" cap="none" strike="noStrike">
              <a:solidFill>
                <a:srgbClr val="000000"/>
              </a:solidFill>
              <a:latin typeface="Arial"/>
              <a:ea typeface="Arial"/>
              <a:cs typeface="Arial"/>
              <a:sym typeface="Arial"/>
            </a:endParaRPr>
          </a:p>
        </p:txBody>
      </p:sp>
      <p:sp>
        <p:nvSpPr>
          <p:cNvPr id="172" name="Google Shape;172;p6"/>
          <p:cNvSpPr txBox="1"/>
          <p:nvPr/>
        </p:nvSpPr>
        <p:spPr>
          <a:xfrm>
            <a:off x="2214257" y="2931140"/>
            <a:ext cx="3581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La finanza sostenibile</a:t>
            </a:r>
            <a:endParaRPr b="1" i="0" sz="2800" u="none" cap="none" strike="noStrike">
              <a:solidFill>
                <a:schemeClr val="dk1"/>
              </a:solidFill>
              <a:latin typeface="Calibri"/>
              <a:ea typeface="Calibri"/>
              <a:cs typeface="Calibri"/>
              <a:sym typeface="Calibri"/>
            </a:endParaRPr>
          </a:p>
        </p:txBody>
      </p:sp>
      <p:sp>
        <p:nvSpPr>
          <p:cNvPr id="173" name="Google Shape;173;p6"/>
          <p:cNvSpPr txBox="1"/>
          <p:nvPr/>
        </p:nvSpPr>
        <p:spPr>
          <a:xfrm>
            <a:off x="2214256" y="3422703"/>
            <a:ext cx="4251900" cy="1569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Calibri"/>
                <a:ea typeface="Calibri"/>
                <a:cs typeface="Calibri"/>
                <a:sym typeface="Calibri"/>
              </a:rPr>
              <a:t>Un tipo di finanza che prende in considerazione fattori ambientali quando fa scelte di investimento</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p:txBody>
      </p:sp>
      <p:pic>
        <p:nvPicPr>
          <p:cNvPr id="174" name="Google Shape;174;p6"/>
          <p:cNvPicPr preferRelativeResize="0"/>
          <p:nvPr/>
        </p:nvPicPr>
        <p:blipFill rotWithShape="1">
          <a:blip r:embed="rId4">
            <a:alphaModFix/>
          </a:blip>
          <a:srcRect b="0" l="0" r="0" t="0"/>
          <a:stretch/>
        </p:blipFill>
        <p:spPr>
          <a:xfrm>
            <a:off x="1437968" y="2931140"/>
            <a:ext cx="638173" cy="1486244"/>
          </a:xfrm>
          <a:prstGeom prst="rect">
            <a:avLst/>
          </a:prstGeom>
          <a:noFill/>
          <a:ln>
            <a:noFill/>
          </a:ln>
        </p:spPr>
      </p:pic>
      <p:sp>
        <p:nvSpPr>
          <p:cNvPr id="175" name="Google Shape;175;p6"/>
          <p:cNvSpPr txBox="1"/>
          <p:nvPr/>
        </p:nvSpPr>
        <p:spPr>
          <a:xfrm>
            <a:off x="2214257" y="5621977"/>
            <a:ext cx="27432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Finance etica</a:t>
            </a:r>
            <a:endParaRPr b="1" i="0" sz="2800" u="none" cap="none" strike="noStrike">
              <a:solidFill>
                <a:schemeClr val="dk1"/>
              </a:solidFill>
              <a:latin typeface="Calibri"/>
              <a:ea typeface="Calibri"/>
              <a:cs typeface="Calibri"/>
              <a:sym typeface="Calibri"/>
            </a:endParaRPr>
          </a:p>
        </p:txBody>
      </p:sp>
      <p:sp>
        <p:nvSpPr>
          <p:cNvPr id="176" name="Google Shape;176;p6"/>
          <p:cNvSpPr txBox="1"/>
          <p:nvPr/>
        </p:nvSpPr>
        <p:spPr>
          <a:xfrm>
            <a:off x="2214256" y="6083643"/>
            <a:ext cx="4872300" cy="193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Un tipo di finanza che considera i fattori ambientali, sociali e di governance quando fa scelte di investimento</a:t>
            </a:r>
            <a:r>
              <a:rPr b="0" i="0" lang="en-US" sz="2400" u="none" cap="none" strike="noStrike">
                <a:solidFill>
                  <a:schemeClr val="dk1"/>
                </a:solidFill>
                <a:latin typeface="Calibri"/>
                <a:ea typeface="Calibri"/>
                <a:cs typeface="Calibri"/>
                <a:sym typeface="Calibri"/>
              </a:rPr>
              <a:t>.</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p:txBody>
      </p:sp>
      <p:pic>
        <p:nvPicPr>
          <p:cNvPr id="177" name="Google Shape;177;p6"/>
          <p:cNvPicPr preferRelativeResize="0"/>
          <p:nvPr/>
        </p:nvPicPr>
        <p:blipFill rotWithShape="1">
          <a:blip r:embed="rId4">
            <a:alphaModFix/>
          </a:blip>
          <a:srcRect b="0" l="0" r="0" t="0"/>
          <a:stretch/>
        </p:blipFill>
        <p:spPr>
          <a:xfrm>
            <a:off x="1437968" y="5621977"/>
            <a:ext cx="638173" cy="1486244"/>
          </a:xfrm>
          <a:prstGeom prst="rect">
            <a:avLst/>
          </a:prstGeom>
          <a:noFill/>
          <a:ln>
            <a:noFill/>
          </a:ln>
        </p:spPr>
      </p:pic>
      <p:sp>
        <p:nvSpPr>
          <p:cNvPr id="178" name="Google Shape;178;p6"/>
          <p:cNvSpPr txBox="1"/>
          <p:nvPr/>
        </p:nvSpPr>
        <p:spPr>
          <a:xfrm>
            <a:off x="13106400" y="2957451"/>
            <a:ext cx="27432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Greenwashing</a:t>
            </a:r>
            <a:endParaRPr b="1" i="0" sz="2800" u="none" cap="none" strike="noStrike">
              <a:solidFill>
                <a:schemeClr val="dk1"/>
              </a:solidFill>
              <a:latin typeface="Calibri"/>
              <a:ea typeface="Calibri"/>
              <a:cs typeface="Calibri"/>
              <a:sym typeface="Calibri"/>
            </a:endParaRPr>
          </a:p>
        </p:txBody>
      </p:sp>
      <p:sp>
        <p:nvSpPr>
          <p:cNvPr id="179" name="Google Shape;179;p6"/>
          <p:cNvSpPr txBox="1"/>
          <p:nvPr/>
        </p:nvSpPr>
        <p:spPr>
          <a:xfrm>
            <a:off x="13106400" y="3447007"/>
            <a:ext cx="4561200" cy="193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Calibri"/>
                <a:ea typeface="Calibri"/>
                <a:cs typeface="Calibri"/>
                <a:sym typeface="Calibri"/>
              </a:rPr>
              <a:t>Una pratica scorretta di marketing messa in atto dalle imprese per </a:t>
            </a:r>
            <a:r>
              <a:rPr b="0" i="0" lang="en-US" sz="2400" u="none" cap="none" strike="noStrike">
                <a:solidFill>
                  <a:srgbClr val="000000"/>
                </a:solidFill>
                <a:latin typeface="Calibri"/>
                <a:ea typeface="Calibri"/>
                <a:cs typeface="Calibri"/>
                <a:sym typeface="Calibri"/>
              </a:rPr>
              <a:t>presentare </a:t>
            </a:r>
            <a:r>
              <a:rPr lang="en-US" sz="2400">
                <a:latin typeface="Calibri"/>
                <a:ea typeface="Calibri"/>
                <a:cs typeface="Calibri"/>
                <a:sym typeface="Calibri"/>
              </a:rPr>
              <a:t>prodotti e attività come eco-sostenibili quando in realtà non lo sono.</a:t>
            </a:r>
            <a:endParaRPr b="0" i="0" sz="2400" u="none" cap="none" strike="noStrike">
              <a:solidFill>
                <a:schemeClr val="dk1"/>
              </a:solidFill>
              <a:latin typeface="Helvetica Neue"/>
              <a:ea typeface="Helvetica Neue"/>
              <a:cs typeface="Helvetica Neue"/>
              <a:sym typeface="Helvetica Neue"/>
            </a:endParaRPr>
          </a:p>
        </p:txBody>
      </p:sp>
      <p:pic>
        <p:nvPicPr>
          <p:cNvPr id="180" name="Google Shape;180;p6"/>
          <p:cNvPicPr preferRelativeResize="0"/>
          <p:nvPr/>
        </p:nvPicPr>
        <p:blipFill rotWithShape="1">
          <a:blip r:embed="rId4">
            <a:alphaModFix/>
          </a:blip>
          <a:srcRect b="0" l="0" r="0" t="0"/>
          <a:stretch/>
        </p:blipFill>
        <p:spPr>
          <a:xfrm>
            <a:off x="12330111" y="2957451"/>
            <a:ext cx="638173" cy="1486244"/>
          </a:xfrm>
          <a:prstGeom prst="rect">
            <a:avLst/>
          </a:prstGeom>
          <a:noFill/>
          <a:ln>
            <a:noFill/>
          </a:ln>
        </p:spPr>
      </p:pic>
      <p:sp>
        <p:nvSpPr>
          <p:cNvPr id="181" name="Google Shape;181;p6"/>
          <p:cNvSpPr txBox="1"/>
          <p:nvPr/>
        </p:nvSpPr>
        <p:spPr>
          <a:xfrm>
            <a:off x="13106400" y="5621977"/>
            <a:ext cx="27432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ESG</a:t>
            </a:r>
            <a:endParaRPr b="1" i="0" sz="2800" u="none" cap="none" strike="noStrike">
              <a:solidFill>
                <a:schemeClr val="dk1"/>
              </a:solidFill>
              <a:latin typeface="Calibri"/>
              <a:ea typeface="Calibri"/>
              <a:cs typeface="Calibri"/>
              <a:sym typeface="Calibri"/>
            </a:endParaRPr>
          </a:p>
        </p:txBody>
      </p:sp>
      <p:sp>
        <p:nvSpPr>
          <p:cNvPr id="182" name="Google Shape;182;p6"/>
          <p:cNvSpPr txBox="1"/>
          <p:nvPr/>
        </p:nvSpPr>
        <p:spPr>
          <a:xfrm>
            <a:off x="13106400" y="6145197"/>
            <a:ext cx="4872300" cy="1569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I parametri più rilevanti per misurare la sostenibilità e l’impatto sociale di un prodotto di investimento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p:txBody>
      </p:sp>
      <p:pic>
        <p:nvPicPr>
          <p:cNvPr id="183" name="Google Shape;183;p6"/>
          <p:cNvPicPr preferRelativeResize="0"/>
          <p:nvPr/>
        </p:nvPicPr>
        <p:blipFill rotWithShape="1">
          <a:blip r:embed="rId4">
            <a:alphaModFix/>
          </a:blip>
          <a:srcRect b="0" l="0" r="0" t="0"/>
          <a:stretch/>
        </p:blipFill>
        <p:spPr>
          <a:xfrm>
            <a:off x="12330111" y="5621977"/>
            <a:ext cx="638173" cy="14862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nvSpPr>
        <p:spPr>
          <a:xfrm>
            <a:off x="6221361" y="5176684"/>
            <a:ext cx="54102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C709"/>
              </a:buClr>
              <a:buSzPts val="8000"/>
              <a:buFont typeface="Calibri"/>
              <a:buNone/>
            </a:pPr>
            <a:r>
              <a:rPr b="1" lang="en-US" sz="8000">
                <a:solidFill>
                  <a:srgbClr val="FAC709"/>
                </a:solidFill>
                <a:latin typeface="Calibri"/>
                <a:ea typeface="Calibri"/>
                <a:cs typeface="Calibri"/>
                <a:sym typeface="Calibri"/>
              </a:rPr>
              <a:t>Grazie</a:t>
            </a:r>
            <a:r>
              <a:rPr b="1" i="0" lang="en-US" sz="8000" u="none" cap="none" strike="noStrike">
                <a:solidFill>
                  <a:srgbClr val="FAC709"/>
                </a:solidFill>
                <a:latin typeface="Calibri"/>
                <a:ea typeface="Calibri"/>
                <a:cs typeface="Calibri"/>
                <a:sym typeface="Calibri"/>
              </a:rPr>
              <a:t>!</a:t>
            </a:r>
            <a:endParaRPr b="1" i="0" sz="8000" u="none" cap="none" strike="noStrike">
              <a:solidFill>
                <a:srgbClr val="FAC709"/>
              </a:solidFill>
              <a:latin typeface="Calibri"/>
              <a:ea typeface="Calibri"/>
              <a:cs typeface="Calibri"/>
              <a:sym typeface="Calibri"/>
            </a:endParaRPr>
          </a:p>
        </p:txBody>
      </p:sp>
      <p:sp>
        <p:nvSpPr>
          <p:cNvPr id="189" name="Google Shape;189;p8"/>
          <p:cNvSpPr txBox="1"/>
          <p:nvPr/>
        </p:nvSpPr>
        <p:spPr>
          <a:xfrm>
            <a:off x="4343400" y="6853084"/>
            <a:ext cx="9166122" cy="2136442"/>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Partner: Soc. Coop. Fuori dal Sommerso</a:t>
            </a:r>
            <a:endParaRPr b="0" i="0" sz="1400" u="none" cap="none" strike="noStrike">
              <a:solidFill>
                <a:srgbClr val="000000"/>
              </a:solidFill>
              <a:latin typeface="Arial"/>
              <a:ea typeface="Arial"/>
              <a:cs typeface="Arial"/>
              <a:sym typeface="Arial"/>
            </a:endParaRPr>
          </a:p>
          <a:p>
            <a:pPr indent="0" lvl="0" marL="12700" marR="0" rtl="0" algn="ctr">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2"/>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Ob</a:t>
            </a:r>
            <a:r>
              <a:rPr b="1" lang="en-US" sz="4400">
                <a:solidFill>
                  <a:schemeClr val="dk1"/>
                </a:solidFill>
                <a:latin typeface="Calibri"/>
                <a:ea typeface="Calibri"/>
                <a:cs typeface="Calibri"/>
                <a:sym typeface="Calibri"/>
              </a:rPr>
              <a:t>iettivi e risultati</a:t>
            </a:r>
            <a:r>
              <a:rPr b="1" i="0" lang="en-US" sz="4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1" name="Google Shape;31;p2"/>
          <p:cNvSpPr txBox="1"/>
          <p:nvPr/>
        </p:nvSpPr>
        <p:spPr>
          <a:xfrm>
            <a:off x="1524000" y="2262365"/>
            <a:ext cx="10040186"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A</a:t>
            </a:r>
            <a:r>
              <a:rPr lang="en-US" sz="2800">
                <a:solidFill>
                  <a:schemeClr val="dk1"/>
                </a:solidFill>
                <a:latin typeface="Calibri"/>
                <a:ea typeface="Calibri"/>
                <a:cs typeface="Calibri"/>
                <a:sym typeface="Calibri"/>
              </a:rPr>
              <a:t>lla fine di questo modulo sarai in grado di</a:t>
            </a:r>
            <a:r>
              <a:rPr b="0" i="0" lang="en-US" sz="2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32" name="Google Shape;32;p2"/>
          <p:cNvPicPr preferRelativeResize="0"/>
          <p:nvPr/>
        </p:nvPicPr>
        <p:blipFill rotWithShape="1">
          <a:blip r:embed="rId3">
            <a:alphaModFix/>
          </a:blip>
          <a:srcRect b="68891" l="0" r="0" t="0"/>
          <a:stretch/>
        </p:blipFill>
        <p:spPr>
          <a:xfrm>
            <a:off x="1797413" y="3488164"/>
            <a:ext cx="370416" cy="280000"/>
          </a:xfrm>
          <a:prstGeom prst="rect">
            <a:avLst/>
          </a:prstGeom>
          <a:noFill/>
          <a:ln>
            <a:noFill/>
          </a:ln>
        </p:spPr>
      </p:pic>
      <p:pic>
        <p:nvPicPr>
          <p:cNvPr id="33" name="Google Shape;33;p2"/>
          <p:cNvPicPr preferRelativeResize="0"/>
          <p:nvPr/>
        </p:nvPicPr>
        <p:blipFill rotWithShape="1">
          <a:blip r:embed="rId3">
            <a:alphaModFix/>
          </a:blip>
          <a:srcRect b="2656" l="0" r="-2857" t="63119"/>
          <a:stretch/>
        </p:blipFill>
        <p:spPr>
          <a:xfrm>
            <a:off x="1782619" y="6201921"/>
            <a:ext cx="381000" cy="326225"/>
          </a:xfrm>
          <a:prstGeom prst="rect">
            <a:avLst/>
          </a:prstGeom>
          <a:noFill/>
          <a:ln>
            <a:noFill/>
          </a:ln>
        </p:spPr>
      </p:pic>
      <p:grpSp>
        <p:nvGrpSpPr>
          <p:cNvPr id="34" name="Google Shape;34;p2"/>
          <p:cNvGrpSpPr/>
          <p:nvPr/>
        </p:nvGrpSpPr>
        <p:grpSpPr>
          <a:xfrm>
            <a:off x="1797413" y="4504752"/>
            <a:ext cx="389419" cy="357695"/>
            <a:chOff x="10576646" y="4322694"/>
            <a:chExt cx="700954" cy="668406"/>
          </a:xfrm>
        </p:grpSpPr>
        <p:pic>
          <p:nvPicPr>
            <p:cNvPr id="35" name="Google Shape;35;p2"/>
            <p:cNvPicPr preferRelativeResize="0"/>
            <p:nvPr/>
          </p:nvPicPr>
          <p:blipFill rotWithShape="1">
            <a:blip r:embed="rId3">
              <a:alphaModFix/>
            </a:blip>
            <a:srcRect b="35829" l="-2272" r="-2857" t="29946"/>
            <a:stretch/>
          </p:blipFill>
          <p:spPr>
            <a:xfrm>
              <a:off x="10576646" y="4381500"/>
              <a:ext cx="700954" cy="609600"/>
            </a:xfrm>
            <a:prstGeom prst="rect">
              <a:avLst/>
            </a:prstGeom>
            <a:noFill/>
            <a:ln>
              <a:noFill/>
            </a:ln>
          </p:spPr>
        </p:pic>
        <p:sp>
          <p:nvSpPr>
            <p:cNvPr id="36" name="Google Shape;36;p2"/>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 name="Google Shape;37;p2"/>
          <p:cNvSpPr txBox="1"/>
          <p:nvPr/>
        </p:nvSpPr>
        <p:spPr>
          <a:xfrm>
            <a:off x="2666998" y="3365077"/>
            <a:ext cx="71139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Essere consapevole dell’impatto sulla società e l’ambiente dei nostri risparmi e di come li usiamo</a:t>
            </a:r>
            <a:endParaRPr b="0" i="0" sz="1400" u="none" cap="none" strike="noStrike">
              <a:solidFill>
                <a:srgbClr val="000000"/>
              </a:solidFill>
              <a:latin typeface="Arial"/>
              <a:ea typeface="Arial"/>
              <a:cs typeface="Arial"/>
              <a:sym typeface="Arial"/>
            </a:endParaRPr>
          </a:p>
        </p:txBody>
      </p:sp>
      <p:sp>
        <p:nvSpPr>
          <p:cNvPr id="38" name="Google Shape;38;p2"/>
          <p:cNvSpPr txBox="1"/>
          <p:nvPr/>
        </p:nvSpPr>
        <p:spPr>
          <a:xfrm>
            <a:off x="2666998" y="4750477"/>
            <a:ext cx="7587300" cy="1816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Essere stimolato a indirizzare i nostri risparmi verso banche e prodotti di investimento responsabili e sostenibili</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Calibri"/>
              <a:ea typeface="Calibri"/>
              <a:cs typeface="Calibri"/>
              <a:sym typeface="Calibri"/>
            </a:endParaRPr>
          </a:p>
        </p:txBody>
      </p:sp>
      <p:sp>
        <p:nvSpPr>
          <p:cNvPr id="39" name="Google Shape;39;p2"/>
          <p:cNvSpPr txBox="1"/>
          <p:nvPr/>
        </p:nvSpPr>
        <p:spPr>
          <a:xfrm>
            <a:off x="2666998" y="6075874"/>
            <a:ext cx="6983100" cy="1816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Sapere quali parametri e documenti cercare per verificare la sostenibilità di banche e prodotti finanziari</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Calibri"/>
              <a:ea typeface="Calibri"/>
              <a:cs typeface="Calibri"/>
              <a:sym typeface="Calibri"/>
            </a:endParaRPr>
          </a:p>
        </p:txBody>
      </p:sp>
      <p:pic>
        <p:nvPicPr>
          <p:cNvPr id="40" name="Google Shape;40;p2"/>
          <p:cNvPicPr preferRelativeResize="0"/>
          <p:nvPr/>
        </p:nvPicPr>
        <p:blipFill rotWithShape="1">
          <a:blip r:embed="rId4">
            <a:alphaModFix/>
          </a:blip>
          <a:srcRect b="9271" l="5145" r="3270" t="9824"/>
          <a:stretch/>
        </p:blipFill>
        <p:spPr>
          <a:xfrm>
            <a:off x="10284192" y="4319144"/>
            <a:ext cx="7357337" cy="4357108"/>
          </a:xfrm>
          <a:prstGeom prst="rect">
            <a:avLst/>
          </a:prstGeom>
          <a:noFill/>
          <a:ln>
            <a:noFill/>
          </a:ln>
        </p:spPr>
      </p:pic>
      <p:grpSp>
        <p:nvGrpSpPr>
          <p:cNvPr id="41" name="Google Shape;41;p2"/>
          <p:cNvGrpSpPr/>
          <p:nvPr/>
        </p:nvGrpSpPr>
        <p:grpSpPr>
          <a:xfrm>
            <a:off x="1778410" y="7665625"/>
            <a:ext cx="389419" cy="357695"/>
            <a:chOff x="10576646" y="4322694"/>
            <a:chExt cx="700954" cy="668406"/>
          </a:xfrm>
        </p:grpSpPr>
        <p:pic>
          <p:nvPicPr>
            <p:cNvPr id="42" name="Google Shape;42;p2"/>
            <p:cNvPicPr preferRelativeResize="0"/>
            <p:nvPr/>
          </p:nvPicPr>
          <p:blipFill rotWithShape="1">
            <a:blip r:embed="rId3">
              <a:alphaModFix/>
            </a:blip>
            <a:srcRect b="35829" l="-2272" r="-2857" t="29946"/>
            <a:stretch/>
          </p:blipFill>
          <p:spPr>
            <a:xfrm>
              <a:off x="10576646" y="4381500"/>
              <a:ext cx="700954" cy="609600"/>
            </a:xfrm>
            <a:prstGeom prst="rect">
              <a:avLst/>
            </a:prstGeom>
            <a:noFill/>
            <a:ln>
              <a:noFill/>
            </a:ln>
          </p:spPr>
        </p:pic>
        <p:sp>
          <p:nvSpPr>
            <p:cNvPr id="43" name="Google Shape;43;p2"/>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 name="Google Shape;44;p2"/>
          <p:cNvSpPr txBox="1"/>
          <p:nvPr/>
        </p:nvSpPr>
        <p:spPr>
          <a:xfrm>
            <a:off x="2666998" y="7608873"/>
            <a:ext cx="69831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Saper riconoscere le pratiche di greenwashing</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3"/>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Ind</a:t>
            </a:r>
            <a:r>
              <a:rPr b="1" lang="en-US" sz="4400">
                <a:solidFill>
                  <a:schemeClr val="dk1"/>
                </a:solidFill>
                <a:latin typeface="Calibri"/>
                <a:ea typeface="Calibri"/>
                <a:cs typeface="Calibri"/>
                <a:sym typeface="Calibri"/>
              </a:rPr>
              <a:t>ice</a:t>
            </a:r>
            <a:endParaRPr b="0" i="0" sz="1400" u="none" cap="none" strike="noStrike">
              <a:solidFill>
                <a:srgbClr val="000000"/>
              </a:solidFill>
              <a:latin typeface="Arial"/>
              <a:ea typeface="Arial"/>
              <a:cs typeface="Arial"/>
              <a:sym typeface="Arial"/>
            </a:endParaRPr>
          </a:p>
        </p:txBody>
      </p:sp>
      <p:pic>
        <p:nvPicPr>
          <p:cNvPr id="50" name="Google Shape;50;p3"/>
          <p:cNvPicPr preferRelativeResize="0"/>
          <p:nvPr/>
        </p:nvPicPr>
        <p:blipFill rotWithShape="1">
          <a:blip r:embed="rId3">
            <a:alphaModFix/>
          </a:blip>
          <a:srcRect b="68891" l="0" r="0" t="0"/>
          <a:stretch/>
        </p:blipFill>
        <p:spPr>
          <a:xfrm>
            <a:off x="1552476" y="3238500"/>
            <a:ext cx="370416" cy="280000"/>
          </a:xfrm>
          <a:prstGeom prst="rect">
            <a:avLst/>
          </a:prstGeom>
          <a:noFill/>
          <a:ln>
            <a:noFill/>
          </a:ln>
        </p:spPr>
      </p:pic>
      <p:pic>
        <p:nvPicPr>
          <p:cNvPr id="51" name="Google Shape;51;p3"/>
          <p:cNvPicPr preferRelativeResize="0"/>
          <p:nvPr/>
        </p:nvPicPr>
        <p:blipFill rotWithShape="1">
          <a:blip r:embed="rId3">
            <a:alphaModFix/>
          </a:blip>
          <a:srcRect b="2656" l="0" r="-2857" t="63119"/>
          <a:stretch/>
        </p:blipFill>
        <p:spPr>
          <a:xfrm>
            <a:off x="1552476" y="5630660"/>
            <a:ext cx="381000" cy="326225"/>
          </a:xfrm>
          <a:prstGeom prst="rect">
            <a:avLst/>
          </a:prstGeom>
          <a:noFill/>
          <a:ln>
            <a:noFill/>
          </a:ln>
        </p:spPr>
      </p:pic>
      <p:grpSp>
        <p:nvGrpSpPr>
          <p:cNvPr id="52" name="Google Shape;52;p3"/>
          <p:cNvGrpSpPr/>
          <p:nvPr/>
        </p:nvGrpSpPr>
        <p:grpSpPr>
          <a:xfrm>
            <a:off x="1535373" y="4672441"/>
            <a:ext cx="389419" cy="357695"/>
            <a:chOff x="10576646" y="4322694"/>
            <a:chExt cx="700954" cy="668406"/>
          </a:xfrm>
        </p:grpSpPr>
        <p:pic>
          <p:nvPicPr>
            <p:cNvPr id="53" name="Google Shape;53;p3"/>
            <p:cNvPicPr preferRelativeResize="0"/>
            <p:nvPr/>
          </p:nvPicPr>
          <p:blipFill rotWithShape="1">
            <a:blip r:embed="rId3">
              <a:alphaModFix/>
            </a:blip>
            <a:srcRect b="35829" l="-2272" r="-2857" t="29946"/>
            <a:stretch/>
          </p:blipFill>
          <p:spPr>
            <a:xfrm>
              <a:off x="10576646" y="4381500"/>
              <a:ext cx="700954" cy="609600"/>
            </a:xfrm>
            <a:prstGeom prst="rect">
              <a:avLst/>
            </a:prstGeom>
            <a:noFill/>
            <a:ln>
              <a:noFill/>
            </a:ln>
          </p:spPr>
        </p:pic>
        <p:sp>
          <p:nvSpPr>
            <p:cNvPr id="54" name="Google Shape;54;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 name="Google Shape;55;p3"/>
          <p:cNvGrpSpPr/>
          <p:nvPr/>
        </p:nvGrpSpPr>
        <p:grpSpPr>
          <a:xfrm>
            <a:off x="2422061" y="2951102"/>
            <a:ext cx="7440360" cy="1383525"/>
            <a:chOff x="6420992" y="1321255"/>
            <a:chExt cx="5124902" cy="1383525"/>
          </a:xfrm>
        </p:grpSpPr>
        <p:sp>
          <p:nvSpPr>
            <p:cNvPr id="56" name="Google Shape;56;p3"/>
            <p:cNvSpPr txBox="1"/>
            <p:nvPr/>
          </p:nvSpPr>
          <p:spPr>
            <a:xfrm>
              <a:off x="6420994" y="1750480"/>
              <a:ext cx="51249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La gestione del risparmio e le sue ricadute su società e ambiente</a:t>
              </a:r>
              <a:endParaRPr b="0" i="0" sz="1400" u="none" cap="none" strike="noStrike">
                <a:solidFill>
                  <a:srgbClr val="000000"/>
                </a:solidFill>
                <a:latin typeface="Arial"/>
                <a:ea typeface="Arial"/>
                <a:cs typeface="Arial"/>
                <a:sym typeface="Arial"/>
              </a:endParaRPr>
            </a:p>
          </p:txBody>
        </p:sp>
        <p:sp>
          <p:nvSpPr>
            <p:cNvPr id="57" name="Google Shape;57;p3"/>
            <p:cNvSpPr txBox="1"/>
            <p:nvPr/>
          </p:nvSpPr>
          <p:spPr>
            <a:xfrm>
              <a:off x="6420992" y="1321255"/>
              <a:ext cx="5124900" cy="5850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Unità 1</a:t>
              </a:r>
              <a:endParaRPr b="1" i="0" sz="3200" u="none" cap="none" strike="noStrike">
                <a:solidFill>
                  <a:schemeClr val="dk1"/>
                </a:solidFill>
                <a:latin typeface="Calibri"/>
                <a:ea typeface="Calibri"/>
                <a:cs typeface="Calibri"/>
                <a:sym typeface="Calibri"/>
              </a:endParaRPr>
            </a:p>
          </p:txBody>
        </p:sp>
      </p:grpSp>
      <p:grpSp>
        <p:nvGrpSpPr>
          <p:cNvPr id="58" name="Google Shape;58;p3"/>
          <p:cNvGrpSpPr/>
          <p:nvPr/>
        </p:nvGrpSpPr>
        <p:grpSpPr>
          <a:xfrm>
            <a:off x="2422060" y="4429137"/>
            <a:ext cx="5987124" cy="937306"/>
            <a:chOff x="6420993" y="1336374"/>
            <a:chExt cx="5124901" cy="937306"/>
          </a:xfrm>
        </p:grpSpPr>
        <p:sp>
          <p:nvSpPr>
            <p:cNvPr id="59" name="Google Shape;59;p3"/>
            <p:cNvSpPr txBox="1"/>
            <p:nvPr/>
          </p:nvSpPr>
          <p:spPr>
            <a:xfrm>
              <a:off x="6420994" y="1750480"/>
              <a:ext cx="5124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La finanza sostenibile e i parametri ESG</a:t>
              </a:r>
              <a:endParaRPr b="0" i="0" sz="1400" u="none" cap="none" strike="noStrike">
                <a:solidFill>
                  <a:srgbClr val="000000"/>
                </a:solidFill>
                <a:latin typeface="Arial"/>
                <a:ea typeface="Arial"/>
                <a:cs typeface="Arial"/>
                <a:sym typeface="Arial"/>
              </a:endParaRPr>
            </a:p>
          </p:txBody>
        </p:sp>
        <p:sp>
          <p:nvSpPr>
            <p:cNvPr id="60" name="Google Shape;60;p3"/>
            <p:cNvSpPr txBox="1"/>
            <p:nvPr/>
          </p:nvSpPr>
          <p:spPr>
            <a:xfrm>
              <a:off x="6420993" y="1336374"/>
              <a:ext cx="5124900" cy="5850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Unità 2</a:t>
              </a:r>
              <a:endParaRPr b="1" i="0" sz="3200" u="none" cap="none" strike="noStrike">
                <a:solidFill>
                  <a:schemeClr val="dk1"/>
                </a:solidFill>
                <a:latin typeface="Calibri"/>
                <a:ea typeface="Calibri"/>
                <a:cs typeface="Calibri"/>
                <a:sym typeface="Calibri"/>
              </a:endParaRPr>
            </a:p>
          </p:txBody>
        </p:sp>
      </p:grpSp>
      <p:grpSp>
        <p:nvGrpSpPr>
          <p:cNvPr id="61" name="Google Shape;61;p3"/>
          <p:cNvGrpSpPr/>
          <p:nvPr/>
        </p:nvGrpSpPr>
        <p:grpSpPr>
          <a:xfrm>
            <a:off x="2422061" y="5522419"/>
            <a:ext cx="6362711" cy="970848"/>
            <a:chOff x="6420993" y="1302812"/>
            <a:chExt cx="5124926" cy="970848"/>
          </a:xfrm>
        </p:grpSpPr>
        <p:sp>
          <p:nvSpPr>
            <p:cNvPr id="62" name="Google Shape;62;p3"/>
            <p:cNvSpPr txBox="1"/>
            <p:nvPr/>
          </p:nvSpPr>
          <p:spPr>
            <a:xfrm>
              <a:off x="6420994" y="1750480"/>
              <a:ext cx="5124925"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La finanza sostenibile è anche etica</a:t>
              </a:r>
              <a:r>
                <a:rPr b="0" i="0" lang="en-US" sz="2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3" name="Google Shape;63;p3"/>
            <p:cNvSpPr txBox="1"/>
            <p:nvPr/>
          </p:nvSpPr>
          <p:spPr>
            <a:xfrm>
              <a:off x="6420993" y="1302812"/>
              <a:ext cx="5124900" cy="5850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Unità 3</a:t>
              </a:r>
              <a:endParaRPr b="1" i="0" sz="3200" u="none" cap="none" strike="noStrike">
                <a:solidFill>
                  <a:schemeClr val="dk1"/>
                </a:solidFill>
                <a:latin typeface="Calibri"/>
                <a:ea typeface="Calibri"/>
                <a:cs typeface="Calibri"/>
                <a:sym typeface="Calibri"/>
              </a:endParaRPr>
            </a:p>
          </p:txBody>
        </p:sp>
      </p:grpSp>
      <p:pic>
        <p:nvPicPr>
          <p:cNvPr id="64" name="Google Shape;64;p3"/>
          <p:cNvPicPr preferRelativeResize="0"/>
          <p:nvPr/>
        </p:nvPicPr>
        <p:blipFill rotWithShape="1">
          <a:blip r:embed="rId4">
            <a:alphaModFix/>
          </a:blip>
          <a:srcRect b="0" l="0" r="0" t="0"/>
          <a:stretch/>
        </p:blipFill>
        <p:spPr>
          <a:xfrm>
            <a:off x="9503229" y="3238500"/>
            <a:ext cx="8143646" cy="5584385"/>
          </a:xfrm>
          <a:prstGeom prst="rect">
            <a:avLst/>
          </a:prstGeom>
          <a:noFill/>
          <a:ln>
            <a:noFill/>
          </a:ln>
        </p:spPr>
      </p:pic>
      <p:pic>
        <p:nvPicPr>
          <p:cNvPr id="65" name="Google Shape;65;p3"/>
          <p:cNvPicPr preferRelativeResize="0"/>
          <p:nvPr/>
        </p:nvPicPr>
        <p:blipFill rotWithShape="1">
          <a:blip r:embed="rId3">
            <a:alphaModFix/>
          </a:blip>
          <a:srcRect b="68891" l="0" r="0" t="0"/>
          <a:stretch/>
        </p:blipFill>
        <p:spPr>
          <a:xfrm>
            <a:off x="1557768" y="6736170"/>
            <a:ext cx="370416" cy="280000"/>
          </a:xfrm>
          <a:prstGeom prst="rect">
            <a:avLst/>
          </a:prstGeom>
          <a:noFill/>
          <a:ln>
            <a:noFill/>
          </a:ln>
        </p:spPr>
      </p:pic>
      <p:grpSp>
        <p:nvGrpSpPr>
          <p:cNvPr id="66" name="Google Shape;66;p3"/>
          <p:cNvGrpSpPr/>
          <p:nvPr/>
        </p:nvGrpSpPr>
        <p:grpSpPr>
          <a:xfrm>
            <a:off x="2422060" y="6632301"/>
            <a:ext cx="7440360" cy="952425"/>
            <a:chOff x="6420992" y="1321255"/>
            <a:chExt cx="5124902" cy="952425"/>
          </a:xfrm>
        </p:grpSpPr>
        <p:sp>
          <p:nvSpPr>
            <p:cNvPr id="67" name="Google Shape;67;p3"/>
            <p:cNvSpPr txBox="1"/>
            <p:nvPr/>
          </p:nvSpPr>
          <p:spPr>
            <a:xfrm>
              <a:off x="6420994" y="1750480"/>
              <a:ext cx="5124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Strumenti di investimento etici e sostenibili</a:t>
              </a:r>
              <a:endParaRPr b="0" i="0" sz="1400" u="none" cap="none" strike="noStrike">
                <a:solidFill>
                  <a:srgbClr val="000000"/>
                </a:solidFill>
                <a:latin typeface="Arial"/>
                <a:ea typeface="Arial"/>
                <a:cs typeface="Arial"/>
                <a:sym typeface="Arial"/>
              </a:endParaRPr>
            </a:p>
          </p:txBody>
        </p:sp>
        <p:sp>
          <p:nvSpPr>
            <p:cNvPr id="68" name="Google Shape;68;p3"/>
            <p:cNvSpPr txBox="1"/>
            <p:nvPr/>
          </p:nvSpPr>
          <p:spPr>
            <a:xfrm>
              <a:off x="6420992" y="1321255"/>
              <a:ext cx="5124900" cy="5850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Unità 4</a:t>
              </a:r>
              <a:endParaRPr b="1" i="0" sz="32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nvSpPr>
        <p:spPr>
          <a:xfrm>
            <a:off x="1447800" y="1573291"/>
            <a:ext cx="116313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1.</a:t>
            </a:r>
            <a:r>
              <a:rPr b="1" i="0" lang="en-US" sz="4400" u="none" cap="none" strike="noStrike">
                <a:solidFill>
                  <a:srgbClr val="343433"/>
                </a:solidFill>
                <a:latin typeface="Calibri"/>
                <a:ea typeface="Calibri"/>
                <a:cs typeface="Calibri"/>
                <a:sym typeface="Calibri"/>
              </a:rPr>
              <a:t> La gestione del risparmio e le sue ricadute sulla società e l’ambiente</a:t>
            </a:r>
            <a:endParaRPr b="1" i="0" sz="4400" u="none" cap="none" strike="noStrike">
              <a:solidFill>
                <a:srgbClr val="3434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t/>
            </a:r>
            <a:endParaRPr b="1" sz="4400">
              <a:solidFill>
                <a:srgbClr val="343433"/>
              </a:solidFill>
              <a:latin typeface="Calibri"/>
              <a:ea typeface="Calibri"/>
              <a:cs typeface="Calibri"/>
              <a:sym typeface="Calibri"/>
            </a:endParaRPr>
          </a:p>
        </p:txBody>
      </p:sp>
      <p:pic>
        <p:nvPicPr>
          <p:cNvPr id="74" name="Google Shape;74;p4"/>
          <p:cNvPicPr preferRelativeResize="0"/>
          <p:nvPr/>
        </p:nvPicPr>
        <p:blipFill rotWithShape="1">
          <a:blip r:embed="rId3">
            <a:alphaModFix/>
          </a:blip>
          <a:srcRect b="0" l="0" r="0" t="0"/>
          <a:stretch/>
        </p:blipFill>
        <p:spPr>
          <a:xfrm>
            <a:off x="9144000" y="3019800"/>
            <a:ext cx="8510344" cy="4794853"/>
          </a:xfrm>
          <a:prstGeom prst="rect">
            <a:avLst/>
          </a:prstGeom>
          <a:noFill/>
          <a:ln>
            <a:noFill/>
          </a:ln>
        </p:spPr>
      </p:pic>
      <p:sp>
        <p:nvSpPr>
          <p:cNvPr id="75" name="Google Shape;75;p4"/>
          <p:cNvSpPr txBox="1"/>
          <p:nvPr/>
        </p:nvSpPr>
        <p:spPr>
          <a:xfrm>
            <a:off x="1447800" y="3909459"/>
            <a:ext cx="74349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200">
                <a:latin typeface="Calibri"/>
                <a:ea typeface="Calibri"/>
                <a:cs typeface="Calibri"/>
                <a:sym typeface="Calibri"/>
              </a:rPr>
              <a:t>Le banche e gli altri intermediari finanziari infatti </a:t>
            </a:r>
            <a:r>
              <a:rPr b="1" lang="en-US" sz="3200">
                <a:latin typeface="Calibri"/>
                <a:ea typeface="Calibri"/>
                <a:cs typeface="Calibri"/>
                <a:sym typeface="Calibri"/>
              </a:rPr>
              <a:t>trasferiscono i soldi da soggetti che hanno risparmi accumulati</a:t>
            </a:r>
            <a:r>
              <a:rPr lang="en-US" sz="3200">
                <a:latin typeface="Calibri"/>
                <a:ea typeface="Calibri"/>
                <a:cs typeface="Calibri"/>
                <a:sym typeface="Calibri"/>
              </a:rPr>
              <a:t> (ad esempio le famiglie) </a:t>
            </a:r>
            <a:r>
              <a:rPr b="1" lang="en-US" sz="3200">
                <a:latin typeface="Calibri"/>
                <a:ea typeface="Calibri"/>
                <a:cs typeface="Calibri"/>
                <a:sym typeface="Calibri"/>
              </a:rPr>
              <a:t>a soggetti in deficit finanziario</a:t>
            </a:r>
            <a:r>
              <a:rPr lang="en-US" sz="3200">
                <a:latin typeface="Calibri"/>
                <a:ea typeface="Calibri"/>
                <a:cs typeface="Calibri"/>
                <a:sym typeface="Calibri"/>
              </a:rPr>
              <a:t>, che necessitano di investire o spendere in misura superiore alle loro disponibilità economiche (imprese o pubblica amministrazione).</a:t>
            </a:r>
            <a:endParaRPr sz="3200">
              <a:latin typeface="Calibri"/>
              <a:ea typeface="Calibri"/>
              <a:cs typeface="Calibri"/>
              <a:sym typeface="Calibri"/>
            </a:endParaRPr>
          </a:p>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txBox="1"/>
          <p:nvPr/>
        </p:nvSpPr>
        <p:spPr>
          <a:xfrm>
            <a:off x="1447800" y="1573291"/>
            <a:ext cx="116313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1.</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gestione del risparmio e le sue ricadute sulla società e l’ambiente</a:t>
            </a:r>
            <a:endParaRPr b="1" i="0" sz="4400" u="none" cap="none" strike="noStrike">
              <a:solidFill>
                <a:schemeClr val="dk1"/>
              </a:solidFill>
              <a:latin typeface="Calibri"/>
              <a:ea typeface="Calibri"/>
              <a:cs typeface="Calibri"/>
              <a:sym typeface="Calibri"/>
            </a:endParaRPr>
          </a:p>
        </p:txBody>
      </p:sp>
      <p:pic>
        <p:nvPicPr>
          <p:cNvPr descr="Immagine che contiene giocattolo, LEGO&#10;&#10;Descrizione generata automaticamente" id="81" name="Google Shape;81;p13"/>
          <p:cNvPicPr preferRelativeResize="0"/>
          <p:nvPr/>
        </p:nvPicPr>
        <p:blipFill rotWithShape="1">
          <a:blip r:embed="rId3">
            <a:alphaModFix/>
          </a:blip>
          <a:srcRect b="0" l="0" r="0" t="0"/>
          <a:stretch/>
        </p:blipFill>
        <p:spPr>
          <a:xfrm>
            <a:off x="9889396" y="3019800"/>
            <a:ext cx="7788349" cy="4388070"/>
          </a:xfrm>
          <a:prstGeom prst="rect">
            <a:avLst/>
          </a:prstGeom>
          <a:noFill/>
          <a:ln>
            <a:noFill/>
          </a:ln>
        </p:spPr>
      </p:pic>
      <p:sp>
        <p:nvSpPr>
          <p:cNvPr id="82" name="Google Shape;82;p13"/>
          <p:cNvSpPr txBox="1"/>
          <p:nvPr/>
        </p:nvSpPr>
        <p:spPr>
          <a:xfrm>
            <a:off x="1447800" y="3335256"/>
            <a:ext cx="8871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800">
                <a:latin typeface="Calibri"/>
                <a:ea typeface="Calibri"/>
                <a:cs typeface="Calibri"/>
                <a:sym typeface="Calibri"/>
              </a:rPr>
              <a:t>Nel decidere come investire questi capitali i risparmiatori e gli intermediari finanziari hanno quindi un ruolo cruciale nell’indirizzare questi capitali verso soggetti e attività che generano un impatto positivo per la società e l’ambiente nel medio e lungo termine.</a:t>
            </a:r>
            <a:endParaRPr/>
          </a:p>
        </p:txBody>
      </p:sp>
      <p:sp>
        <p:nvSpPr>
          <p:cNvPr id="83" name="Google Shape;83;p13"/>
          <p:cNvSpPr txBox="1"/>
          <p:nvPr/>
        </p:nvSpPr>
        <p:spPr>
          <a:xfrm>
            <a:off x="2600130" y="5867919"/>
            <a:ext cx="7184700" cy="2739900"/>
          </a:xfrm>
          <a:prstGeom prst="rect">
            <a:avLst/>
          </a:prstGeom>
          <a:noFill/>
          <a:ln>
            <a:noFill/>
          </a:ln>
        </p:spPr>
        <p:txBody>
          <a:bodyPr anchorCtr="0" anchor="t" bIns="45700" lIns="91425" spcFirstLastPara="1" rIns="91425" wrap="square" tIns="45700">
            <a:spAutoFit/>
          </a:bodyPr>
          <a:lstStyle/>
          <a:p>
            <a:pPr indent="0" lvl="0" marL="228600" marR="0" rtl="0" algn="just">
              <a:lnSpc>
                <a:spcPct val="100000"/>
              </a:lnSpc>
              <a:spcBef>
                <a:spcPts val="0"/>
              </a:spcBef>
              <a:spcAft>
                <a:spcPts val="0"/>
              </a:spcAft>
              <a:buNone/>
            </a:pPr>
            <a:r>
              <a:rPr b="1" i="1" lang="en-US" sz="2800" u="sng" cap="none" strike="noStrike">
                <a:solidFill>
                  <a:srgbClr val="000000"/>
                </a:solidFill>
                <a:latin typeface="Calibri"/>
                <a:ea typeface="Calibri"/>
                <a:cs typeface="Calibri"/>
                <a:sym typeface="Calibri"/>
              </a:rPr>
              <a:t>Possiamo quindi affermare con certezza che la gestione del risparmio ha conseguenze concrete sulla realtà che ci circonda sia positive che negative in base al tipo di investimento che facciamo.</a:t>
            </a:r>
            <a:endParaRPr b="1" i="0" sz="2800" u="none" cap="none" strike="noStrike">
              <a:solidFill>
                <a:srgbClr val="000000"/>
              </a:solidFill>
              <a:latin typeface="Helvetica Neue"/>
              <a:ea typeface="Helvetica Neue"/>
              <a:cs typeface="Helvetica Neue"/>
              <a:sym typeface="Helvetica Neue"/>
            </a:endParaRPr>
          </a:p>
          <a:p>
            <a:pPr indent="0" lvl="0" marL="22860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Immagine che contiene testo, luce&#10;&#10;Descrizione generata automaticamente" id="84" name="Google Shape;84;p13"/>
          <p:cNvPicPr preferRelativeResize="0"/>
          <p:nvPr/>
        </p:nvPicPr>
        <p:blipFill rotWithShape="1">
          <a:blip r:embed="rId4">
            <a:alphaModFix/>
          </a:blip>
          <a:srcRect b="0" l="0" r="0" t="0"/>
          <a:stretch/>
        </p:blipFill>
        <p:spPr>
          <a:xfrm>
            <a:off x="295469" y="5897595"/>
            <a:ext cx="2304661" cy="19319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nvSpPr>
        <p:spPr>
          <a:xfrm>
            <a:off x="1447800" y="1573291"/>
            <a:ext cx="116313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finanza sostenibile e i parametri ESG</a:t>
            </a:r>
            <a:endParaRPr b="1" sz="4400">
              <a:solidFill>
                <a:srgbClr val="3434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t/>
            </a:r>
            <a:endParaRPr b="1" sz="4400">
              <a:solidFill>
                <a:srgbClr val="3434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t/>
            </a:r>
            <a:endParaRPr b="1" sz="4400">
              <a:solidFill>
                <a:srgbClr val="343433"/>
              </a:solidFill>
              <a:latin typeface="Calibri"/>
              <a:ea typeface="Calibri"/>
              <a:cs typeface="Calibri"/>
              <a:sym typeface="Calibri"/>
            </a:endParaRPr>
          </a:p>
        </p:txBody>
      </p:sp>
      <p:sp>
        <p:nvSpPr>
          <p:cNvPr id="90" name="Google Shape;90;p14"/>
          <p:cNvSpPr txBox="1"/>
          <p:nvPr/>
        </p:nvSpPr>
        <p:spPr>
          <a:xfrm>
            <a:off x="1447800" y="3027717"/>
            <a:ext cx="7043100" cy="594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200">
                <a:latin typeface="Calibri"/>
                <a:ea typeface="Calibri"/>
                <a:cs typeface="Calibri"/>
                <a:sym typeface="Calibri"/>
              </a:rPr>
              <a:t>Per</a:t>
            </a:r>
            <a:r>
              <a:rPr b="1" i="1" lang="en-US" sz="3200">
                <a:latin typeface="Calibri"/>
                <a:ea typeface="Calibri"/>
                <a:cs typeface="Calibri"/>
                <a:sym typeface="Calibri"/>
              </a:rPr>
              <a:t> "finanza sostenibile" </a:t>
            </a:r>
            <a:r>
              <a:rPr lang="en-US" sz="3200">
                <a:latin typeface="Calibri"/>
                <a:ea typeface="Calibri"/>
                <a:cs typeface="Calibri"/>
                <a:sym typeface="Calibri"/>
              </a:rPr>
              <a:t>si intende la finanza che tiene in considerazione fattori di tipo ambientale nel processo decisionale di investimento, indirizzando i capitali verso attività e progetti sostenibili a più lungo termine. La finanza è definita sostenibile sulla base dei </a:t>
            </a:r>
            <a:r>
              <a:rPr b="1" lang="en-US" sz="3200">
                <a:latin typeface="Calibri"/>
                <a:ea typeface="Calibri"/>
                <a:cs typeface="Calibri"/>
                <a:sym typeface="Calibri"/>
              </a:rPr>
              <a:t>parametri ESG</a:t>
            </a:r>
            <a:r>
              <a:rPr lang="en-US" sz="3200">
                <a:latin typeface="Calibri"/>
                <a:ea typeface="Calibri"/>
                <a:cs typeface="Calibri"/>
                <a:sym typeface="Calibri"/>
              </a:rPr>
              <a:t>, ovvero secondo fattori di tipo ambientale (Environment) sociale (social) e di governo societario (Governance).</a:t>
            </a:r>
            <a:endParaRPr sz="3200">
              <a:latin typeface="Calibri"/>
              <a:ea typeface="Calibri"/>
              <a:cs typeface="Calibri"/>
              <a:sym typeface="Calibri"/>
            </a:endParaRPr>
          </a:p>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p:txBody>
      </p:sp>
      <p:pic>
        <p:nvPicPr>
          <p:cNvPr id="91" name="Google Shape;91;p14"/>
          <p:cNvPicPr preferRelativeResize="0"/>
          <p:nvPr/>
        </p:nvPicPr>
        <p:blipFill>
          <a:blip r:embed="rId3">
            <a:alphaModFix/>
          </a:blip>
          <a:stretch>
            <a:fillRect/>
          </a:stretch>
        </p:blipFill>
        <p:spPr>
          <a:xfrm>
            <a:off x="8652125" y="3136525"/>
            <a:ext cx="9035375" cy="408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nvSpPr>
        <p:spPr>
          <a:xfrm>
            <a:off x="1447800" y="1573291"/>
            <a:ext cx="1163138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finanza sostenibile e i parametri ESG</a:t>
            </a:r>
            <a:endParaRPr b="1" i="0" sz="4400" u="none" cap="none" strike="noStrike">
              <a:solidFill>
                <a:schemeClr val="dk1"/>
              </a:solidFill>
              <a:latin typeface="Calibri"/>
              <a:ea typeface="Calibri"/>
              <a:cs typeface="Calibri"/>
              <a:sym typeface="Calibri"/>
            </a:endParaRPr>
          </a:p>
        </p:txBody>
      </p:sp>
      <p:sp>
        <p:nvSpPr>
          <p:cNvPr id="97" name="Google Shape;97;p15"/>
          <p:cNvSpPr txBox="1"/>
          <p:nvPr/>
        </p:nvSpPr>
        <p:spPr>
          <a:xfrm>
            <a:off x="8801101" y="3359914"/>
            <a:ext cx="8099400" cy="3540300"/>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None/>
            </a:pPr>
            <a:r>
              <a:rPr lang="en-US" sz="3200">
                <a:latin typeface="Calibri"/>
                <a:ea typeface="Calibri"/>
                <a:cs typeface="Calibri"/>
                <a:sym typeface="Calibri"/>
              </a:rPr>
              <a:t>Gli </a:t>
            </a:r>
            <a:r>
              <a:rPr b="1" lang="en-US" sz="3200">
                <a:latin typeface="Calibri"/>
                <a:ea typeface="Calibri"/>
                <a:cs typeface="Calibri"/>
                <a:sym typeface="Calibri"/>
              </a:rPr>
              <a:t>ESG</a:t>
            </a:r>
            <a:r>
              <a:rPr lang="en-US" sz="3200">
                <a:latin typeface="Calibri"/>
                <a:ea typeface="Calibri"/>
                <a:cs typeface="Calibri"/>
                <a:sym typeface="Calibri"/>
              </a:rPr>
              <a:t> sono valutati con punteggi (rating ESG) che esprimono un giudizio sintetico sul livello di sostenibilità ambientale, sociale e di governo societario di emittenti (imprese, Stati, organizzazioni sovranazionali), di titoli e/o di strumenti di investimento collettivo.</a:t>
            </a:r>
            <a:endParaRPr sz="3200">
              <a:latin typeface="Calibri"/>
              <a:ea typeface="Calibri"/>
              <a:cs typeface="Calibri"/>
              <a:sym typeface="Calibri"/>
            </a:endParaRPr>
          </a:p>
          <a:p>
            <a:pPr indent="0" lvl="0" marL="228600" marR="0" rtl="0" algn="l">
              <a:lnSpc>
                <a:spcPct val="100000"/>
              </a:lnSpc>
              <a:spcBef>
                <a:spcPts val="0"/>
              </a:spcBef>
              <a:spcAft>
                <a:spcPts val="0"/>
              </a:spcAft>
              <a:buNone/>
            </a:pPr>
            <a:r>
              <a:t/>
            </a:r>
            <a:endParaRPr sz="3200">
              <a:latin typeface="Calibri"/>
              <a:ea typeface="Calibri"/>
              <a:cs typeface="Calibri"/>
              <a:sym typeface="Calibri"/>
            </a:endParaRPr>
          </a:p>
        </p:txBody>
      </p:sp>
      <p:pic>
        <p:nvPicPr>
          <p:cNvPr id="98" name="Google Shape;98;p15"/>
          <p:cNvPicPr preferRelativeResize="0"/>
          <p:nvPr/>
        </p:nvPicPr>
        <p:blipFill rotWithShape="1">
          <a:blip r:embed="rId3">
            <a:alphaModFix/>
          </a:blip>
          <a:srcRect b="0" l="0" r="0" t="0"/>
          <a:stretch/>
        </p:blipFill>
        <p:spPr>
          <a:xfrm>
            <a:off x="1814486" y="2864537"/>
            <a:ext cx="5908927" cy="455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nvSpPr>
        <p:spPr>
          <a:xfrm>
            <a:off x="1447800" y="1573291"/>
            <a:ext cx="1163138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finanza sostenibile e i parametri ESG</a:t>
            </a:r>
            <a:endParaRPr b="1" i="0" sz="4400" u="none" cap="none" strike="noStrike">
              <a:solidFill>
                <a:schemeClr val="dk1"/>
              </a:solidFill>
              <a:latin typeface="Calibri"/>
              <a:ea typeface="Calibri"/>
              <a:cs typeface="Calibri"/>
              <a:sym typeface="Calibri"/>
            </a:endParaRPr>
          </a:p>
        </p:txBody>
      </p:sp>
      <p:sp>
        <p:nvSpPr>
          <p:cNvPr id="104" name="Google Shape;104;p16"/>
          <p:cNvSpPr txBox="1"/>
          <p:nvPr/>
        </p:nvSpPr>
        <p:spPr>
          <a:xfrm>
            <a:off x="7263425" y="2801850"/>
            <a:ext cx="9539700" cy="3540300"/>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Per i “prodotti finanziari che hanno come obiettivo investimenti sostenibili”, gli operatori devono comunicare il modo in cui raggiungono gli obiettivi d’investimento sostenibile. Queste informazioni devono essere rese disponibili sul sito web, nell’</a:t>
            </a:r>
            <a:r>
              <a:rPr b="1" i="0" lang="en-US" sz="2800" u="none" cap="none" strike="noStrike">
                <a:solidFill>
                  <a:srgbClr val="000000"/>
                </a:solidFill>
                <a:latin typeface="Calibri"/>
                <a:ea typeface="Calibri"/>
                <a:cs typeface="Calibri"/>
                <a:sym typeface="Calibri"/>
              </a:rPr>
              <a:t>informativa precontrattuale e nella rendicontazione periodica,</a:t>
            </a:r>
            <a:r>
              <a:rPr b="0" i="0" lang="en-US" sz="2800" u="none" cap="none" strike="noStrike">
                <a:solidFill>
                  <a:srgbClr val="000000"/>
                </a:solidFill>
                <a:latin typeface="Calibri"/>
                <a:ea typeface="Calibri"/>
                <a:cs typeface="Calibri"/>
                <a:sym typeface="Calibri"/>
              </a:rPr>
              <a:t> come stabilito dalla SFDR (Sustainable Finance Disclosure Regulation) dell’EU.</a:t>
            </a:r>
            <a:endParaRPr b="0" i="0" sz="2800" u="none"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t/>
            </a:r>
            <a:endParaRPr sz="2800">
              <a:latin typeface="Calibri"/>
              <a:ea typeface="Calibri"/>
              <a:cs typeface="Calibri"/>
              <a:sym typeface="Calibri"/>
            </a:endParaRPr>
          </a:p>
        </p:txBody>
      </p:sp>
      <p:sp>
        <p:nvSpPr>
          <p:cNvPr id="105" name="Google Shape;105;p16"/>
          <p:cNvSpPr txBox="1"/>
          <p:nvPr/>
        </p:nvSpPr>
        <p:spPr>
          <a:xfrm>
            <a:off x="7263493" y="6064125"/>
            <a:ext cx="91686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800">
                <a:latin typeface="Calibri"/>
                <a:ea typeface="Calibri"/>
                <a:cs typeface="Calibri"/>
                <a:sym typeface="Calibri"/>
              </a:rPr>
              <a:t>La complessità e mancanza di trasparenza delle metodologie utilizzate per il calcolo dei punteggi ESG e i diversi pesi attribuiti ai fattori ESG da diverse agenzie limita l’affidabilità e la comparabilità dei punteggi ESG, lasciando la porta aperta a </a:t>
            </a:r>
            <a:r>
              <a:rPr b="1" lang="en-US" sz="2800">
                <a:latin typeface="Calibri"/>
                <a:ea typeface="Calibri"/>
                <a:cs typeface="Calibri"/>
                <a:sym typeface="Calibri"/>
              </a:rPr>
              <a:t>pratiche di greenwashing</a:t>
            </a:r>
            <a:r>
              <a:rPr lang="en-US" sz="2800">
                <a:latin typeface="Calibri"/>
                <a:ea typeface="Calibri"/>
                <a:cs typeface="Calibri"/>
                <a:sym typeface="Calibri"/>
              </a:rPr>
              <a:t>.</a:t>
            </a:r>
            <a:endParaRPr b="0" i="0" sz="2800" u="none" cap="none" strike="noStrike">
              <a:solidFill>
                <a:srgbClr val="000000"/>
              </a:solidFill>
              <a:latin typeface="Helvetica Neue"/>
              <a:ea typeface="Helvetica Neue"/>
              <a:cs typeface="Helvetica Neue"/>
              <a:sym typeface="Helvetica Neue"/>
            </a:endParaRPr>
          </a:p>
        </p:txBody>
      </p:sp>
      <p:pic>
        <p:nvPicPr>
          <p:cNvPr id="106" name="Google Shape;106;p16"/>
          <p:cNvPicPr preferRelativeResize="0"/>
          <p:nvPr/>
        </p:nvPicPr>
        <p:blipFill rotWithShape="1">
          <a:blip r:embed="rId3">
            <a:alphaModFix/>
          </a:blip>
          <a:srcRect b="0" l="0" r="0" t="0"/>
          <a:stretch/>
        </p:blipFill>
        <p:spPr>
          <a:xfrm>
            <a:off x="1856015" y="2965877"/>
            <a:ext cx="4543450" cy="46449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nvSpPr>
        <p:spPr>
          <a:xfrm>
            <a:off x="1447800" y="1573291"/>
            <a:ext cx="1163138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La finanza sostenibile e i parametri ESG</a:t>
            </a:r>
            <a:endParaRPr b="1" i="0" sz="4400" u="none" cap="none" strike="noStrike">
              <a:solidFill>
                <a:schemeClr val="dk1"/>
              </a:solidFill>
              <a:latin typeface="Calibri"/>
              <a:ea typeface="Calibri"/>
              <a:cs typeface="Calibri"/>
              <a:sym typeface="Calibri"/>
            </a:endParaRPr>
          </a:p>
        </p:txBody>
      </p:sp>
      <p:sp>
        <p:nvSpPr>
          <p:cNvPr id="112" name="Google Shape;112;p17"/>
          <p:cNvSpPr txBox="1"/>
          <p:nvPr/>
        </p:nvSpPr>
        <p:spPr>
          <a:xfrm>
            <a:off x="975631" y="2586841"/>
            <a:ext cx="15940800" cy="6772500"/>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None/>
            </a:pPr>
            <a:r>
              <a:rPr b="1" i="1" lang="en-US" sz="2800">
                <a:latin typeface="Calibri"/>
                <a:ea typeface="Calibri"/>
                <a:cs typeface="Calibri"/>
                <a:sym typeface="Calibri"/>
              </a:rPr>
              <a:t>Il greenwashing </a:t>
            </a:r>
            <a:r>
              <a:rPr lang="en-US" sz="2800">
                <a:latin typeface="Calibri"/>
                <a:ea typeface="Calibri"/>
                <a:cs typeface="Calibri"/>
                <a:sym typeface="Calibri"/>
              </a:rPr>
              <a:t>è una strategia di comunicazione o di marketing di aziende, istituzioni o organizzazioni che presentano come ecosostenibili attività e prodotti che invece non lo sono. Con il greenwashing le imprese cercano, in modo ingannevole, di aumentare le proprie vendite sfruttando</a:t>
            </a:r>
            <a:endParaRPr sz="2800">
              <a:latin typeface="Calibri"/>
              <a:ea typeface="Calibri"/>
              <a:cs typeface="Calibri"/>
              <a:sym typeface="Calibri"/>
            </a:endParaRPr>
          </a:p>
          <a:p>
            <a:pPr indent="0" lvl="0" marL="228600" marR="0" rtl="0" algn="l">
              <a:lnSpc>
                <a:spcPct val="100000"/>
              </a:lnSpc>
              <a:spcBef>
                <a:spcPts val="0"/>
              </a:spcBef>
              <a:spcAft>
                <a:spcPts val="0"/>
              </a:spcAft>
              <a:buNone/>
            </a:pPr>
            <a:r>
              <a:rPr lang="en-US" sz="2800">
                <a:latin typeface="Calibri"/>
                <a:ea typeface="Calibri"/>
                <a:cs typeface="Calibri"/>
                <a:sym typeface="Calibri"/>
              </a:rPr>
              <a:t>la crescente sensibilità dei consumatori sulla sostenibilità ambientale.</a:t>
            </a:r>
            <a:endParaRPr sz="2800">
              <a:latin typeface="Calibri"/>
              <a:ea typeface="Calibri"/>
              <a:cs typeface="Calibri"/>
              <a:sym typeface="Calibri"/>
            </a:endParaRPr>
          </a:p>
          <a:p>
            <a:pPr indent="0" lvl="0" marL="22860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a:p>
            <a:pPr indent="0" lvl="0" marL="228600" marR="0" rtl="0" algn="l">
              <a:lnSpc>
                <a:spcPct val="100000"/>
              </a:lnSpc>
              <a:spcBef>
                <a:spcPts val="0"/>
              </a:spcBef>
              <a:spcAft>
                <a:spcPts val="0"/>
              </a:spcAft>
              <a:buNone/>
            </a:pPr>
            <a:r>
              <a:rPr lang="en-US" sz="2800">
                <a:latin typeface="Calibri"/>
                <a:ea typeface="Calibri"/>
                <a:cs typeface="Calibri"/>
                <a:sym typeface="Calibri"/>
              </a:rPr>
              <a:t>Nei casi più frequenti di greenwashing, la comunicazione presenta le seguenti caratteristiche: </a:t>
            </a:r>
            <a:r>
              <a:rPr b="0" i="0" lang="en-US" sz="2800" u="none" cap="none" strike="noStrike">
                <a:solidFill>
                  <a:srgbClr val="000000"/>
                </a:solidFill>
                <a:latin typeface="Calibri"/>
                <a:ea typeface="Calibri"/>
                <a:cs typeface="Calibri"/>
                <a:sym typeface="Calibri"/>
              </a:rPr>
              <a:t> </a:t>
            </a:r>
            <a:endParaRPr/>
          </a:p>
          <a:p>
            <a:pPr indent="0" lvl="0" marL="228600" marR="0" rtl="0" algn="l">
              <a:lnSpc>
                <a:spcPct val="100000"/>
              </a:lnSpc>
              <a:spcBef>
                <a:spcPts val="0"/>
              </a:spcBef>
              <a:spcAft>
                <a:spcPts val="0"/>
              </a:spcAft>
              <a:buNone/>
            </a:pPr>
            <a:r>
              <a:t/>
            </a:r>
            <a:endParaRPr sz="2800">
              <a:latin typeface="Calibri"/>
              <a:ea typeface="Calibri"/>
              <a:cs typeface="Calibri"/>
              <a:sym typeface="Calibri"/>
            </a:endParaRPr>
          </a:p>
          <a:p>
            <a:pPr indent="-406400" lvl="0" marL="457200" marR="0" rtl="0" algn="l">
              <a:lnSpc>
                <a:spcPct val="100000"/>
              </a:lnSpc>
              <a:spcBef>
                <a:spcPts val="0"/>
              </a:spcBef>
              <a:spcAft>
                <a:spcPts val="0"/>
              </a:spcAft>
              <a:buSzPts val="2800"/>
              <a:buFont typeface="Calibri"/>
              <a:buChar char="●"/>
            </a:pPr>
            <a:r>
              <a:rPr lang="en-US" sz="2800">
                <a:latin typeface="Calibri"/>
                <a:ea typeface="Calibri"/>
                <a:cs typeface="Calibri"/>
                <a:sym typeface="Calibri"/>
              </a:rPr>
              <a:t>non vi sono informazioni o dati puntuali che supportino quanto dichiarato; </a:t>
            </a:r>
            <a:endParaRPr sz="2800">
              <a:latin typeface="Calibri"/>
              <a:ea typeface="Calibri"/>
              <a:cs typeface="Calibri"/>
              <a:sym typeface="Calibri"/>
            </a:endParaRPr>
          </a:p>
          <a:p>
            <a:pPr indent="-406400" lvl="0" marL="457200" marR="0" rtl="0" algn="l">
              <a:lnSpc>
                <a:spcPct val="100000"/>
              </a:lnSpc>
              <a:spcBef>
                <a:spcPts val="0"/>
              </a:spcBef>
              <a:spcAft>
                <a:spcPts val="0"/>
              </a:spcAft>
              <a:buSzPts val="2800"/>
              <a:buFont typeface="Calibri"/>
              <a:buChar char="●"/>
            </a:pPr>
            <a:r>
              <a:rPr lang="en-US" sz="2800">
                <a:latin typeface="Calibri"/>
                <a:ea typeface="Calibri"/>
                <a:cs typeface="Calibri"/>
                <a:sym typeface="Calibri"/>
              </a:rPr>
              <a:t>le informazioni e i dati vengono dichiarati come certificati mentre invece non sono riconosciuti da organi autorevoli; </a:t>
            </a:r>
            <a:endParaRPr sz="2800">
              <a:latin typeface="Calibri"/>
              <a:ea typeface="Calibri"/>
              <a:cs typeface="Calibri"/>
              <a:sym typeface="Calibri"/>
            </a:endParaRPr>
          </a:p>
          <a:p>
            <a:pPr indent="-406400" lvl="0" marL="457200" marR="0" rtl="0" algn="l">
              <a:lnSpc>
                <a:spcPct val="100000"/>
              </a:lnSpc>
              <a:spcBef>
                <a:spcPts val="0"/>
              </a:spcBef>
              <a:spcAft>
                <a:spcPts val="0"/>
              </a:spcAft>
              <a:buSzPts val="2800"/>
              <a:buFont typeface="Calibri"/>
              <a:buChar char="●"/>
            </a:pPr>
            <a:r>
              <a:rPr lang="en-US" sz="2800">
                <a:latin typeface="Calibri"/>
                <a:ea typeface="Calibri"/>
                <a:cs typeface="Calibri"/>
                <a:sym typeface="Calibri"/>
              </a:rPr>
              <a:t>vengono enfatizzate delle singole caratteristiche di quanto comunicato; </a:t>
            </a:r>
            <a:endParaRPr sz="2800">
              <a:latin typeface="Calibri"/>
              <a:ea typeface="Calibri"/>
              <a:cs typeface="Calibri"/>
              <a:sym typeface="Calibri"/>
            </a:endParaRPr>
          </a:p>
          <a:p>
            <a:pPr indent="-406400" lvl="0" marL="457200" marR="0" rtl="0" algn="l">
              <a:lnSpc>
                <a:spcPct val="100000"/>
              </a:lnSpc>
              <a:spcBef>
                <a:spcPts val="0"/>
              </a:spcBef>
              <a:spcAft>
                <a:spcPts val="0"/>
              </a:spcAft>
              <a:buSzPts val="2800"/>
              <a:buFont typeface="Calibri"/>
              <a:buChar char="●"/>
            </a:pPr>
            <a:r>
              <a:rPr lang="en-US" sz="2800">
                <a:latin typeface="Calibri"/>
                <a:ea typeface="Calibri"/>
                <a:cs typeface="Calibri"/>
                <a:sym typeface="Calibri"/>
              </a:rPr>
              <a:t>le informazioni sono generiche al punto da creare confusione nei consumatori; </a:t>
            </a:r>
            <a:endParaRPr sz="2800">
              <a:latin typeface="Calibri"/>
              <a:ea typeface="Calibri"/>
              <a:cs typeface="Calibri"/>
              <a:sym typeface="Calibri"/>
            </a:endParaRPr>
          </a:p>
          <a:p>
            <a:pPr indent="-406400" lvl="0" marL="457200" marR="0" rtl="0" algn="l">
              <a:lnSpc>
                <a:spcPct val="100000"/>
              </a:lnSpc>
              <a:spcBef>
                <a:spcPts val="0"/>
              </a:spcBef>
              <a:spcAft>
                <a:spcPts val="0"/>
              </a:spcAft>
              <a:buSzPts val="2800"/>
              <a:buFont typeface="Calibri"/>
              <a:buChar char="●"/>
            </a:pPr>
            <a:r>
              <a:rPr lang="en-US" sz="2800">
                <a:latin typeface="Calibri"/>
                <a:ea typeface="Calibri"/>
                <a:cs typeface="Calibri"/>
                <a:sym typeface="Calibri"/>
              </a:rPr>
              <a:t>possono essere utilizzate etichette false o contraffatte;</a:t>
            </a:r>
            <a:endParaRPr sz="2800">
              <a:latin typeface="Calibri"/>
              <a:ea typeface="Calibri"/>
              <a:cs typeface="Calibri"/>
              <a:sym typeface="Calibri"/>
            </a:endParaRPr>
          </a:p>
          <a:p>
            <a:pPr indent="-406400" lvl="0" marL="457200" marR="0" rtl="0" algn="l">
              <a:lnSpc>
                <a:spcPct val="100000"/>
              </a:lnSpc>
              <a:spcBef>
                <a:spcPts val="0"/>
              </a:spcBef>
              <a:spcAft>
                <a:spcPts val="0"/>
              </a:spcAft>
              <a:buSzPts val="2800"/>
              <a:buFont typeface="Calibri"/>
              <a:buChar char="●"/>
            </a:pPr>
            <a:r>
              <a:rPr lang="en-US" sz="2800">
                <a:latin typeface="Calibri"/>
                <a:ea typeface="Calibri"/>
                <a:cs typeface="Calibri"/>
                <a:sym typeface="Calibri"/>
              </a:rPr>
              <a:t>sono riportate affermazioni ambientali non vere.</a:t>
            </a:r>
            <a:endParaRPr sz="2800">
              <a:latin typeface="Calibri"/>
              <a:ea typeface="Calibri"/>
              <a:cs typeface="Calibri"/>
              <a:sym typeface="Calibri"/>
            </a:endParaRPr>
          </a:p>
          <a:p>
            <a:pPr indent="0" lvl="0" marL="22860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14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2022-02-16T10:54:20Z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