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18288000" cy="10287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2" roundtripDataSignature="AMtx7mgXP8pI3l7iHSMslR826P6+vRtB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8.png"/><Relationship Id="rId3" Type="http://schemas.openxmlformats.org/officeDocument/2006/relationships/image" Target="../media/image2.jp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1.jp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 name="Google Shape;7;p22"/>
          <p:cNvPicPr preferRelativeResize="0"/>
          <p:nvPr/>
        </p:nvPicPr>
        <p:blipFill rotWithShape="1">
          <a:blip r:embed="rId1">
            <a:alphaModFix/>
          </a:blip>
          <a:srcRect b="0" l="0" r="0" t="0"/>
          <a:stretch/>
        </p:blipFill>
        <p:spPr>
          <a:xfrm>
            <a:off x="394932" y="6698528"/>
            <a:ext cx="666749" cy="1781174"/>
          </a:xfrm>
          <a:prstGeom prst="rect">
            <a:avLst/>
          </a:prstGeom>
          <a:noFill/>
          <a:ln>
            <a:noFill/>
          </a:ln>
        </p:spPr>
      </p:pic>
      <p:sp>
        <p:nvSpPr>
          <p:cNvPr id="8" name="Google Shape;8;p22"/>
          <p:cNvSpPr/>
          <p:nvPr/>
        </p:nvSpPr>
        <p:spPr>
          <a:xfrm>
            <a:off x="0" y="8907781"/>
            <a:ext cx="18287744"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 name="Google Shape;9;p22"/>
          <p:cNvPicPr preferRelativeResize="0"/>
          <p:nvPr/>
        </p:nvPicPr>
        <p:blipFill rotWithShape="1">
          <a:blip r:embed="rId2">
            <a:alphaModFix/>
          </a:blip>
          <a:srcRect b="0" l="0" r="0" t="0"/>
          <a:stretch/>
        </p:blipFill>
        <p:spPr>
          <a:xfrm>
            <a:off x="1057881" y="9265523"/>
            <a:ext cx="3152774" cy="666749"/>
          </a:xfrm>
          <a:prstGeom prst="rect">
            <a:avLst/>
          </a:prstGeom>
          <a:noFill/>
          <a:ln>
            <a:noFill/>
          </a:ln>
        </p:spPr>
      </p:pic>
      <p:pic>
        <p:nvPicPr>
          <p:cNvPr id="10" name="Google Shape;10;p22"/>
          <p:cNvPicPr preferRelativeResize="0"/>
          <p:nvPr/>
        </p:nvPicPr>
        <p:blipFill rotWithShape="1">
          <a:blip r:embed="rId3">
            <a:alphaModFix/>
          </a:blip>
          <a:srcRect b="0" l="0" r="0" t="0"/>
          <a:stretch/>
        </p:blipFill>
        <p:spPr>
          <a:xfrm>
            <a:off x="5568773" y="1660699"/>
            <a:ext cx="7150197" cy="2095499"/>
          </a:xfrm>
          <a:prstGeom prst="rect">
            <a:avLst/>
          </a:prstGeom>
          <a:noFill/>
          <a:ln>
            <a:noFill/>
          </a:ln>
        </p:spPr>
      </p:pic>
      <p:sp>
        <p:nvSpPr>
          <p:cNvPr id="11" name="Google Shape;11;p22"/>
          <p:cNvSpPr txBox="1"/>
          <p:nvPr/>
        </p:nvSpPr>
        <p:spPr>
          <a:xfrm>
            <a:off x="4450459" y="9179041"/>
            <a:ext cx="114753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
        <p:nvSpPr>
          <p:cNvPr id="12" name="Google Shape;12;p22"/>
          <p:cNvSpPr txBox="1"/>
          <p:nvPr/>
        </p:nvSpPr>
        <p:spPr>
          <a:xfrm>
            <a:off x="4572000" y="4023405"/>
            <a:ext cx="7762164" cy="400110"/>
          </a:xfrm>
          <a:prstGeom prst="rect">
            <a:avLst/>
          </a:prstGeom>
          <a:noFill/>
          <a:ln>
            <a:noFill/>
          </a:ln>
        </p:spPr>
        <p:txBody>
          <a:bodyPr anchorCtr="0" anchor="t" bIns="45700" lIns="91425" spcFirstLastPara="1" rIns="91425" wrap="square" tIns="45700">
            <a:spAutoFit/>
          </a:bodyPr>
          <a:lstStyle/>
          <a:p>
            <a:pPr indent="0" lvl="0" marL="3273425" marR="2317750" rtl="0" algn="ctr">
              <a:spcBef>
                <a:spcPts val="0"/>
              </a:spcBef>
              <a:spcAft>
                <a:spcPts val="0"/>
              </a:spcAft>
              <a:buNone/>
            </a:pPr>
            <a:r>
              <a:rPr b="1" lang="en-US" sz="2000">
                <a:solidFill>
                  <a:schemeClr val="dk1"/>
                </a:solidFill>
                <a:latin typeface="Helvetica Neue"/>
                <a:ea typeface="Helvetica Neue"/>
                <a:cs typeface="Helvetica Neue"/>
                <a:sym typeface="Helvetica Neue"/>
              </a:rPr>
              <a:t>fly-project.eu</a:t>
            </a:r>
            <a:endParaRPr b="1" sz="2000">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4"/>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24"/>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sp>
        <p:nvSpPr>
          <p:cNvPr id="17" name="Google Shape;17;p24"/>
          <p:cNvSpPr/>
          <p:nvPr/>
        </p:nvSpPr>
        <p:spPr>
          <a:xfrm>
            <a:off x="0" y="8856528"/>
            <a:ext cx="18288000"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24"/>
          <p:cNvPicPr preferRelativeResize="0"/>
          <p:nvPr/>
        </p:nvPicPr>
        <p:blipFill rotWithShape="1">
          <a:blip r:embed="rId2">
            <a:alphaModFix/>
          </a:blip>
          <a:srcRect b="0" l="0" r="0" t="0"/>
          <a:stretch/>
        </p:blipFill>
        <p:spPr>
          <a:xfrm>
            <a:off x="14643394" y="1028700"/>
            <a:ext cx="2606058" cy="761999"/>
          </a:xfrm>
          <a:prstGeom prst="rect">
            <a:avLst/>
          </a:prstGeom>
          <a:noFill/>
          <a:ln>
            <a:noFill/>
          </a:ln>
        </p:spPr>
      </p:pic>
      <p:sp>
        <p:nvSpPr>
          <p:cNvPr id="19" name="Google Shape;19;p24"/>
          <p:cNvSpPr txBox="1"/>
          <p:nvPr/>
        </p:nvSpPr>
        <p:spPr>
          <a:xfrm>
            <a:off x="4450459" y="9179041"/>
            <a:ext cx="115515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3238500" y="5448300"/>
            <a:ext cx="11811000" cy="2963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800">
                <a:solidFill>
                  <a:schemeClr val="dk1"/>
                </a:solidFill>
                <a:latin typeface="Calibri"/>
                <a:ea typeface="Calibri"/>
                <a:cs typeface="Calibri"/>
                <a:sym typeface="Calibri"/>
              </a:rPr>
              <a:t>Aile/Kişisel Bütçe Yönetimi</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a:p>
            <a:pPr indent="0" lvl="0" marL="12700" marR="0" rtl="0" algn="ctr">
              <a:lnSpc>
                <a:spcPct val="100000"/>
              </a:lnSpc>
              <a:spcBef>
                <a:spcPts val="100"/>
              </a:spcBef>
              <a:spcAft>
                <a:spcPts val="0"/>
              </a:spcAft>
              <a:buNone/>
            </a:pPr>
            <a:r>
              <a:rPr b="1" lang="en-US" sz="4800">
                <a:solidFill>
                  <a:schemeClr val="dk1"/>
                </a:solidFill>
                <a:latin typeface="Calibri"/>
                <a:ea typeface="Calibri"/>
                <a:cs typeface="Calibri"/>
                <a:sym typeface="Calibri"/>
              </a:rPr>
              <a:t>Partner: University of Malaga</a:t>
            </a:r>
            <a:endParaRPr b="1" sz="4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Bütçe nasıl hazırlanır?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102" name="Google Shape;102;p10"/>
          <p:cNvSpPr txBox="1"/>
          <p:nvPr/>
        </p:nvSpPr>
        <p:spPr>
          <a:xfrm>
            <a:off x="1600200" y="2628900"/>
            <a:ext cx="9525000" cy="5418000"/>
          </a:xfrm>
          <a:prstGeom prst="rect">
            <a:avLst/>
          </a:prstGeom>
          <a:noFill/>
          <a:ln>
            <a:noFill/>
          </a:ln>
        </p:spPr>
        <p:txBody>
          <a:bodyPr anchorCtr="0" anchor="t" bIns="45700" lIns="91425" spcFirstLastPara="1" rIns="91425" wrap="square" tIns="45700">
            <a:spAutoFit/>
          </a:bodyPr>
          <a:lstStyle/>
          <a:p>
            <a:pPr indent="0" lvl="0" marL="0" rtl="0" algn="just">
              <a:spcBef>
                <a:spcPts val="1200"/>
              </a:spcBef>
              <a:spcAft>
                <a:spcPts val="0"/>
              </a:spcAft>
              <a:buSzPts val="1100"/>
              <a:buNone/>
            </a:pPr>
            <a:r>
              <a:rPr b="1" lang="en-US" sz="2800">
                <a:solidFill>
                  <a:schemeClr val="dk1"/>
                </a:solidFill>
                <a:latin typeface="Calibri"/>
                <a:ea typeface="Calibri"/>
                <a:cs typeface="Calibri"/>
                <a:sym typeface="Calibri"/>
              </a:rPr>
              <a:t>Giderler: </a:t>
            </a:r>
            <a:r>
              <a:rPr lang="en-US" sz="2800">
                <a:solidFill>
                  <a:schemeClr val="dk1"/>
                </a:solidFill>
                <a:latin typeface="Calibri"/>
                <a:ea typeface="Calibri"/>
                <a:cs typeface="Calibri"/>
                <a:sym typeface="Calibri"/>
              </a:rPr>
              <a:t>Giderlerin hepsi para çıkışıdır. Nerede durduğunuzu gerçekten bilmek için, konuttan küçük günlük harcamalara veya bunların yaklaşımlarına kadar tüm cari harcamalarınızı dahil etmeniz gerekir. Tatiller, doğum günü hediyeleri ve Noel alışverişi gibi diğer ara sıra yapılan harcamaları veya ortaya çıkabilecek öngörülemeyen harcamaları da unutmamalısınız. </a:t>
            </a:r>
            <a:endParaRPr sz="2800">
              <a:solidFill>
                <a:schemeClr val="dk1"/>
              </a:solidFill>
              <a:latin typeface="Calibri"/>
              <a:ea typeface="Calibri"/>
              <a:cs typeface="Calibri"/>
              <a:sym typeface="Calibri"/>
            </a:endParaRPr>
          </a:p>
          <a:p>
            <a:pPr indent="0" lvl="0" marL="0" rtl="0" algn="just">
              <a:spcBef>
                <a:spcPts val="1200"/>
              </a:spcBef>
              <a:spcAft>
                <a:spcPts val="0"/>
              </a:spcAft>
              <a:buClr>
                <a:schemeClr val="dk1"/>
              </a:buClr>
              <a:buSzPts val="1100"/>
              <a:buFont typeface="Arial"/>
              <a:buNone/>
            </a:pPr>
            <a:r>
              <a:rPr lang="en-US" sz="2800">
                <a:solidFill>
                  <a:schemeClr val="dk1"/>
                </a:solidFill>
                <a:latin typeface="Calibri"/>
                <a:ea typeface="Calibri"/>
                <a:cs typeface="Calibri"/>
                <a:sym typeface="Calibri"/>
              </a:rPr>
              <a:t>Ne kadar küçük olursa olsun tüm masraflar tanımlanmalı ve not edilmeli ve mümkünse doğalarına göre ayrıştırılmalı, böylece onları kontrol etmek ve gerekirse hangisinin ortadan kaldırılması gerektiğini incelemek daha kolay olacaktır.</a:t>
            </a:r>
            <a:endParaRPr sz="2800">
              <a:solidFill>
                <a:schemeClr val="dk1"/>
              </a:solidFill>
              <a:latin typeface="Calibri"/>
              <a:ea typeface="Calibri"/>
              <a:cs typeface="Calibri"/>
              <a:sym typeface="Calibri"/>
            </a:endParaRPr>
          </a:p>
          <a:p>
            <a:pPr indent="0" lvl="2" marL="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Un control color blanco&#10;&#10;Descripción generada automáticamente con confianza media" id="103" name="Google Shape;103;p10"/>
          <p:cNvPicPr preferRelativeResize="0"/>
          <p:nvPr/>
        </p:nvPicPr>
        <p:blipFill rotWithShape="1">
          <a:blip r:embed="rId3">
            <a:alphaModFix/>
          </a:blip>
          <a:srcRect b="0" l="0" r="0" t="0"/>
          <a:stretch/>
        </p:blipFill>
        <p:spPr>
          <a:xfrm>
            <a:off x="11125200" y="2955309"/>
            <a:ext cx="6781800" cy="43763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Bütçe nasıl hazırlanır?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109" name="Google Shape;109;p11"/>
          <p:cNvSpPr txBox="1"/>
          <p:nvPr/>
        </p:nvSpPr>
        <p:spPr>
          <a:xfrm>
            <a:off x="1600200" y="2628900"/>
            <a:ext cx="8534400" cy="52641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2800"/>
              <a:buFont typeface="Calibri"/>
              <a:buAutoNum type="alphaLcParenR" startAt="2"/>
            </a:pPr>
            <a:r>
              <a:rPr lang="en-US" sz="2800">
                <a:solidFill>
                  <a:schemeClr val="dk1"/>
                </a:solidFill>
                <a:latin typeface="Calibri"/>
                <a:ea typeface="Calibri"/>
                <a:cs typeface="Calibri"/>
                <a:sym typeface="Calibri"/>
              </a:rPr>
              <a:t>b) Revizyona, vergilendirmeye veya herhangi bir ek masrafa tabi olup olmadıklarını dikkate alarak bu kalemleri doğru bir şekilde ölçün. Belirli giderler için bütçelenen tutarlar gerçekçi olmayabileceğinden ayarlamalar yapmanız gerekebilir.</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lphaLcParenR" startAt="2"/>
            </a:pPr>
            <a:r>
              <a:rPr lang="en-US" sz="2800">
                <a:solidFill>
                  <a:schemeClr val="dk1"/>
                </a:solidFill>
                <a:latin typeface="Calibri"/>
                <a:ea typeface="Calibri"/>
                <a:cs typeface="Calibri"/>
                <a:sym typeface="Calibri"/>
              </a:rPr>
              <a:t>c) Tahsilat ve ödeme tarihlerini belirlemek. Bu, öngörülemeyen gecikmeler nedeniyle sürprizleri önler.</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lphaLcParenR" startAt="2"/>
            </a:pPr>
            <a:r>
              <a:rPr lang="en-US" sz="2800">
                <a:solidFill>
                  <a:schemeClr val="dk1"/>
                </a:solidFill>
                <a:latin typeface="Calibri"/>
                <a:ea typeface="Calibri"/>
                <a:cs typeface="Calibri"/>
                <a:sym typeface="Calibri"/>
              </a:rPr>
              <a:t>d) Tahsilat ve ödemelerin takip edilebilmesi için bu bilgilerin aylık bölümleri olan bir şablona veya elektronik tabloya aktarılması gerekir.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Calendario&#10;&#10;Descripción generada automáticamente" id="110" name="Google Shape;110;p11"/>
          <p:cNvPicPr preferRelativeResize="0"/>
          <p:nvPr/>
        </p:nvPicPr>
        <p:blipFill rotWithShape="1">
          <a:blip r:embed="rId3">
            <a:alphaModFix/>
          </a:blip>
          <a:srcRect b="0" l="0" r="0" t="0"/>
          <a:stretch/>
        </p:blipFill>
        <p:spPr>
          <a:xfrm>
            <a:off x="11734800" y="2905125"/>
            <a:ext cx="4483755" cy="4476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2"/>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Bütçe nasıl hazırlanır?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116" name="Google Shape;116;p12"/>
          <p:cNvSpPr txBox="1"/>
          <p:nvPr/>
        </p:nvSpPr>
        <p:spPr>
          <a:xfrm>
            <a:off x="1600200" y="2628900"/>
            <a:ext cx="10363200" cy="4402200"/>
          </a:xfrm>
          <a:prstGeom prst="rect">
            <a:avLst/>
          </a:prstGeom>
          <a:noFill/>
          <a:ln>
            <a:noFill/>
          </a:ln>
        </p:spPr>
        <p:txBody>
          <a:bodyPr anchorCtr="0" anchor="t" bIns="45700" lIns="91425" spcFirstLastPara="1" rIns="91425" wrap="square" tIns="45700">
            <a:spAutoFit/>
          </a:bodyPr>
          <a:lstStyle/>
          <a:p>
            <a:pPr indent="-406400" lvl="0" marL="45720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Bütçeyi ulaşılabilir hedeflerle gerçeğe uygun hale getirmek için birkaç kez revize etmek normaldir. Onu yönetmek için iki yaklaşım vardır:</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Yıl boyunca mevcut kaynakları bilerek, harcamalar bu gelirlere göre ayarlanabilir (bütçe kısıtlaması).</a:t>
            </a:r>
            <a:endParaRPr sz="28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Diğer bir yaklaşım ise, piyasadan yeni gelir kaynakları arayarak veya borç alarak geliri ayarlamaktan başka çaresi olmayan kaçınılmaz harcamaları belirlemektir.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Calendario&#10;&#10;Descripción generada automáticamente con confianza media" id="117" name="Google Shape;117;p12"/>
          <p:cNvPicPr preferRelativeResize="0"/>
          <p:nvPr/>
        </p:nvPicPr>
        <p:blipFill rotWithShape="1">
          <a:blip r:embed="rId3">
            <a:alphaModFix/>
          </a:blip>
          <a:srcRect b="0" l="0" r="0" t="0"/>
          <a:stretch/>
        </p:blipFill>
        <p:spPr>
          <a:xfrm>
            <a:off x="13235851" y="2686050"/>
            <a:ext cx="3451949" cy="491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3"/>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Bir aile bütçesi için farklı senaryolar nelerdir?</a:t>
            </a:r>
            <a:endParaRPr b="1" sz="4400">
              <a:solidFill>
                <a:schemeClr val="dk1"/>
              </a:solidFill>
              <a:latin typeface="Calibri"/>
              <a:ea typeface="Calibri"/>
              <a:cs typeface="Calibri"/>
              <a:sym typeface="Calibri"/>
            </a:endParaRPr>
          </a:p>
        </p:txBody>
      </p:sp>
      <p:sp>
        <p:nvSpPr>
          <p:cNvPr id="123" name="Google Shape;123;p13"/>
          <p:cNvSpPr txBox="1"/>
          <p:nvPr/>
        </p:nvSpPr>
        <p:spPr>
          <a:xfrm>
            <a:off x="1600200" y="3162300"/>
            <a:ext cx="8915400" cy="5264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Bir yıllık bütçenin dengesi, hanehalkı ekonomisindeki gelirler ve giderler arasındaki dengeye bağlıdır: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Gelirler giderlerle eşleşirse, tam bir dengeye sahip oluruz.</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Gelirler giderleri aşarsa, yeni varlıklar elde etmek veya mevcut varlıkların bakiyesini artırmak veya ödenmemiş yükümlülükleri azaltmak için kullanılabilir bir bakiye olacaktır.</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Char char="•"/>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Diagrama&#10;&#10;Descripción generada automáticamente" id="124" name="Google Shape;124;p13"/>
          <p:cNvPicPr preferRelativeResize="0"/>
          <p:nvPr/>
        </p:nvPicPr>
        <p:blipFill rotWithShape="1">
          <a:blip r:embed="rId3">
            <a:alphaModFix/>
          </a:blip>
          <a:srcRect b="0" l="21241" r="18969" t="0"/>
          <a:stretch/>
        </p:blipFill>
        <p:spPr>
          <a:xfrm>
            <a:off x="11201400" y="2705100"/>
            <a:ext cx="5791201" cy="544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4"/>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Bir aile bütçesi için farklı senaryolar nelerdir?</a:t>
            </a:r>
            <a:endParaRPr b="1" sz="4400">
              <a:solidFill>
                <a:schemeClr val="dk1"/>
              </a:solidFill>
              <a:latin typeface="Calibri"/>
              <a:ea typeface="Calibri"/>
              <a:cs typeface="Calibri"/>
              <a:sym typeface="Calibri"/>
            </a:endParaRPr>
          </a:p>
        </p:txBody>
      </p:sp>
      <p:sp>
        <p:nvSpPr>
          <p:cNvPr id="130" name="Google Shape;130;p14"/>
          <p:cNvSpPr txBox="1"/>
          <p:nvPr/>
        </p:nvSpPr>
        <p:spPr>
          <a:xfrm>
            <a:off x="1600200" y="3162300"/>
            <a:ext cx="14859000" cy="5264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Gelirler giderlerden düşükse, bir şekilde karşılanması gereken bir dengesizlik yaratılır: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 Miras fonlarından yararlanarak servetin azalmasına neden olur.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Aile borçluluğunda bir artış anlamına gelen bir kredi işlemi yoluyla.: Elde edilen sermayenin belirli bir süre içinde geri ödenmesi ve faizin geri ödenmesi gerekir. Borçluluktaki artış, gelecek yıl (lar) için bütçe üzerinde etkisi olacak bir mali yük ile karşı karşıya kalma taahhüdünün verildiği anlamına gelir.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Gereksiz harcamaları ortadan kaldırabiliriz.</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Logotipo&#10;&#10;Descripción generada automáticamente con confianza media" id="135" name="Google Shape;135;p15"/>
          <p:cNvPicPr preferRelativeResize="0"/>
          <p:nvPr/>
        </p:nvPicPr>
        <p:blipFill rotWithShape="1">
          <a:blip r:embed="rId3">
            <a:alphaModFix/>
          </a:blip>
          <a:srcRect b="0" l="0" r="0" t="0"/>
          <a:stretch/>
        </p:blipFill>
        <p:spPr>
          <a:xfrm>
            <a:off x="8686800" y="3131949"/>
            <a:ext cx="8494336" cy="5660678"/>
          </a:xfrm>
          <a:prstGeom prst="rect">
            <a:avLst/>
          </a:prstGeom>
          <a:noFill/>
          <a:ln>
            <a:noFill/>
          </a:ln>
        </p:spPr>
      </p:pic>
      <p:sp>
        <p:nvSpPr>
          <p:cNvPr id="136" name="Google Shape;136;p15"/>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Bir aile bütçesi için farklı senaryolar nelerdir?</a:t>
            </a:r>
            <a:endParaRPr b="1" sz="4400">
              <a:solidFill>
                <a:schemeClr val="dk1"/>
              </a:solidFill>
              <a:latin typeface="Calibri"/>
              <a:ea typeface="Calibri"/>
              <a:cs typeface="Calibri"/>
              <a:sym typeface="Calibri"/>
            </a:endParaRPr>
          </a:p>
        </p:txBody>
      </p:sp>
      <p:sp>
        <p:nvSpPr>
          <p:cNvPr id="137" name="Google Shape;137;p15"/>
          <p:cNvSpPr txBox="1"/>
          <p:nvPr/>
        </p:nvSpPr>
        <p:spPr>
          <a:xfrm>
            <a:off x="1600200" y="3162300"/>
            <a:ext cx="94488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2800">
                <a:solidFill>
                  <a:schemeClr val="dk1"/>
                </a:solidFill>
                <a:latin typeface="Calibri"/>
                <a:ea typeface="Calibri"/>
                <a:cs typeface="Calibri"/>
                <a:sym typeface="Calibri"/>
              </a:rPr>
              <a:t>Bir bütçenin sürdürülebilir olması gerekir; bu, yılın düzenli gelirinin, düzenli harcamaları ve daha önce sözleşme yapılan kredi taksitlerinin geri ödenmesini karşılamak için yeterli olduğu anlamına gelir.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Ek olarak, istisnai durumlar veya ihtiyaçlarla başa çıkmak için bazı rezervler oluşturmak uygun olabilir.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nvSpPr>
        <p:spPr>
          <a:xfrm>
            <a:off x="1447800" y="1573291"/>
            <a:ext cx="10058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Basic guidelines to follow for a good personal budget.</a:t>
            </a:r>
            <a:endParaRPr b="1" sz="4400">
              <a:solidFill>
                <a:schemeClr val="dk1"/>
              </a:solidFill>
              <a:latin typeface="Calibri"/>
              <a:ea typeface="Calibri"/>
              <a:cs typeface="Calibri"/>
              <a:sym typeface="Calibri"/>
            </a:endParaRPr>
          </a:p>
        </p:txBody>
      </p:sp>
      <p:sp>
        <p:nvSpPr>
          <p:cNvPr id="143" name="Google Shape;143;p16"/>
          <p:cNvSpPr txBox="1"/>
          <p:nvPr/>
        </p:nvSpPr>
        <p:spPr>
          <a:xfrm>
            <a:off x="1600200" y="3162300"/>
            <a:ext cx="8839200" cy="3971100"/>
          </a:xfrm>
          <a:prstGeom prst="rect">
            <a:avLst/>
          </a:prstGeom>
          <a:noFill/>
          <a:ln>
            <a:noFill/>
          </a:ln>
        </p:spPr>
        <p:txBody>
          <a:bodyPr anchorCtr="0" anchor="t" bIns="45700" lIns="91425" spcFirstLastPara="1" rIns="91425" wrap="square" tIns="45700">
            <a:spAutoFit/>
          </a:bodyPr>
          <a:lstStyle/>
          <a:p>
            <a:pPr indent="-279400" lvl="0" marL="45720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Aile bütçesini daha iyi yönetmek için bazı yönergeler dikkate alınabilir:</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Bütçe mümkün olduğunca gerçekçi olmalı ve tüm harcama ve gelirleri kapsamalıdır.</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Günlük harcama takibi, paramızı nasıl harcadığımızı gösterecektir.</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Icono&#10;&#10;Descripción generada automáticamente" id="144" name="Google Shape;144;p16"/>
          <p:cNvPicPr preferRelativeResize="0"/>
          <p:nvPr/>
        </p:nvPicPr>
        <p:blipFill rotWithShape="1">
          <a:blip r:embed="rId3">
            <a:alphaModFix/>
          </a:blip>
          <a:srcRect b="0" l="0" r="0" t="0"/>
          <a:stretch/>
        </p:blipFill>
        <p:spPr>
          <a:xfrm>
            <a:off x="11506200" y="3162300"/>
            <a:ext cx="4697898" cy="4697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Una caricatura de una persona&#10;&#10;Descripción generada automáticamente con confianza media" id="149" name="Google Shape;149;p17"/>
          <p:cNvPicPr preferRelativeResize="0"/>
          <p:nvPr/>
        </p:nvPicPr>
        <p:blipFill rotWithShape="1">
          <a:blip r:embed="rId3">
            <a:alphaModFix/>
          </a:blip>
          <a:srcRect b="0" l="0" r="0" t="0"/>
          <a:stretch/>
        </p:blipFill>
        <p:spPr>
          <a:xfrm>
            <a:off x="9581322" y="2781300"/>
            <a:ext cx="8121338" cy="5805487"/>
          </a:xfrm>
          <a:prstGeom prst="rect">
            <a:avLst/>
          </a:prstGeom>
          <a:noFill/>
          <a:ln>
            <a:noFill/>
          </a:ln>
        </p:spPr>
      </p:pic>
      <p:sp>
        <p:nvSpPr>
          <p:cNvPr id="150" name="Google Shape;150;p17"/>
          <p:cNvSpPr txBox="1"/>
          <p:nvPr/>
        </p:nvSpPr>
        <p:spPr>
          <a:xfrm>
            <a:off x="1447800" y="1573291"/>
            <a:ext cx="10058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Basic guidelines to follow for a good personal budget.</a:t>
            </a:r>
            <a:endParaRPr b="1" sz="4400">
              <a:solidFill>
                <a:schemeClr val="dk1"/>
              </a:solidFill>
              <a:latin typeface="Calibri"/>
              <a:ea typeface="Calibri"/>
              <a:cs typeface="Calibri"/>
              <a:sym typeface="Calibri"/>
            </a:endParaRPr>
          </a:p>
        </p:txBody>
      </p:sp>
      <p:sp>
        <p:nvSpPr>
          <p:cNvPr id="151" name="Google Shape;151;p17"/>
          <p:cNvSpPr txBox="1"/>
          <p:nvPr/>
        </p:nvSpPr>
        <p:spPr>
          <a:xfrm>
            <a:off x="1600200" y="3162300"/>
            <a:ext cx="8001000" cy="48333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Tekrarlayan harcamalarımızdan bazılarının gerçekten gerekli olup olmadığını kontrol etmek için genellikle her ay satın aldığımız temel ihtiyaçların bir listesini ve başka bir mal ve hizmet listesini oluşturun.</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Eğer geçinmek için uğraşıyorsak: Bir yandan gelirimizi artırmanın yollarını arayabilir veya diğer yandan giderleri veya her ikisinin bir kombinasyonunu azaltmak zorunda kalacağız.</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İ</a:t>
            </a:r>
            <a:r>
              <a:rPr b="1" lang="en-US" sz="4400">
                <a:solidFill>
                  <a:srgbClr val="343433"/>
                </a:solidFill>
                <a:latin typeface="Calibri"/>
                <a:ea typeface="Calibri"/>
                <a:cs typeface="Calibri"/>
                <a:sym typeface="Calibri"/>
              </a:rPr>
              <a:t>yi bir kişisel bütçe için izlenecek temel kurallar.</a:t>
            </a:r>
            <a:endParaRPr b="1" sz="4400">
              <a:solidFill>
                <a:schemeClr val="dk1"/>
              </a:solidFill>
              <a:latin typeface="Calibri"/>
              <a:ea typeface="Calibri"/>
              <a:cs typeface="Calibri"/>
              <a:sym typeface="Calibri"/>
            </a:endParaRPr>
          </a:p>
        </p:txBody>
      </p:sp>
      <p:sp>
        <p:nvSpPr>
          <p:cNvPr id="157" name="Google Shape;157;p18"/>
          <p:cNvSpPr txBox="1"/>
          <p:nvPr/>
        </p:nvSpPr>
        <p:spPr>
          <a:xfrm>
            <a:off x="1600200" y="3162300"/>
            <a:ext cx="8991600" cy="2678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Uzun bir süre boyunca kullanılacak olan ev veya araba gibi varlıkların giderlerini karşılamanız gerektiğinde, bunların bir mali yılın normal geliri tarafından karşılanamaması normaldir. Bu nedenle, gelecek yıllarda borcun artı faizin karşılık gelen kısmının geri ödenmesi gerekeceği varsayılarak, bu amaçla borç almak mantıklıdır. </a:t>
            </a:r>
            <a:endParaRPr sz="2800">
              <a:solidFill>
                <a:schemeClr val="dk1"/>
              </a:solidFill>
              <a:latin typeface="Calibri"/>
              <a:ea typeface="Calibri"/>
              <a:cs typeface="Calibri"/>
              <a:sym typeface="Calibri"/>
            </a:endParaRPr>
          </a:p>
        </p:txBody>
      </p:sp>
      <p:pic>
        <p:nvPicPr>
          <p:cNvPr descr="Icono&#10;&#10;Descripción generada automáticamente" id="158" name="Google Shape;158;p18"/>
          <p:cNvPicPr preferRelativeResize="0"/>
          <p:nvPr/>
        </p:nvPicPr>
        <p:blipFill rotWithShape="1">
          <a:blip r:embed="rId3">
            <a:alphaModFix/>
          </a:blip>
          <a:srcRect b="0" l="0" r="0" t="0"/>
          <a:stretch/>
        </p:blipFill>
        <p:spPr>
          <a:xfrm>
            <a:off x="11479696" y="2781300"/>
            <a:ext cx="5604147" cy="537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nvSpPr>
        <p:spPr>
          <a:xfrm>
            <a:off x="1447800" y="1573291"/>
            <a:ext cx="10058400" cy="212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İyi bir kişisel bütçe için izlenecek temel kurallar.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164" name="Google Shape;164;p19"/>
          <p:cNvSpPr txBox="1"/>
          <p:nvPr/>
        </p:nvSpPr>
        <p:spPr>
          <a:xfrm>
            <a:off x="1600200" y="3162300"/>
            <a:ext cx="9220200" cy="44022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Kredinin geri ödeme süresinin, finanse edilen mal veya hizmetten yararlanma süresine uygun olması mantıklıdır. Örneğin, her yıl değiştirilmesi gereken bir öğenin satın alınmasını finanse etmek için beş yıllık bir kredi almak pek mantıklı olmaz.</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Hem birikim hem de belirli hedefler için sabit harcamalarınızın bir parçası olarak tasarrufları dahil edin: araba satın almak, seyahat etmek, çocuklarınızın eğitimi...</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Char char="•"/>
            </a:pPr>
            <a:r>
              <a:t/>
            </a:r>
            <a:endParaRPr sz="2800">
              <a:solidFill>
                <a:schemeClr val="dk1"/>
              </a:solidFill>
              <a:latin typeface="Calibri"/>
              <a:ea typeface="Calibri"/>
              <a:cs typeface="Calibri"/>
              <a:sym typeface="Calibri"/>
            </a:endParaRPr>
          </a:p>
        </p:txBody>
      </p:sp>
      <p:pic>
        <p:nvPicPr>
          <p:cNvPr descr="Icono&#10;&#10;Descripción generada automáticamente" id="165" name="Google Shape;165;p19"/>
          <p:cNvPicPr preferRelativeResize="0"/>
          <p:nvPr/>
        </p:nvPicPr>
        <p:blipFill rotWithShape="1">
          <a:blip r:embed="rId3">
            <a:alphaModFix/>
          </a:blip>
          <a:srcRect b="0" l="0" r="0" t="0"/>
          <a:stretch/>
        </p:blipFill>
        <p:spPr>
          <a:xfrm>
            <a:off x="12250879" y="3004932"/>
            <a:ext cx="4436921" cy="51349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2"/>
          <p:cNvPicPr preferRelativeResize="0"/>
          <p:nvPr/>
        </p:nvPicPr>
        <p:blipFill rotWithShape="1">
          <a:blip r:embed="rId3">
            <a:alphaModFix/>
          </a:blip>
          <a:srcRect b="0" l="0" r="0" t="0"/>
          <a:stretch/>
        </p:blipFill>
        <p:spPr>
          <a:xfrm>
            <a:off x="9984233" y="4450370"/>
            <a:ext cx="7657297" cy="4225882"/>
          </a:xfrm>
          <a:prstGeom prst="rect">
            <a:avLst/>
          </a:prstGeom>
          <a:noFill/>
          <a:ln>
            <a:noFill/>
          </a:ln>
        </p:spPr>
      </p:pic>
      <p:sp>
        <p:nvSpPr>
          <p:cNvPr id="31" name="Google Shape;31;p2"/>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Amaçlar ve Hedefler</a:t>
            </a:r>
            <a:endParaRPr/>
          </a:p>
        </p:txBody>
      </p:sp>
      <p:sp>
        <p:nvSpPr>
          <p:cNvPr id="32" name="Google Shape;32;p2"/>
          <p:cNvSpPr txBox="1"/>
          <p:nvPr/>
        </p:nvSpPr>
        <p:spPr>
          <a:xfrm>
            <a:off x="1524000" y="2262365"/>
            <a:ext cx="10040100" cy="954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800">
                <a:solidFill>
                  <a:schemeClr val="dk1"/>
                </a:solidFill>
                <a:latin typeface="Calibri"/>
                <a:ea typeface="Calibri"/>
                <a:cs typeface="Calibri"/>
                <a:sym typeface="Calibri"/>
              </a:rPr>
              <a:t>Modül sonunda şunları yapabileceksiniz;</a:t>
            </a:r>
            <a:endParaRPr>
              <a:solidFill>
                <a:schemeClr val="dk1"/>
              </a:solidFill>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p:txBody>
      </p:sp>
      <p:pic>
        <p:nvPicPr>
          <p:cNvPr id="33" name="Google Shape;33;p2"/>
          <p:cNvPicPr preferRelativeResize="0"/>
          <p:nvPr/>
        </p:nvPicPr>
        <p:blipFill rotWithShape="1">
          <a:blip r:embed="rId4">
            <a:alphaModFix/>
          </a:blip>
          <a:srcRect b="0" l="0" r="0" t="0"/>
          <a:stretch/>
        </p:blipFill>
        <p:spPr>
          <a:xfrm>
            <a:off x="1780314" y="3334203"/>
            <a:ext cx="370416" cy="280000"/>
          </a:xfrm>
          <a:prstGeom prst="rect">
            <a:avLst/>
          </a:prstGeom>
          <a:noFill/>
          <a:ln>
            <a:noFill/>
          </a:ln>
        </p:spPr>
      </p:pic>
      <p:pic>
        <p:nvPicPr>
          <p:cNvPr id="34" name="Google Shape;34;p2"/>
          <p:cNvPicPr preferRelativeResize="0"/>
          <p:nvPr/>
        </p:nvPicPr>
        <p:blipFill rotWithShape="1">
          <a:blip r:embed="rId5">
            <a:alphaModFix/>
          </a:blip>
          <a:srcRect b="0" l="0" r="-2857" t="0"/>
          <a:stretch/>
        </p:blipFill>
        <p:spPr>
          <a:xfrm>
            <a:off x="1797766" y="5785843"/>
            <a:ext cx="381000" cy="326225"/>
          </a:xfrm>
          <a:prstGeom prst="rect">
            <a:avLst/>
          </a:prstGeom>
          <a:noFill/>
          <a:ln>
            <a:noFill/>
          </a:ln>
        </p:spPr>
      </p:pic>
      <p:grpSp>
        <p:nvGrpSpPr>
          <p:cNvPr id="35" name="Google Shape;35;p2"/>
          <p:cNvGrpSpPr/>
          <p:nvPr/>
        </p:nvGrpSpPr>
        <p:grpSpPr>
          <a:xfrm>
            <a:off x="1780314" y="4415517"/>
            <a:ext cx="389419" cy="357695"/>
            <a:chOff x="10576646" y="4322694"/>
            <a:chExt cx="700954" cy="668406"/>
          </a:xfrm>
        </p:grpSpPr>
        <p:pic>
          <p:nvPicPr>
            <p:cNvPr id="36" name="Google Shape;36;p2"/>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37" name="Google Shape;37;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 name="Google Shape;38;p2"/>
          <p:cNvSpPr txBox="1"/>
          <p:nvPr/>
        </p:nvSpPr>
        <p:spPr>
          <a:xfrm>
            <a:off x="2663682" y="3190216"/>
            <a:ext cx="8077200" cy="954300"/>
          </a:xfrm>
          <a:prstGeom prst="rect">
            <a:avLst/>
          </a:prstGeom>
          <a:noFill/>
          <a:ln>
            <a:noFill/>
          </a:ln>
        </p:spPr>
        <p:txBody>
          <a:bodyPr anchorCtr="0" anchor="t" bIns="45700" lIns="108000" spcFirstLastPara="1" rIns="108000" wrap="square" tIns="45700">
            <a:spAutoFit/>
          </a:bodyPr>
          <a:lstStyle/>
          <a:p>
            <a:pPr indent="-406400" lvl="0" marL="158115"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Gerçek tüketim alışkanlıklarımız hakkında değerli bilgilerle küresel bir vizyon sağlamak.</a:t>
            </a:r>
            <a:endParaRPr b="1" sz="2800">
              <a:solidFill>
                <a:schemeClr val="dk1"/>
              </a:solidFill>
              <a:latin typeface="Calibri"/>
              <a:ea typeface="Calibri"/>
              <a:cs typeface="Calibri"/>
              <a:sym typeface="Calibri"/>
            </a:endParaRPr>
          </a:p>
        </p:txBody>
      </p:sp>
      <p:sp>
        <p:nvSpPr>
          <p:cNvPr id="39" name="Google Shape;39;p2"/>
          <p:cNvSpPr txBox="1"/>
          <p:nvPr/>
        </p:nvSpPr>
        <p:spPr>
          <a:xfrm>
            <a:off x="2676936" y="4348489"/>
            <a:ext cx="8077200" cy="5232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Tahsilatlar ve gelirler arasında ayrım yapmak.</a:t>
            </a:r>
            <a:endParaRPr sz="2800">
              <a:solidFill>
                <a:schemeClr val="dk1"/>
              </a:solidFill>
              <a:latin typeface="Calibri"/>
              <a:ea typeface="Calibri"/>
              <a:cs typeface="Calibri"/>
              <a:sym typeface="Calibri"/>
            </a:endParaRPr>
          </a:p>
        </p:txBody>
      </p:sp>
      <p:sp>
        <p:nvSpPr>
          <p:cNvPr id="40" name="Google Shape;40;p2"/>
          <p:cNvSpPr txBox="1"/>
          <p:nvPr/>
        </p:nvSpPr>
        <p:spPr>
          <a:xfrm>
            <a:off x="2663682" y="5635014"/>
            <a:ext cx="7925400" cy="523200"/>
          </a:xfrm>
          <a:prstGeom prst="rect">
            <a:avLst/>
          </a:prstGeom>
          <a:noFill/>
          <a:ln>
            <a:noFill/>
          </a:ln>
        </p:spPr>
        <p:txBody>
          <a:bodyPr anchorCtr="0" anchor="t" bIns="45700" lIns="91425" spcFirstLastPara="1" rIns="91425" wrap="square" tIns="45700">
            <a:spAutoFit/>
          </a:bodyPr>
          <a:lstStyle/>
          <a:p>
            <a:pPr indent="-406400" lvl="0" marL="18542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Paranızı mümkün olan en iyi şekilde yönetmek.</a:t>
            </a:r>
            <a:endParaRPr b="1" sz="2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nvSpPr>
        <p:spPr>
          <a:xfrm>
            <a:off x="1447800" y="1573291"/>
            <a:ext cx="3581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Özetle;</a:t>
            </a:r>
            <a:endParaRPr/>
          </a:p>
        </p:txBody>
      </p:sp>
      <p:sp>
        <p:nvSpPr>
          <p:cNvPr id="171" name="Google Shape;171;p20"/>
          <p:cNvSpPr txBox="1"/>
          <p:nvPr/>
        </p:nvSpPr>
        <p:spPr>
          <a:xfrm>
            <a:off x="1630581" y="2816816"/>
            <a:ext cx="41103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Aile Bütçesi</a:t>
            </a:r>
            <a:endParaRPr b="1" sz="2800">
              <a:solidFill>
                <a:schemeClr val="dk1"/>
              </a:solidFill>
              <a:latin typeface="Calibri"/>
              <a:ea typeface="Calibri"/>
              <a:cs typeface="Calibri"/>
              <a:sym typeface="Calibri"/>
            </a:endParaRPr>
          </a:p>
        </p:txBody>
      </p:sp>
      <p:sp>
        <p:nvSpPr>
          <p:cNvPr id="172" name="Google Shape;172;p20"/>
          <p:cNvSpPr txBox="1"/>
          <p:nvPr/>
        </p:nvSpPr>
        <p:spPr>
          <a:xfrm>
            <a:off x="1617328" y="3314700"/>
            <a:ext cx="5133000" cy="21858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Aile bütçesi, bir ailenin belirli bir süre içindeki gelir ve giderlerini organize bir şekilde rakamlarla özetleyen bir belgedir.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Helvetica Neue"/>
              <a:ea typeface="Helvetica Neue"/>
              <a:cs typeface="Helvetica Neue"/>
              <a:sym typeface="Helvetica Neue"/>
            </a:endParaRPr>
          </a:p>
        </p:txBody>
      </p:sp>
      <p:pic>
        <p:nvPicPr>
          <p:cNvPr id="173" name="Google Shape;173;p20"/>
          <p:cNvPicPr preferRelativeResize="0"/>
          <p:nvPr/>
        </p:nvPicPr>
        <p:blipFill rotWithShape="1">
          <a:blip r:embed="rId3">
            <a:alphaModFix/>
          </a:blip>
          <a:srcRect b="0" l="0" r="0" t="0"/>
          <a:stretch/>
        </p:blipFill>
        <p:spPr>
          <a:xfrm>
            <a:off x="854292" y="2816816"/>
            <a:ext cx="638173" cy="1486244"/>
          </a:xfrm>
          <a:prstGeom prst="rect">
            <a:avLst/>
          </a:prstGeom>
          <a:noFill/>
          <a:ln>
            <a:noFill/>
          </a:ln>
        </p:spPr>
      </p:pic>
      <p:sp>
        <p:nvSpPr>
          <p:cNvPr id="174" name="Google Shape;174;p20"/>
          <p:cNvSpPr txBox="1"/>
          <p:nvPr/>
        </p:nvSpPr>
        <p:spPr>
          <a:xfrm>
            <a:off x="1604076" y="6014822"/>
            <a:ext cx="35671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Ekonomik Hareketler</a:t>
            </a:r>
            <a:endParaRPr b="1" sz="2800">
              <a:solidFill>
                <a:schemeClr val="dk1"/>
              </a:solidFill>
              <a:latin typeface="Calibri"/>
              <a:ea typeface="Calibri"/>
              <a:cs typeface="Calibri"/>
              <a:sym typeface="Calibri"/>
            </a:endParaRPr>
          </a:p>
        </p:txBody>
      </p:sp>
      <p:sp>
        <p:nvSpPr>
          <p:cNvPr id="175" name="Google Shape;175;p20"/>
          <p:cNvSpPr txBox="1"/>
          <p:nvPr/>
        </p:nvSpPr>
        <p:spPr>
          <a:xfrm>
            <a:off x="1630581" y="6451819"/>
            <a:ext cx="5303700" cy="13854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Gelirler (ücretler, emekli maaşları, ödenekler...) ve giderler (zorunlu sabit, gerekli değişken, ara sıra).</a:t>
            </a:r>
            <a:endParaRPr sz="2400">
              <a:solidFill>
                <a:schemeClr val="dk1"/>
              </a:solidFill>
              <a:latin typeface="Helvetica Neue"/>
              <a:ea typeface="Helvetica Neue"/>
              <a:cs typeface="Helvetica Neue"/>
              <a:sym typeface="Helvetica Neue"/>
            </a:endParaRPr>
          </a:p>
        </p:txBody>
      </p:sp>
      <p:pic>
        <p:nvPicPr>
          <p:cNvPr id="176" name="Google Shape;176;p20"/>
          <p:cNvPicPr preferRelativeResize="0"/>
          <p:nvPr/>
        </p:nvPicPr>
        <p:blipFill rotWithShape="1">
          <a:blip r:embed="rId3">
            <a:alphaModFix/>
          </a:blip>
          <a:srcRect b="0" l="0" r="0" t="0"/>
          <a:stretch/>
        </p:blipFill>
        <p:spPr>
          <a:xfrm>
            <a:off x="827788" y="6014822"/>
            <a:ext cx="638173" cy="1486244"/>
          </a:xfrm>
          <a:prstGeom prst="rect">
            <a:avLst/>
          </a:prstGeom>
          <a:noFill/>
          <a:ln>
            <a:noFill/>
          </a:ln>
        </p:spPr>
      </p:pic>
      <p:sp>
        <p:nvSpPr>
          <p:cNvPr id="177" name="Google Shape;177;p20"/>
          <p:cNvSpPr txBox="1"/>
          <p:nvPr/>
        </p:nvSpPr>
        <p:spPr>
          <a:xfrm>
            <a:off x="13120689" y="2781300"/>
            <a:ext cx="39481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Tahsilat ve Ödeme</a:t>
            </a:r>
            <a:endParaRPr b="1" sz="2800">
              <a:solidFill>
                <a:schemeClr val="dk1"/>
              </a:solidFill>
              <a:latin typeface="Calibri"/>
              <a:ea typeface="Calibri"/>
              <a:cs typeface="Calibri"/>
              <a:sym typeface="Calibri"/>
            </a:endParaRPr>
          </a:p>
        </p:txBody>
      </p:sp>
      <p:sp>
        <p:nvSpPr>
          <p:cNvPr id="178" name="Google Shape;178;p20"/>
          <p:cNvSpPr txBox="1"/>
          <p:nvPr/>
        </p:nvSpPr>
        <p:spPr>
          <a:xfrm>
            <a:off x="13120696" y="2816832"/>
            <a:ext cx="5158200" cy="224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Tahsilat, aslında gelir miktarını aldığımız zamandır. Ödeme, bir masrafın parasının teslim edildiği zamandır.</a:t>
            </a:r>
            <a:endParaRPr sz="2400">
              <a:solidFill>
                <a:schemeClr val="dk1"/>
              </a:solidFill>
              <a:latin typeface="Helvetica Neue"/>
              <a:ea typeface="Helvetica Neue"/>
              <a:cs typeface="Helvetica Neue"/>
              <a:sym typeface="Helvetica Neue"/>
            </a:endParaRPr>
          </a:p>
        </p:txBody>
      </p:sp>
      <p:pic>
        <p:nvPicPr>
          <p:cNvPr id="179" name="Google Shape;179;p20"/>
          <p:cNvPicPr preferRelativeResize="0"/>
          <p:nvPr/>
        </p:nvPicPr>
        <p:blipFill rotWithShape="1">
          <a:blip r:embed="rId3">
            <a:alphaModFix/>
          </a:blip>
          <a:srcRect b="0" l="0" r="0" t="0"/>
          <a:stretch/>
        </p:blipFill>
        <p:spPr>
          <a:xfrm>
            <a:off x="12344400" y="2816816"/>
            <a:ext cx="638173" cy="1486244"/>
          </a:xfrm>
          <a:prstGeom prst="rect">
            <a:avLst/>
          </a:prstGeom>
          <a:noFill/>
          <a:ln>
            <a:noFill/>
          </a:ln>
        </p:spPr>
      </p:pic>
      <p:sp>
        <p:nvSpPr>
          <p:cNvPr id="180" name="Google Shape;180;p20"/>
          <p:cNvSpPr txBox="1"/>
          <p:nvPr/>
        </p:nvSpPr>
        <p:spPr>
          <a:xfrm>
            <a:off x="13120689" y="5753100"/>
            <a:ext cx="27432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İş Piyasası</a:t>
            </a:r>
            <a:endParaRPr b="1" sz="2800">
              <a:solidFill>
                <a:schemeClr val="dk1"/>
              </a:solidFill>
              <a:latin typeface="Calibri"/>
              <a:ea typeface="Calibri"/>
              <a:cs typeface="Calibri"/>
              <a:sym typeface="Calibri"/>
            </a:endParaRPr>
          </a:p>
        </p:txBody>
      </p:sp>
      <p:sp>
        <p:nvSpPr>
          <p:cNvPr id="181" name="Google Shape;181;p20"/>
          <p:cNvSpPr txBox="1"/>
          <p:nvPr/>
        </p:nvSpPr>
        <p:spPr>
          <a:xfrm>
            <a:off x="13116444" y="6173331"/>
            <a:ext cx="4943100" cy="224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Bir bütçe sürdürülebilir olmalıdır: yıl için düzenli gelir, düzenli harcamaları ve kredi taksitlerinin geri ödenmesini karşılamak için yeterlidir.</a:t>
            </a:r>
            <a:endParaRPr sz="2800">
              <a:solidFill>
                <a:schemeClr val="dk1"/>
              </a:solidFill>
              <a:latin typeface="Calibri"/>
              <a:ea typeface="Calibri"/>
              <a:cs typeface="Calibri"/>
              <a:sym typeface="Calibri"/>
            </a:endParaRPr>
          </a:p>
        </p:txBody>
      </p:sp>
      <p:pic>
        <p:nvPicPr>
          <p:cNvPr id="182" name="Google Shape;182;p20"/>
          <p:cNvPicPr preferRelativeResize="0"/>
          <p:nvPr/>
        </p:nvPicPr>
        <p:blipFill rotWithShape="1">
          <a:blip r:embed="rId3">
            <a:alphaModFix/>
          </a:blip>
          <a:srcRect b="0" l="0" r="0" t="0"/>
          <a:stretch/>
        </p:blipFill>
        <p:spPr>
          <a:xfrm>
            <a:off x="12344400" y="5776086"/>
            <a:ext cx="638173" cy="1486244"/>
          </a:xfrm>
          <a:prstGeom prst="rect">
            <a:avLst/>
          </a:prstGeom>
          <a:noFill/>
          <a:ln>
            <a:noFill/>
          </a:ln>
        </p:spPr>
      </p:pic>
      <p:pic>
        <p:nvPicPr>
          <p:cNvPr id="183" name="Google Shape;183;p20"/>
          <p:cNvPicPr preferRelativeResize="0"/>
          <p:nvPr/>
        </p:nvPicPr>
        <p:blipFill rotWithShape="1">
          <a:blip r:embed="rId4">
            <a:alphaModFix/>
          </a:blip>
          <a:srcRect b="0" l="0" r="0" t="0"/>
          <a:stretch/>
        </p:blipFill>
        <p:spPr>
          <a:xfrm>
            <a:off x="6608332" y="3467360"/>
            <a:ext cx="5303619" cy="33522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nvSpPr>
        <p:spPr>
          <a:xfrm>
            <a:off x="6221361" y="5176684"/>
            <a:ext cx="5410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C709"/>
              </a:buClr>
              <a:buSzPts val="8000"/>
              <a:buFont typeface="Calibri"/>
              <a:buNone/>
            </a:pPr>
            <a:r>
              <a:rPr b="1" lang="en-US" sz="8000">
                <a:solidFill>
                  <a:srgbClr val="FAC709"/>
                </a:solidFill>
                <a:latin typeface="Calibri"/>
                <a:ea typeface="Calibri"/>
                <a:cs typeface="Calibri"/>
                <a:sym typeface="Calibri"/>
              </a:rPr>
              <a:t>Teşekkürler</a:t>
            </a:r>
            <a:r>
              <a:rPr b="1" lang="en-US" sz="8000">
                <a:solidFill>
                  <a:srgbClr val="FAC709"/>
                </a:solidFill>
                <a:latin typeface="Calibri"/>
                <a:ea typeface="Calibri"/>
                <a:cs typeface="Calibri"/>
                <a:sym typeface="Calibri"/>
              </a:rPr>
              <a:t>!</a:t>
            </a:r>
            <a:endParaRPr b="1" i="0" sz="8000" u="none" cap="none" strike="noStrike">
              <a:solidFill>
                <a:srgbClr val="FAC709"/>
              </a:solidFill>
              <a:latin typeface="Calibri"/>
              <a:ea typeface="Calibri"/>
              <a:cs typeface="Calibri"/>
              <a:sym typeface="Calibri"/>
            </a:endParaRPr>
          </a:p>
        </p:txBody>
      </p:sp>
      <p:sp>
        <p:nvSpPr>
          <p:cNvPr id="189" name="Google Shape;189;p21"/>
          <p:cNvSpPr txBox="1"/>
          <p:nvPr/>
        </p:nvSpPr>
        <p:spPr>
          <a:xfrm>
            <a:off x="4343400" y="6853084"/>
            <a:ext cx="9166122" cy="1459374"/>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Partner: University of Malaga</a:t>
            </a:r>
            <a:endParaRPr b="1" sz="44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id="45" name="Google Shape;45;p3"/>
          <p:cNvPicPr preferRelativeResize="0"/>
          <p:nvPr/>
        </p:nvPicPr>
        <p:blipFill rotWithShape="1">
          <a:blip r:embed="rId3">
            <a:alphaModFix/>
          </a:blip>
          <a:srcRect b="0" l="0" r="0" t="0"/>
          <a:stretch/>
        </p:blipFill>
        <p:spPr>
          <a:xfrm>
            <a:off x="9099325" y="2933700"/>
            <a:ext cx="8807675" cy="5871783"/>
          </a:xfrm>
          <a:prstGeom prst="rect">
            <a:avLst/>
          </a:prstGeom>
          <a:noFill/>
          <a:ln>
            <a:noFill/>
          </a:ln>
        </p:spPr>
      </p:pic>
      <p:sp>
        <p:nvSpPr>
          <p:cNvPr id="46" name="Google Shape;46;p3"/>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Dizin</a:t>
            </a:r>
            <a:endParaRPr/>
          </a:p>
        </p:txBody>
      </p:sp>
      <p:pic>
        <p:nvPicPr>
          <p:cNvPr id="47" name="Google Shape;47;p3"/>
          <p:cNvPicPr preferRelativeResize="0"/>
          <p:nvPr/>
        </p:nvPicPr>
        <p:blipFill rotWithShape="1">
          <a:blip r:embed="rId4">
            <a:alphaModFix/>
          </a:blip>
          <a:srcRect b="0" l="0" r="0" t="0"/>
          <a:stretch/>
        </p:blipFill>
        <p:spPr>
          <a:xfrm>
            <a:off x="1416415" y="2826460"/>
            <a:ext cx="370416" cy="280000"/>
          </a:xfrm>
          <a:prstGeom prst="rect">
            <a:avLst/>
          </a:prstGeom>
          <a:noFill/>
          <a:ln>
            <a:noFill/>
          </a:ln>
        </p:spPr>
      </p:pic>
      <p:pic>
        <p:nvPicPr>
          <p:cNvPr id="48" name="Google Shape;48;p3"/>
          <p:cNvPicPr preferRelativeResize="0"/>
          <p:nvPr/>
        </p:nvPicPr>
        <p:blipFill rotWithShape="1">
          <a:blip r:embed="rId5">
            <a:alphaModFix/>
          </a:blip>
          <a:srcRect b="0" l="0" r="-2857" t="0"/>
          <a:stretch/>
        </p:blipFill>
        <p:spPr>
          <a:xfrm>
            <a:off x="1411134" y="4962707"/>
            <a:ext cx="381000" cy="326225"/>
          </a:xfrm>
          <a:prstGeom prst="rect">
            <a:avLst/>
          </a:prstGeom>
          <a:noFill/>
          <a:ln>
            <a:noFill/>
          </a:ln>
        </p:spPr>
      </p:pic>
      <p:grpSp>
        <p:nvGrpSpPr>
          <p:cNvPr id="49" name="Google Shape;49;p3"/>
          <p:cNvGrpSpPr/>
          <p:nvPr/>
        </p:nvGrpSpPr>
        <p:grpSpPr>
          <a:xfrm>
            <a:off x="1397880" y="3995960"/>
            <a:ext cx="389450" cy="357664"/>
            <a:chOff x="10576646" y="4322694"/>
            <a:chExt cx="700954" cy="668406"/>
          </a:xfrm>
        </p:grpSpPr>
        <p:pic>
          <p:nvPicPr>
            <p:cNvPr id="50" name="Google Shape;50;p3"/>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51" name="Google Shape;51;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2" name="Google Shape;52;p3"/>
          <p:cNvSpPr txBox="1"/>
          <p:nvPr/>
        </p:nvSpPr>
        <p:spPr>
          <a:xfrm>
            <a:off x="2130925" y="2753133"/>
            <a:ext cx="7653900" cy="4402200"/>
          </a:xfrm>
          <a:prstGeom prst="rect">
            <a:avLst/>
          </a:prstGeom>
          <a:noFill/>
          <a:ln>
            <a:noFill/>
          </a:ln>
        </p:spPr>
        <p:txBody>
          <a:bodyPr anchorCtr="0" anchor="t" bIns="45700" lIns="108000" spcFirstLastPara="1" rIns="108000" wrap="square" tIns="45700">
            <a:spAutoFit/>
          </a:bodyPr>
          <a:lstStyle/>
          <a:p>
            <a:pPr indent="-404495" lvl="0" marL="45339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Aile bütçesi nedir?</a:t>
            </a:r>
            <a:endParaRPr sz="28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800">
              <a:solidFill>
                <a:schemeClr val="dk1"/>
              </a:solidFill>
              <a:latin typeface="Calibri"/>
              <a:ea typeface="Calibri"/>
              <a:cs typeface="Calibri"/>
              <a:sym typeface="Calibri"/>
            </a:endParaRPr>
          </a:p>
          <a:p>
            <a:pPr indent="-404495" lvl="0" marL="45339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Hanehalkı ekonomisindeki temel ekonomik hareketler nelerdir?</a:t>
            </a:r>
            <a:endParaRPr sz="2800">
              <a:solidFill>
                <a:schemeClr val="dk1"/>
              </a:solidFill>
              <a:latin typeface="Calibri"/>
              <a:ea typeface="Calibri"/>
              <a:cs typeface="Calibri"/>
              <a:sym typeface="Calibri"/>
            </a:endParaRPr>
          </a:p>
          <a:p>
            <a:pPr indent="0" lvl="0" marL="0" rtl="0" algn="just">
              <a:spcBef>
                <a:spcPts val="0"/>
              </a:spcBef>
              <a:spcAft>
                <a:spcPts val="0"/>
              </a:spcAft>
              <a:buNone/>
            </a:pPr>
            <a:r>
              <a:t/>
            </a:r>
            <a:endParaRPr sz="2800">
              <a:solidFill>
                <a:schemeClr val="dk1"/>
              </a:solidFill>
              <a:latin typeface="Calibri"/>
              <a:ea typeface="Calibri"/>
              <a:cs typeface="Calibri"/>
              <a:sym typeface="Calibri"/>
            </a:endParaRPr>
          </a:p>
          <a:p>
            <a:pPr indent="-404495" lvl="0" marL="45339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Bir bütçe nasıl hazırlanır?</a:t>
            </a:r>
            <a:endParaRPr sz="2800">
              <a:solidFill>
                <a:schemeClr val="dk1"/>
              </a:solidFill>
              <a:latin typeface="Calibri"/>
              <a:ea typeface="Calibri"/>
              <a:cs typeface="Calibri"/>
              <a:sym typeface="Calibri"/>
            </a:endParaRPr>
          </a:p>
          <a:p>
            <a:pPr indent="0" lvl="0" marL="0" rtl="0" algn="just">
              <a:spcBef>
                <a:spcPts val="0"/>
              </a:spcBef>
              <a:spcAft>
                <a:spcPts val="0"/>
              </a:spcAft>
              <a:buNone/>
            </a:pPr>
            <a:r>
              <a:t/>
            </a:r>
            <a:endParaRPr sz="2800">
              <a:solidFill>
                <a:schemeClr val="dk1"/>
              </a:solidFill>
              <a:latin typeface="Calibri"/>
              <a:ea typeface="Calibri"/>
              <a:cs typeface="Calibri"/>
              <a:sym typeface="Calibri"/>
            </a:endParaRPr>
          </a:p>
          <a:p>
            <a:pPr indent="-404495" lvl="0" marL="45339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Bir aile bütçesi için farklı senaryolar nelerdir?</a:t>
            </a:r>
            <a:endParaRPr sz="2800">
              <a:solidFill>
                <a:schemeClr val="dk1"/>
              </a:solidFill>
              <a:latin typeface="Calibri"/>
              <a:ea typeface="Calibri"/>
              <a:cs typeface="Calibri"/>
              <a:sym typeface="Calibri"/>
            </a:endParaRPr>
          </a:p>
          <a:p>
            <a:pPr indent="0" lvl="0" marL="0" rtl="0" algn="just">
              <a:spcBef>
                <a:spcPts val="0"/>
              </a:spcBef>
              <a:spcAft>
                <a:spcPts val="0"/>
              </a:spcAft>
              <a:buNone/>
            </a:pPr>
            <a:r>
              <a:t/>
            </a:r>
            <a:endParaRPr sz="2800">
              <a:solidFill>
                <a:schemeClr val="dk1"/>
              </a:solidFill>
              <a:latin typeface="Calibri"/>
              <a:ea typeface="Calibri"/>
              <a:cs typeface="Calibri"/>
              <a:sym typeface="Calibri"/>
            </a:endParaRPr>
          </a:p>
          <a:p>
            <a:pPr indent="-404495" lvl="0" marL="45339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İyi bir kişisel bütçe için izlenecek temel kurallar.</a:t>
            </a:r>
            <a:endParaRPr b="1" sz="2800">
              <a:solidFill>
                <a:schemeClr val="dk1"/>
              </a:solidFill>
              <a:latin typeface="Calibri"/>
              <a:ea typeface="Calibri"/>
              <a:cs typeface="Calibri"/>
              <a:sym typeface="Calibri"/>
            </a:endParaRPr>
          </a:p>
        </p:txBody>
      </p:sp>
      <p:pic>
        <p:nvPicPr>
          <p:cNvPr id="53" name="Google Shape;53;p3"/>
          <p:cNvPicPr preferRelativeResize="0"/>
          <p:nvPr/>
        </p:nvPicPr>
        <p:blipFill rotWithShape="1">
          <a:blip r:embed="rId4">
            <a:alphaModFix/>
          </a:blip>
          <a:srcRect b="0" l="0" r="0" t="0"/>
          <a:stretch/>
        </p:blipFill>
        <p:spPr>
          <a:xfrm>
            <a:off x="1416410" y="5898025"/>
            <a:ext cx="370416" cy="280000"/>
          </a:xfrm>
          <a:prstGeom prst="rect">
            <a:avLst/>
          </a:prstGeom>
          <a:noFill/>
          <a:ln>
            <a:noFill/>
          </a:ln>
        </p:spPr>
      </p:pic>
      <p:grpSp>
        <p:nvGrpSpPr>
          <p:cNvPr id="54" name="Google Shape;54;p3"/>
          <p:cNvGrpSpPr/>
          <p:nvPr/>
        </p:nvGrpSpPr>
        <p:grpSpPr>
          <a:xfrm>
            <a:off x="1397875" y="6802024"/>
            <a:ext cx="389450" cy="357664"/>
            <a:chOff x="10576646" y="4322694"/>
            <a:chExt cx="700954" cy="668406"/>
          </a:xfrm>
        </p:grpSpPr>
        <p:pic>
          <p:nvPicPr>
            <p:cNvPr id="55" name="Google Shape;55;p3"/>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56" name="Google Shape;56;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4"/>
          <p:cNvSpPr txBox="1"/>
          <p:nvPr/>
        </p:nvSpPr>
        <p:spPr>
          <a:xfrm>
            <a:off x="1447800" y="1573291"/>
            <a:ext cx="10058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1.</a:t>
            </a:r>
            <a:r>
              <a:rPr b="1" lang="en-US" sz="4400">
                <a:solidFill>
                  <a:srgbClr val="343433"/>
                </a:solidFill>
                <a:latin typeface="Calibri"/>
                <a:ea typeface="Calibri"/>
                <a:cs typeface="Calibri"/>
                <a:sym typeface="Calibri"/>
              </a:rPr>
              <a:t> Aile bütçesi nedir?</a:t>
            </a:r>
            <a:endParaRPr b="1" sz="4400">
              <a:solidFill>
                <a:schemeClr val="dk1"/>
              </a:solidFill>
              <a:latin typeface="Calibri"/>
              <a:ea typeface="Calibri"/>
              <a:cs typeface="Calibri"/>
              <a:sym typeface="Calibri"/>
            </a:endParaRPr>
          </a:p>
        </p:txBody>
      </p:sp>
      <p:sp>
        <p:nvSpPr>
          <p:cNvPr id="62" name="Google Shape;62;p4"/>
          <p:cNvSpPr txBox="1"/>
          <p:nvPr/>
        </p:nvSpPr>
        <p:spPr>
          <a:xfrm>
            <a:off x="1752600" y="2562880"/>
            <a:ext cx="8153400" cy="4556100"/>
          </a:xfrm>
          <a:prstGeom prst="rect">
            <a:avLst/>
          </a:prstGeom>
          <a:noFill/>
          <a:ln>
            <a:noFill/>
          </a:ln>
        </p:spPr>
        <p:txBody>
          <a:bodyPr anchorCtr="0" anchor="t" bIns="45700" lIns="91425" spcFirstLastPara="1" rIns="91425" wrap="square" tIns="45700">
            <a:spAutoFit/>
          </a:bodyPr>
          <a:lstStyle/>
          <a:p>
            <a:pPr indent="0" lvl="0" marL="0" rtl="0" algn="just">
              <a:spcBef>
                <a:spcPts val="1200"/>
              </a:spcBef>
              <a:spcAft>
                <a:spcPts val="0"/>
              </a:spcAft>
              <a:buClr>
                <a:schemeClr val="dk1"/>
              </a:buClr>
              <a:buSzPts val="1100"/>
              <a:buFont typeface="Arial"/>
              <a:buNone/>
            </a:pPr>
            <a:r>
              <a:rPr lang="en-US" sz="2800">
                <a:solidFill>
                  <a:schemeClr val="dk1"/>
                </a:solidFill>
                <a:latin typeface="Calibri"/>
                <a:ea typeface="Calibri"/>
                <a:cs typeface="Calibri"/>
                <a:sym typeface="Calibri"/>
              </a:rPr>
              <a:t>Aile bütçesi, bir ailenin belirli bir süre içindeki gelir ve giderlerini organize bir şekilde rakamlarla özetleyen bir belgedir.</a:t>
            </a:r>
            <a:endParaRPr sz="2800">
              <a:solidFill>
                <a:schemeClr val="dk1"/>
              </a:solidFill>
              <a:latin typeface="Calibri"/>
              <a:ea typeface="Calibri"/>
              <a:cs typeface="Calibri"/>
              <a:sym typeface="Calibri"/>
            </a:endParaRPr>
          </a:p>
          <a:p>
            <a:pPr indent="0" lvl="0" marL="0" rtl="0" algn="just">
              <a:spcBef>
                <a:spcPts val="1200"/>
              </a:spcBef>
              <a:spcAft>
                <a:spcPts val="0"/>
              </a:spcAft>
              <a:buClr>
                <a:schemeClr val="dk1"/>
              </a:buClr>
              <a:buSzPts val="1100"/>
              <a:buFont typeface="Arial"/>
              <a:buNone/>
            </a:pPr>
            <a:r>
              <a:rPr lang="en-US" sz="2800">
                <a:solidFill>
                  <a:schemeClr val="dk1"/>
                </a:solidFill>
                <a:latin typeface="Calibri"/>
                <a:ea typeface="Calibri"/>
                <a:cs typeface="Calibri"/>
                <a:sym typeface="Calibri"/>
              </a:rPr>
              <a:t>İyi yapılmış bir bütçeyle aile, gerçek tüketim alışkanlıkları hakkında değerli bilgiler içeren küresel bir vizyona sahip olur ve bunları analiz ederek elindeki gelirlerin her birinin varış noktasına ilişkin kararlar alabilir ve böylece finansal geleceklerini daha iyi planlayabilir.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magen que contiene Icono&#10;&#10;Descripción generada automáticamente" id="63" name="Google Shape;63;p4"/>
          <p:cNvPicPr preferRelativeResize="0"/>
          <p:nvPr/>
        </p:nvPicPr>
        <p:blipFill rotWithShape="1">
          <a:blip r:embed="rId3">
            <a:alphaModFix/>
          </a:blip>
          <a:srcRect b="0" l="0" r="0" t="0"/>
          <a:stretch/>
        </p:blipFill>
        <p:spPr>
          <a:xfrm>
            <a:off x="10896600" y="2562880"/>
            <a:ext cx="5372100" cy="537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Hanehalkı ekonomisindeki temel ekonomik hareketler nelerdir?</a:t>
            </a:r>
            <a:endParaRPr b="1" sz="4400">
              <a:solidFill>
                <a:schemeClr val="dk1"/>
              </a:solidFill>
              <a:latin typeface="Calibri"/>
              <a:ea typeface="Calibri"/>
              <a:cs typeface="Calibri"/>
              <a:sym typeface="Calibri"/>
            </a:endParaRPr>
          </a:p>
        </p:txBody>
      </p:sp>
      <p:sp>
        <p:nvSpPr>
          <p:cNvPr id="69" name="Google Shape;69;p5"/>
          <p:cNvSpPr txBox="1"/>
          <p:nvPr/>
        </p:nvSpPr>
        <p:spPr>
          <a:xfrm>
            <a:off x="1600200" y="3314700"/>
            <a:ext cx="12496800" cy="4402200"/>
          </a:xfrm>
          <a:prstGeom prst="rect">
            <a:avLst/>
          </a:prstGeom>
          <a:noFill/>
          <a:ln>
            <a:noFill/>
          </a:ln>
        </p:spPr>
        <p:txBody>
          <a:bodyPr anchorCtr="0" anchor="t" bIns="45700" lIns="91425" spcFirstLastPara="1" rIns="91425" wrap="square" tIns="45700">
            <a:spAutoFit/>
          </a:bodyPr>
          <a:lstStyle/>
          <a:p>
            <a:pPr indent="0" lvl="0" marL="0" rtl="0" algn="just">
              <a:spcBef>
                <a:spcPts val="1200"/>
              </a:spcBef>
              <a:spcAft>
                <a:spcPts val="0"/>
              </a:spcAft>
              <a:buClr>
                <a:schemeClr val="dk1"/>
              </a:buClr>
              <a:buSzPts val="1100"/>
              <a:buFont typeface="Arial"/>
              <a:buNone/>
            </a:pPr>
            <a:r>
              <a:rPr lang="en-US" sz="2800">
                <a:solidFill>
                  <a:schemeClr val="dk1"/>
                </a:solidFill>
                <a:latin typeface="Calibri"/>
                <a:ea typeface="Calibri"/>
                <a:cs typeface="Calibri"/>
                <a:sym typeface="Calibri"/>
              </a:rPr>
              <a:t>Olası hanehalkı gelirlerinden bazıları şunlardır: ücretler, kira geliri, banka mevduatı faizi, hisse temettüleri, sosyal yardımlar, emekli maaşları, ödenekler... Kısacası hanehalkı geliri, bir ailenin mal ve hizmetlere harcayabileceği veya tasarruf veya yatırım için kullanabileceği parayı temsil eder.</a:t>
            </a:r>
            <a:endParaRPr sz="2800"/>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Harcamalarla ilgili olarak, onları doğalarına göre ayırt edebiliriz:</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b="1" lang="en-US" sz="2800">
                <a:solidFill>
                  <a:schemeClr val="dk1"/>
                </a:solidFill>
                <a:latin typeface="Calibri"/>
                <a:ea typeface="Calibri"/>
                <a:cs typeface="Calibri"/>
                <a:sym typeface="Calibri"/>
              </a:rPr>
              <a:t>Zorunlu sabit giderler: </a:t>
            </a:r>
            <a:r>
              <a:rPr lang="en-US" sz="2800">
                <a:solidFill>
                  <a:schemeClr val="dk1"/>
                </a:solidFill>
                <a:latin typeface="Calibri"/>
                <a:ea typeface="Calibri"/>
                <a:cs typeface="Calibri"/>
                <a:sym typeface="Calibri"/>
              </a:rPr>
              <a:t>Ödemeyi durduramadığımız veya tutarı değiştiremediğimiz giderlerdir. Dahası, onları önceden tanıyoruz. Her ay orada olacaklar, örneğin ipotek, kira, topluluk ücretleri veya banka kredileri.</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Char char="•"/>
            </a:pPr>
            <a:r>
              <a:t/>
            </a:r>
            <a:endParaRPr sz="2800">
              <a:solidFill>
                <a:schemeClr val="dk1"/>
              </a:solidFill>
              <a:latin typeface="Calibri"/>
              <a:ea typeface="Calibri"/>
              <a:cs typeface="Calibri"/>
              <a:sym typeface="Calibri"/>
            </a:endParaRPr>
          </a:p>
        </p:txBody>
      </p:sp>
      <p:pic>
        <p:nvPicPr>
          <p:cNvPr descr="Imagen que contiene Patrón de fondo&#10;&#10;Descripción generada automáticamente" id="70" name="Google Shape;70;p5"/>
          <p:cNvPicPr preferRelativeResize="0"/>
          <p:nvPr/>
        </p:nvPicPr>
        <p:blipFill rotWithShape="1">
          <a:blip r:embed="rId3">
            <a:alphaModFix/>
          </a:blip>
          <a:srcRect b="0" l="0" r="0" t="0"/>
          <a:stretch/>
        </p:blipFill>
        <p:spPr>
          <a:xfrm>
            <a:off x="14478000" y="3214081"/>
            <a:ext cx="3495288" cy="49327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6"/>
          <p:cNvSpPr txBox="1"/>
          <p:nvPr/>
        </p:nvSpPr>
        <p:spPr>
          <a:xfrm>
            <a:off x="1447800" y="1573291"/>
            <a:ext cx="12344400" cy="212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Hanehalkı ekonomisindeki temel ekonomik hareketler nelerdir?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76" name="Google Shape;76;p6"/>
          <p:cNvSpPr txBox="1"/>
          <p:nvPr/>
        </p:nvSpPr>
        <p:spPr>
          <a:xfrm>
            <a:off x="1600200" y="3314700"/>
            <a:ext cx="10439400" cy="6557100"/>
          </a:xfrm>
          <a:prstGeom prst="rect">
            <a:avLst/>
          </a:prstGeom>
          <a:noFill/>
          <a:ln>
            <a:noFill/>
          </a:ln>
        </p:spPr>
        <p:txBody>
          <a:bodyPr anchorCtr="0" anchor="t" bIns="45700" lIns="91425" spcFirstLastPara="1" rIns="91425" wrap="square" tIns="45700">
            <a:spAutoFit/>
          </a:bodyPr>
          <a:lstStyle/>
          <a:p>
            <a:pPr indent="-406400" lvl="0" marL="457200" rtl="0" algn="just">
              <a:spcBef>
                <a:spcPts val="0"/>
              </a:spcBef>
              <a:spcAft>
                <a:spcPts val="0"/>
              </a:spcAft>
              <a:buClr>
                <a:schemeClr val="dk1"/>
              </a:buClr>
              <a:buSzPts val="2800"/>
              <a:buFont typeface="Calibri"/>
              <a:buChar char="•"/>
            </a:pPr>
            <a:r>
              <a:rPr b="1" lang="en-US" sz="2800">
                <a:solidFill>
                  <a:schemeClr val="dk1"/>
                </a:solidFill>
                <a:latin typeface="Calibri"/>
                <a:ea typeface="Calibri"/>
                <a:cs typeface="Calibri"/>
                <a:sym typeface="Calibri"/>
              </a:rPr>
              <a:t>Gerekli değişken giderler:</a:t>
            </a:r>
            <a:r>
              <a:rPr lang="en-US" sz="2800">
                <a:solidFill>
                  <a:schemeClr val="dk1"/>
                </a:solidFill>
                <a:latin typeface="Calibri"/>
                <a:ea typeface="Calibri"/>
                <a:cs typeface="Calibri"/>
                <a:sym typeface="Calibri"/>
              </a:rPr>
              <a:t> Zorunlu değildirler, ancak günlük hayatımız için gereklidirler. Onları azaltabiliriz ama ortadan kaldıramayız. Yiyecek, ulaşım, giyim, elektrik faturaları vb. Daha ılımlı tüketirsek ve bazı püf noktaları kullanırsak azaltılabilirler: enerji tasarruflu ampuller kullanın, ısıtma sıcaklığını birkaç derece düşürün, mağazalardaki fiyatları karşılaştırın...</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b="1" lang="en-US" sz="2800">
                <a:solidFill>
                  <a:schemeClr val="dk1"/>
                </a:solidFill>
                <a:latin typeface="Calibri"/>
                <a:ea typeface="Calibri"/>
                <a:cs typeface="Calibri"/>
                <a:sym typeface="Calibri"/>
              </a:rPr>
              <a:t>Ara sıra veya isteğe bağlı harcamalar:</a:t>
            </a:r>
            <a:r>
              <a:rPr lang="en-US" sz="2800">
                <a:solidFill>
                  <a:schemeClr val="dk1"/>
                </a:solidFill>
                <a:latin typeface="Calibri"/>
                <a:ea typeface="Calibri"/>
                <a:cs typeface="Calibri"/>
                <a:sym typeface="Calibri"/>
              </a:rPr>
              <a:t> Bunlar, olağanüstü veya düzensiz nitelikteki düzensiz harcamalardır. Örneğin, trafik cezası. Tıbbi harcamalar gibi bazıları kaçınılmazdır, ancak diğerleri gerekirse azaltılabilir veya hatta ortadan kaldırılabilir. Bu, boş zaman harcamaları, seyahat vb. için geçerlidir.</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Calibri"/>
              <a:buChar char="•"/>
            </a:pPr>
            <a:r>
              <a:t/>
            </a:r>
            <a:endParaRPr b="1" i="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Texto&#10;&#10;Descripción generada automáticamente" id="77" name="Google Shape;77;p6"/>
          <p:cNvPicPr preferRelativeResize="0"/>
          <p:nvPr/>
        </p:nvPicPr>
        <p:blipFill rotWithShape="1">
          <a:blip r:embed="rId3">
            <a:alphaModFix/>
          </a:blip>
          <a:srcRect b="0" l="0" r="0" t="0"/>
          <a:stretch/>
        </p:blipFill>
        <p:spPr>
          <a:xfrm>
            <a:off x="11811000" y="2628900"/>
            <a:ext cx="6172200" cy="617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7"/>
          <p:cNvSpPr txBox="1"/>
          <p:nvPr/>
        </p:nvSpPr>
        <p:spPr>
          <a:xfrm>
            <a:off x="1447800" y="1573291"/>
            <a:ext cx="12344400" cy="212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Hanehalkı ekonomisindeki temel ekonomik hareketler nelerdir?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83" name="Google Shape;83;p7"/>
          <p:cNvSpPr txBox="1"/>
          <p:nvPr/>
        </p:nvSpPr>
        <p:spPr>
          <a:xfrm>
            <a:off x="1600200" y="3314700"/>
            <a:ext cx="15392400" cy="4833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Bir gelir tahsilatla aynı mıdır? Tam olarak değil:</a:t>
            </a:r>
            <a:endParaRPr b="1"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Bir miktar para alma hakkını elde ettiğimizde bir gelir ortaya çıkar. Örneğin, çalışmamız ay sonunda alacağımız bir gelir elde eder, ya da bir dükkan krediyle sattığında ve müşterisine fatura verdiğinde. Her iki durumda da bir toplama hakkı oluşturulur.</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Tahsilat, o miktarı gerçekten aldığımız zamandır. Örneğimizde, şirketimiz maaşımızı bir banka hesabı üzerinden veya nakit olarak ödendiğinde bize ödeme yapılır. Veya müşteri işletme tarafından verilen faturayı ödediğinde.</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Gelirler ve tahsilatlar aynı tarihe denk geldiğinde, nakit gelirle uğraşıyor olurduk.</a:t>
            </a:r>
            <a:endParaRPr sz="2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Bir gelirin tarihi tahsilat tarihi ile denk gelmeyebilir, tıpkı harcama tarihinin ödeme tarihinden farklı olabileceği gibi.</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8"/>
          <p:cNvSpPr txBox="1"/>
          <p:nvPr/>
        </p:nvSpPr>
        <p:spPr>
          <a:xfrm>
            <a:off x="1447800" y="1573291"/>
            <a:ext cx="12344400" cy="212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Hanehalkı ekonomisindeki temel ekonomik hareketler nelerdir?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89" name="Google Shape;89;p8"/>
          <p:cNvSpPr txBox="1"/>
          <p:nvPr/>
        </p:nvSpPr>
        <p:spPr>
          <a:xfrm>
            <a:off x="1600200" y="3314700"/>
            <a:ext cx="148590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Bir masraf ödeme ile aynı mıdır? Hayır:</a:t>
            </a:r>
            <a:endParaRPr b="1"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Bir miktar para ödeme yükümlülüğü getirildiğinde bir harcama yapılır.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Ödeme, paranın fiziksel olarak veya bir banka hesabına borç yoluyla teslim edilmesidir.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Örneğin, bir kişi bir ev aleti almaya karar verirse, o kişi satın alma işlemini yaptığı gün bütçesindeki harcamaları not etmelidir. Bununla birlikte, cihazın ödemesinin taksitler halinde yapılması, böylece harcamaların ve ödemelerin aynı anda çakışmaması söz konusu olabilir.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nvSpPr>
        <p:spPr>
          <a:xfrm>
            <a:off x="1447800" y="1573291"/>
            <a:ext cx="12344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Bütçe nasıl hazırlanır?</a:t>
            </a:r>
            <a:endParaRPr b="1" sz="4400">
              <a:solidFill>
                <a:schemeClr val="dk1"/>
              </a:solidFill>
              <a:latin typeface="Calibri"/>
              <a:ea typeface="Calibri"/>
              <a:cs typeface="Calibri"/>
              <a:sym typeface="Calibri"/>
            </a:endParaRPr>
          </a:p>
        </p:txBody>
      </p:sp>
      <p:sp>
        <p:nvSpPr>
          <p:cNvPr id="95" name="Google Shape;95;p9"/>
          <p:cNvSpPr txBox="1"/>
          <p:nvPr/>
        </p:nvSpPr>
        <p:spPr>
          <a:xfrm>
            <a:off x="1600200" y="2628900"/>
            <a:ext cx="9448800" cy="5571900"/>
          </a:xfrm>
          <a:prstGeom prst="rect">
            <a:avLst/>
          </a:prstGeom>
          <a:noFill/>
          <a:ln>
            <a:noFill/>
          </a:ln>
        </p:spPr>
        <p:txBody>
          <a:bodyPr anchorCtr="0" anchor="t" bIns="45700" lIns="91425" spcFirstLastPara="1" rIns="91425" wrap="square" tIns="45700">
            <a:spAutoFit/>
          </a:bodyPr>
          <a:lstStyle/>
          <a:p>
            <a:pPr indent="-406400" lvl="1" marL="914400" rtl="0" algn="just">
              <a:spcBef>
                <a:spcPts val="1200"/>
              </a:spcBef>
              <a:spcAft>
                <a:spcPts val="0"/>
              </a:spcAft>
              <a:buClr>
                <a:schemeClr val="dk1"/>
              </a:buClr>
              <a:buSzPts val="2800"/>
              <a:buChar char="•"/>
            </a:pPr>
            <a:r>
              <a:rPr lang="en-US" sz="2800">
                <a:solidFill>
                  <a:schemeClr val="dk1"/>
                </a:solidFill>
                <a:latin typeface="Calibri"/>
                <a:ea typeface="Calibri"/>
                <a:cs typeface="Calibri"/>
                <a:sym typeface="Calibri"/>
              </a:rPr>
              <a:t>Herhangi bir bütçe için bazı temel adımlar vardır:</a:t>
            </a:r>
            <a:endParaRPr sz="2800">
              <a:solidFill>
                <a:schemeClr val="dk1"/>
              </a:solidFill>
              <a:latin typeface="Calibri"/>
              <a:ea typeface="Calibri"/>
              <a:cs typeface="Calibri"/>
              <a:sym typeface="Calibri"/>
            </a:endParaRPr>
          </a:p>
          <a:p>
            <a:pPr indent="-406400" lvl="1" marL="914400" rtl="0" algn="just">
              <a:spcBef>
                <a:spcPts val="1200"/>
              </a:spcBef>
              <a:spcAft>
                <a:spcPts val="0"/>
              </a:spcAft>
              <a:buClr>
                <a:schemeClr val="dk1"/>
              </a:buClr>
              <a:buSzPts val="2800"/>
              <a:buChar char="•"/>
            </a:pPr>
            <a:r>
              <a:rPr lang="en-US" sz="2800">
                <a:solidFill>
                  <a:schemeClr val="dk1"/>
                </a:solidFill>
                <a:latin typeface="Calibri"/>
                <a:ea typeface="Calibri"/>
                <a:cs typeface="Calibri"/>
                <a:sym typeface="Calibri"/>
              </a:rPr>
              <a:t>Gelir ve gider kalemlerini tespit etmek. Yıl için hangi gelire sahip olduğumuzu ve hangi masrafları karşılamamız gerektiğini bilmek önemlidir.</a:t>
            </a:r>
            <a:endParaRPr sz="2800">
              <a:solidFill>
                <a:schemeClr val="dk1"/>
              </a:solidFill>
              <a:latin typeface="Calibri"/>
              <a:ea typeface="Calibri"/>
              <a:cs typeface="Calibri"/>
              <a:sym typeface="Calibri"/>
            </a:endParaRPr>
          </a:p>
          <a:p>
            <a:pPr indent="-406400" lvl="1" marL="914400" rtl="0" algn="just">
              <a:spcBef>
                <a:spcPts val="1200"/>
              </a:spcBef>
              <a:spcAft>
                <a:spcPts val="0"/>
              </a:spcAft>
              <a:buClr>
                <a:schemeClr val="dk1"/>
              </a:buClr>
              <a:buSzPts val="2800"/>
              <a:buChar char="•"/>
            </a:pPr>
            <a:r>
              <a:rPr b="1" lang="en-US" sz="2800">
                <a:solidFill>
                  <a:schemeClr val="dk1"/>
                </a:solidFill>
                <a:latin typeface="Calibri"/>
                <a:ea typeface="Calibri"/>
                <a:cs typeface="Calibri"/>
                <a:sym typeface="Calibri"/>
              </a:rPr>
              <a:t>Gelir: </a:t>
            </a:r>
            <a:r>
              <a:rPr lang="en-US" sz="2800">
                <a:solidFill>
                  <a:schemeClr val="dk1"/>
                </a:solidFill>
                <a:latin typeface="Calibri"/>
                <a:ea typeface="Calibri"/>
                <a:cs typeface="Calibri"/>
                <a:sym typeface="Calibri"/>
              </a:rPr>
              <a:t>Tüm gelir kaynaklarını listeleyerek başlıyoruz. En önemlileri genellikle emekliler için maaş veya emekli maaşıdır, ancak nafaka, banka hesaplarından faiz, sübvansiyonlar, ekstra çalışma ve sosyal güvenlik planlarından yapılan ödemeler gibi diğer olası gelirleri unutmayın.</a:t>
            </a:r>
            <a:endParaRPr sz="2800">
              <a:solidFill>
                <a:schemeClr val="dk1"/>
              </a:solidFill>
              <a:latin typeface="Calibri"/>
              <a:ea typeface="Calibri"/>
              <a:cs typeface="Calibri"/>
              <a:sym typeface="Calibri"/>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cono&#10;&#10;Descripción generada automáticamente" id="96" name="Google Shape;96;p9"/>
          <p:cNvPicPr preferRelativeResize="0"/>
          <p:nvPr/>
        </p:nvPicPr>
        <p:blipFill rotWithShape="1">
          <a:blip r:embed="rId3">
            <a:alphaModFix/>
          </a:blip>
          <a:srcRect b="0" l="0" r="0" t="0"/>
          <a:stretch/>
        </p:blipFill>
        <p:spPr>
          <a:xfrm>
            <a:off x="12435509" y="3361283"/>
            <a:ext cx="4229100" cy="422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2022-02-16T10:54:20Z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