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80" r:id="rId6"/>
    <p:sldId id="281" r:id="rId7"/>
    <p:sldId id="282" r:id="rId8"/>
    <p:sldId id="283" r:id="rId9"/>
    <p:sldId id="284" r:id="rId10"/>
    <p:sldId id="285" r:id="rId11"/>
    <p:sldId id="286" r:id="rId12"/>
    <p:sldId id="287" r:id="rId13"/>
    <p:sldId id="288" r:id="rId14"/>
    <p:sldId id="289" r:id="rId15"/>
    <p:sldId id="290" r:id="rId16"/>
    <p:sldId id="291" r:id="rId17"/>
    <p:sldId id="262" r:id="rId18"/>
    <p:sldId id="260" r:id="rId1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54" autoAdjust="0"/>
    <p:restoredTop sz="94444"/>
  </p:normalViewPr>
  <p:slideViewPr>
    <p:cSldViewPr>
      <p:cViewPr varScale="1">
        <p:scale>
          <a:sx n="54" d="100"/>
          <a:sy n="54" d="100"/>
        </p:scale>
        <p:origin x="398"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print"/>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print"/>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print"/>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print"/>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print"/>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272417"/>
          </a:xfrm>
          <a:prstGeom prst="rect">
            <a:avLst/>
          </a:prstGeom>
          <a:noFill/>
        </p:spPr>
        <p:txBody>
          <a:bodyPr wrap="square">
            <a:spAutoFit/>
          </a:bodyPr>
          <a:lstStyle/>
          <a:p>
            <a:pPr marL="12700" algn="ctr">
              <a:lnSpc>
                <a:spcPct val="100000"/>
              </a:lnSpc>
              <a:spcBef>
                <a:spcPts val="100"/>
              </a:spcBef>
            </a:pPr>
            <a:r>
              <a:rPr lang="en-US" sz="4800" b="1" spc="-65" dirty="0" err="1">
                <a:latin typeface="Calibri" panose="020F0502020204030204" pitchFamily="34" charset="0"/>
                <a:ea typeface="Microsoft Sans Serif" panose="020B0604020202020204" pitchFamily="34" charset="0"/>
                <a:cs typeface="Calibri" panose="020F0502020204030204" pitchFamily="34" charset="0"/>
              </a:rPr>
              <a:t>Finansın</a:t>
            </a:r>
            <a:r>
              <a:rPr lang="en-US" sz="4800" b="1" spc="-65" dirty="0">
                <a:latin typeface="Calibri" panose="020F0502020204030204" pitchFamily="34" charset="0"/>
                <a:ea typeface="Microsoft Sans Serif" panose="020B0604020202020204" pitchFamily="34" charset="0"/>
                <a:cs typeface="Calibri" panose="020F0502020204030204" pitchFamily="34" charset="0"/>
              </a:rPr>
              <a:t> </a:t>
            </a:r>
            <a:r>
              <a:rPr lang="en-US" sz="4800" b="1" spc="-65" dirty="0" err="1">
                <a:latin typeface="Calibri" panose="020F0502020204030204" pitchFamily="34" charset="0"/>
                <a:ea typeface="Microsoft Sans Serif" panose="020B0604020202020204" pitchFamily="34" charset="0"/>
                <a:cs typeface="Calibri" panose="020F0502020204030204" pitchFamily="34" charset="0"/>
              </a:rPr>
              <a:t>Tehlikeleri</a:t>
            </a:r>
            <a:r>
              <a:rPr lang="en-US" sz="4800" b="1" spc="-65" dirty="0">
                <a:latin typeface="Calibri" panose="020F0502020204030204" pitchFamily="34" charset="0"/>
                <a:ea typeface="Microsoft Sans Serif" panose="020B0604020202020204" pitchFamily="34" charset="0"/>
                <a:cs typeface="Calibri" panose="020F0502020204030204" pitchFamily="34" charset="0"/>
              </a:rPr>
              <a:t> </a:t>
            </a:r>
            <a:r>
              <a:rPr lang="en-US" sz="4800" b="1" spc="-65" dirty="0" err="1">
                <a:latin typeface="Calibri" panose="020F0502020204030204" pitchFamily="34" charset="0"/>
                <a:ea typeface="Microsoft Sans Serif" panose="020B0604020202020204" pitchFamily="34" charset="0"/>
                <a:cs typeface="Calibri" panose="020F0502020204030204" pitchFamily="34" charset="0"/>
              </a:rPr>
              <a:t>ve</a:t>
            </a:r>
            <a:r>
              <a:rPr lang="en-US" sz="4800" b="1" spc="-65" dirty="0">
                <a:latin typeface="Calibri" panose="020F0502020204030204" pitchFamily="34" charset="0"/>
                <a:ea typeface="Microsoft Sans Serif" panose="020B0604020202020204" pitchFamily="34" charset="0"/>
                <a:cs typeface="Calibri" panose="020F0502020204030204" pitchFamily="34" charset="0"/>
              </a:rPr>
              <a:t> </a:t>
            </a:r>
            <a:r>
              <a:rPr lang="en-US" sz="4800" b="1" spc="-65" dirty="0" err="1">
                <a:latin typeface="Calibri" panose="020F0502020204030204" pitchFamily="34" charset="0"/>
                <a:ea typeface="Microsoft Sans Serif" panose="020B0604020202020204" pitchFamily="34" charset="0"/>
                <a:cs typeface="Calibri" panose="020F0502020204030204" pitchFamily="34" charset="0"/>
              </a:rPr>
              <a:t>Riskleri</a:t>
            </a: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tr-TR" sz="4800" b="1" spc="-65" dirty="0">
                <a:ea typeface="Microsoft Sans Serif" panose="020B0604020202020204" pitchFamily="34" charset="0"/>
                <a:cs typeface="Microsoft Sans Serif" panose="020B0604020202020204" pitchFamily="34" charset="0"/>
              </a:rPr>
              <a:t>Ortak</a:t>
            </a:r>
            <a:r>
              <a:rPr lang="en-US" sz="4800" b="1" spc="-65" dirty="0">
                <a:ea typeface="Microsoft Sans Serif" panose="020B0604020202020204" pitchFamily="34" charset="0"/>
                <a:cs typeface="Microsoft Sans Serif" panose="020B0604020202020204" pitchFamily="34" charset="0"/>
              </a:rPr>
              <a:t>: IDP &amp; IHF</a:t>
            </a:r>
          </a:p>
          <a:p>
            <a:pPr marL="12700">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err="1">
                <a:latin typeface="Calibri" panose="020F0502020204030204" pitchFamily="34" charset="0"/>
                <a:ea typeface="Microsoft Sans Serif" panose="020B0604020202020204" pitchFamily="34" charset="0"/>
                <a:cs typeface="Calibri" panose="020F0502020204030204" pitchFamily="34" charset="0"/>
              </a:rPr>
              <a:t>Ünite</a:t>
            </a:r>
            <a:r>
              <a:rPr lang="en-GB" sz="4400" b="1" dirty="0">
                <a:latin typeface="Calibri" panose="020F0502020204030204" pitchFamily="34" charset="0"/>
                <a:ea typeface="Microsoft Sans Serif" panose="020B0604020202020204" pitchFamily="34" charset="0"/>
                <a:cs typeface="Calibri" panose="020F0502020204030204" pitchFamily="34" charset="0"/>
              </a:rPr>
              <a:t> 2: </a:t>
            </a:r>
            <a:r>
              <a:rPr lang="en-GB" sz="4400" b="1" dirty="0" err="1">
                <a:latin typeface="Calibri" panose="020F0502020204030204" pitchFamily="34" charset="0"/>
                <a:ea typeface="Microsoft Sans Serif" panose="020B0604020202020204" pitchFamily="34" charset="0"/>
                <a:cs typeface="Calibri" panose="020F0502020204030204" pitchFamily="34" charset="0"/>
              </a:rPr>
              <a:t>Finansal</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riski</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nasıl</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azaltıyorsunuz</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p>
        </p:txBody>
      </p:sp>
      <p:sp>
        <p:nvSpPr>
          <p:cNvPr id="2" name="CasellaDiTesto 1">
            <a:extLst>
              <a:ext uri="{FF2B5EF4-FFF2-40B4-BE49-F238E27FC236}">
                <a16:creationId xmlns:a16="http://schemas.microsoft.com/office/drawing/2014/main" id="{2E03FE4E-10F8-3C4B-973C-B9A6FDAD650A}"/>
              </a:ext>
            </a:extLst>
          </p:cNvPr>
          <p:cNvSpPr txBox="1"/>
          <p:nvPr/>
        </p:nvSpPr>
        <p:spPr>
          <a:xfrm>
            <a:off x="1181100" y="2781300"/>
            <a:ext cx="4500912" cy="584775"/>
          </a:xfrm>
          <a:prstGeom prst="rect">
            <a:avLst/>
          </a:prstGeom>
          <a:noFill/>
        </p:spPr>
        <p:txBody>
          <a:bodyPr wrap="none" rtlCol="0">
            <a:spAutoFit/>
          </a:bodyPr>
          <a:lstStyle/>
          <a:p>
            <a:r>
              <a:rPr lang="en-US" sz="3200" b="1" dirty="0" err="1"/>
              <a:t>Dört</a:t>
            </a:r>
            <a:r>
              <a:rPr lang="en-US" sz="3200" b="1" dirty="0"/>
              <a:t> </a:t>
            </a:r>
            <a:r>
              <a:rPr lang="en-US" sz="3200" b="1" dirty="0" err="1"/>
              <a:t>boyutlu</a:t>
            </a:r>
            <a:r>
              <a:rPr lang="en-US" sz="3200" b="1" dirty="0"/>
              <a:t> </a:t>
            </a:r>
            <a:r>
              <a:rPr lang="en-US" sz="3200" b="1" dirty="0" err="1"/>
              <a:t>bir</a:t>
            </a:r>
            <a:r>
              <a:rPr lang="en-US" sz="3200" b="1" dirty="0"/>
              <a:t> </a:t>
            </a:r>
            <a:r>
              <a:rPr lang="en-US" sz="3200" b="1" dirty="0" err="1"/>
              <a:t>yaklaşım</a:t>
            </a:r>
            <a:endParaRPr lang="en-US" sz="3200" b="1" dirty="0"/>
          </a:p>
        </p:txBody>
      </p:sp>
      <p:sp>
        <p:nvSpPr>
          <p:cNvPr id="3" name="CasellaDiTesto 2">
            <a:extLst>
              <a:ext uri="{FF2B5EF4-FFF2-40B4-BE49-F238E27FC236}">
                <a16:creationId xmlns:a16="http://schemas.microsoft.com/office/drawing/2014/main" id="{95120F6A-1CD9-2845-A24A-38AB6A0FB353}"/>
              </a:ext>
            </a:extLst>
          </p:cNvPr>
          <p:cNvSpPr txBox="1"/>
          <p:nvPr/>
        </p:nvSpPr>
        <p:spPr>
          <a:xfrm>
            <a:off x="1181100" y="3804643"/>
            <a:ext cx="15925800" cy="3108543"/>
          </a:xfrm>
          <a:prstGeom prst="rect">
            <a:avLst/>
          </a:prstGeom>
          <a:noFill/>
        </p:spPr>
        <p:txBody>
          <a:bodyPr wrap="square" rtlCol="0">
            <a:spAutoFit/>
          </a:bodyPr>
          <a:lstStyle/>
          <a:p>
            <a:pPr fontAlgn="base"/>
            <a:r>
              <a:rPr lang="en-US" sz="2800" dirty="0">
                <a:ea typeface="Microsoft Sans Serif" panose="020B0604020202020204" pitchFamily="34" charset="0"/>
              </a:rPr>
              <a:t>Riskin </a:t>
            </a:r>
            <a:r>
              <a:rPr lang="en-US" sz="2800" dirty="0" err="1">
                <a:ea typeface="Microsoft Sans Serif" panose="020B0604020202020204" pitchFamily="34" charset="0"/>
              </a:rPr>
              <a:t>olduğu</a:t>
            </a:r>
            <a:r>
              <a:rPr lang="en-US" sz="2800" dirty="0">
                <a:ea typeface="Microsoft Sans Serif" panose="020B0604020202020204" pitchFamily="34" charset="0"/>
              </a:rPr>
              <a:t> </a:t>
            </a:r>
            <a:r>
              <a:rPr lang="en-US" sz="2800" dirty="0" err="1">
                <a:ea typeface="Microsoft Sans Serif" panose="020B0604020202020204" pitchFamily="34" charset="0"/>
              </a:rPr>
              <a:t>yerde</a:t>
            </a:r>
            <a:r>
              <a:rPr lang="en-US" sz="2800" dirty="0">
                <a:ea typeface="Microsoft Sans Serif" panose="020B0604020202020204" pitchFamily="34" charset="0"/>
              </a:rPr>
              <a:t> </a:t>
            </a:r>
            <a:r>
              <a:rPr lang="en-US" sz="2800" dirty="0" err="1">
                <a:ea typeface="Microsoft Sans Serif" panose="020B0604020202020204" pitchFamily="34" charset="0"/>
              </a:rPr>
              <a:t>karşı</a:t>
            </a:r>
            <a:r>
              <a:rPr lang="en-US" sz="2800" dirty="0">
                <a:ea typeface="Microsoft Sans Serif" panose="020B0604020202020204" pitchFamily="34" charset="0"/>
              </a:rPr>
              <a:t> </a:t>
            </a:r>
            <a:r>
              <a:rPr lang="en-US" sz="2800" dirty="0" err="1">
                <a:ea typeface="Microsoft Sans Serif" panose="020B0604020202020204" pitchFamily="34" charset="0"/>
              </a:rPr>
              <a:t>önlem</a:t>
            </a:r>
            <a:r>
              <a:rPr lang="en-US" sz="2800" dirty="0">
                <a:ea typeface="Microsoft Sans Serif" panose="020B0604020202020204" pitchFamily="34" charset="0"/>
              </a:rPr>
              <a:t> de </a:t>
            </a:r>
            <a:r>
              <a:rPr lang="en-US" sz="2800" dirty="0" err="1">
                <a:ea typeface="Microsoft Sans Serif" panose="020B0604020202020204" pitchFamily="34" charset="0"/>
              </a:rPr>
              <a:t>vardır</a:t>
            </a:r>
            <a:r>
              <a:rPr lang="en-US" sz="2800" dirty="0">
                <a:ea typeface="Microsoft Sans Serif" panose="020B0604020202020204" pitchFamily="34" charset="0"/>
              </a:rPr>
              <a:t>. </a:t>
            </a:r>
            <a:r>
              <a:rPr lang="en-US" sz="2800" dirty="0" err="1">
                <a:ea typeface="Microsoft Sans Serif" panose="020B0604020202020204" pitchFamily="34" charset="0"/>
              </a:rPr>
              <a:t>Finansal</a:t>
            </a:r>
            <a:r>
              <a:rPr lang="en-US" sz="2800" dirty="0">
                <a:ea typeface="Microsoft Sans Serif" panose="020B0604020202020204" pitchFamily="34" charset="0"/>
              </a:rPr>
              <a:t> Riskin </a:t>
            </a:r>
            <a:r>
              <a:rPr lang="en-US" sz="2800" dirty="0" err="1">
                <a:ea typeface="Microsoft Sans Serif" panose="020B0604020202020204" pitchFamily="34" charset="0"/>
              </a:rPr>
              <a:t>birçok</a:t>
            </a:r>
            <a:r>
              <a:rPr lang="en-US" sz="2800" dirty="0">
                <a:ea typeface="Microsoft Sans Serif" panose="020B0604020202020204" pitchFamily="34" charset="0"/>
              </a:rPr>
              <a:t> </a:t>
            </a:r>
            <a:r>
              <a:rPr lang="en-US" sz="2800" dirty="0" err="1">
                <a:ea typeface="Microsoft Sans Serif" panose="020B0604020202020204" pitchFamily="34" charset="0"/>
              </a:rPr>
              <a:t>türü</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dereceye</a:t>
            </a:r>
            <a:r>
              <a:rPr lang="en-US" sz="2800" dirty="0">
                <a:ea typeface="Microsoft Sans Serif" panose="020B0604020202020204" pitchFamily="34" charset="0"/>
              </a:rPr>
              <a:t> </a:t>
            </a:r>
            <a:r>
              <a:rPr lang="en-US" sz="2800" dirty="0" err="1">
                <a:ea typeface="Microsoft Sans Serif" panose="020B0604020202020204" pitchFamily="34" charset="0"/>
              </a:rPr>
              <a:t>kadar</a:t>
            </a:r>
            <a:r>
              <a:rPr lang="en-US" sz="2800" dirty="0">
                <a:ea typeface="Microsoft Sans Serif" panose="020B0604020202020204" pitchFamily="34" charset="0"/>
              </a:rPr>
              <a:t> </a:t>
            </a:r>
            <a:r>
              <a:rPr lang="en-US" sz="2800" dirty="0" err="1">
                <a:ea typeface="Microsoft Sans Serif" panose="020B0604020202020204" pitchFamily="34" charset="0"/>
              </a:rPr>
              <a:t>tahmin</a:t>
            </a:r>
            <a:r>
              <a:rPr lang="en-US" sz="2800" dirty="0">
                <a:ea typeface="Microsoft Sans Serif" panose="020B0604020202020204" pitchFamily="34" charset="0"/>
              </a:rPr>
              <a:t> </a:t>
            </a:r>
            <a:r>
              <a:rPr lang="en-US" sz="2800" dirty="0" err="1">
                <a:ea typeface="Microsoft Sans Serif" panose="020B0604020202020204" pitchFamily="34" charset="0"/>
              </a:rPr>
              <a:t>edilebilir</a:t>
            </a:r>
            <a:r>
              <a:rPr lang="en-US" sz="2800" dirty="0">
                <a:ea typeface="Microsoft Sans Serif" panose="020B0604020202020204" pitchFamily="34" charset="0"/>
              </a:rPr>
              <a:t> </a:t>
            </a:r>
            <a:r>
              <a:rPr lang="en-US" sz="2800" dirty="0" err="1">
                <a:ea typeface="Microsoft Sans Serif" panose="020B0604020202020204" pitchFamily="34" charset="0"/>
              </a:rPr>
              <a:t>veya</a:t>
            </a:r>
            <a:r>
              <a:rPr lang="en-US" sz="2800" dirty="0">
                <a:ea typeface="Microsoft Sans Serif" panose="020B0604020202020204" pitchFamily="34" charset="0"/>
              </a:rPr>
              <a:t> </a:t>
            </a:r>
            <a:r>
              <a:rPr lang="en-US" sz="2800" dirty="0" err="1">
                <a:ea typeface="Microsoft Sans Serif" panose="020B0604020202020204" pitchFamily="34" charset="0"/>
              </a:rPr>
              <a:t>en</a:t>
            </a:r>
            <a:r>
              <a:rPr lang="en-US" sz="2800" dirty="0">
                <a:ea typeface="Microsoft Sans Serif" panose="020B0604020202020204" pitchFamily="34" charset="0"/>
              </a:rPr>
              <a:t> </a:t>
            </a:r>
            <a:r>
              <a:rPr lang="en-US" sz="2800" dirty="0" err="1">
                <a:ea typeface="Microsoft Sans Serif" panose="020B0604020202020204" pitchFamily="34" charset="0"/>
              </a:rPr>
              <a:t>azından</a:t>
            </a:r>
            <a:r>
              <a:rPr lang="en-US" sz="2800" dirty="0">
                <a:ea typeface="Microsoft Sans Serif" panose="020B0604020202020204" pitchFamily="34" charset="0"/>
              </a:rPr>
              <a:t> </a:t>
            </a:r>
            <a:r>
              <a:rPr lang="en-US" sz="2800" dirty="0" err="1">
                <a:ea typeface="Microsoft Sans Serif" panose="020B0604020202020204" pitchFamily="34" charset="0"/>
              </a:rPr>
              <a:t>tahmin</a:t>
            </a:r>
            <a:r>
              <a:rPr lang="en-US" sz="2800" dirty="0">
                <a:ea typeface="Microsoft Sans Serif" panose="020B0604020202020204" pitchFamily="34" charset="0"/>
              </a:rPr>
              <a:t> </a:t>
            </a:r>
            <a:r>
              <a:rPr lang="en-US" sz="2800" dirty="0" err="1">
                <a:ea typeface="Microsoft Sans Serif" panose="020B0604020202020204" pitchFamily="34" charset="0"/>
              </a:rPr>
              <a:t>edilebilir</a:t>
            </a:r>
            <a:r>
              <a:rPr lang="en-US" sz="2800" dirty="0">
                <a:ea typeface="Microsoft Sans Serif" panose="020B0604020202020204" pitchFamily="34" charset="0"/>
              </a:rPr>
              <a:t>.</a:t>
            </a:r>
            <a:endParaRPr lang="tr-TR" sz="2800" dirty="0">
              <a:ea typeface="Microsoft Sans Serif" panose="020B0604020202020204" pitchFamily="34" charset="0"/>
            </a:endParaRPr>
          </a:p>
          <a:p>
            <a:pPr fontAlgn="base"/>
            <a:endParaRPr lang="tr-TR" sz="2800" dirty="0">
              <a:ea typeface="Microsoft Sans Serif" panose="020B0604020202020204" pitchFamily="34" charset="0"/>
            </a:endParaRPr>
          </a:p>
          <a:p>
            <a:pPr fontAlgn="base"/>
            <a:r>
              <a:rPr lang="en-US" sz="2800" dirty="0">
                <a:ea typeface="Microsoft Sans Serif" panose="020B0604020202020204" pitchFamily="34" charset="0"/>
              </a:rPr>
              <a:t>Risk </a:t>
            </a:r>
            <a:r>
              <a:rPr lang="en-US" sz="2800" dirty="0" err="1">
                <a:ea typeface="Microsoft Sans Serif" panose="020B0604020202020204" pitchFamily="34" charset="0"/>
              </a:rPr>
              <a:t>Yönetimi</a:t>
            </a:r>
            <a:r>
              <a:rPr lang="en-US" sz="2800" dirty="0">
                <a:ea typeface="Microsoft Sans Serif" panose="020B0604020202020204" pitchFamily="34" charset="0"/>
              </a:rPr>
              <a:t> her </a:t>
            </a:r>
            <a:r>
              <a:rPr lang="en-US" sz="2800" dirty="0" err="1">
                <a:ea typeface="Microsoft Sans Serif" panose="020B0604020202020204" pitchFamily="34" charset="0"/>
              </a:rPr>
              <a:t>şeyden</a:t>
            </a:r>
            <a:r>
              <a:rPr lang="en-US" sz="2800" dirty="0">
                <a:ea typeface="Microsoft Sans Serif" panose="020B0604020202020204" pitchFamily="34" charset="0"/>
              </a:rPr>
              <a:t> </a:t>
            </a:r>
            <a:r>
              <a:rPr lang="en-US" sz="2800" dirty="0" err="1">
                <a:ea typeface="Microsoft Sans Serif" panose="020B0604020202020204" pitchFamily="34" charset="0"/>
              </a:rPr>
              <a:t>önce</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planlama</a:t>
            </a:r>
            <a:r>
              <a:rPr lang="en-US" sz="2800" dirty="0">
                <a:ea typeface="Microsoft Sans Serif" panose="020B0604020202020204" pitchFamily="34" charset="0"/>
              </a:rPr>
              <a:t> </a:t>
            </a:r>
            <a:r>
              <a:rPr lang="en-US" sz="2800" dirty="0" err="1">
                <a:ea typeface="Microsoft Sans Serif" panose="020B0604020202020204" pitchFamily="34" charset="0"/>
              </a:rPr>
              <a:t>meselesidir</a:t>
            </a:r>
            <a:r>
              <a:rPr lang="en-US" sz="2800" dirty="0">
                <a:ea typeface="Microsoft Sans Serif" panose="020B0604020202020204" pitchFamily="34" charset="0"/>
              </a:rPr>
              <a:t>: </a:t>
            </a:r>
            <a:r>
              <a:rPr lang="en-US" sz="2800" dirty="0" err="1">
                <a:ea typeface="Microsoft Sans Serif" panose="020B0604020202020204" pitchFamily="34" charset="0"/>
              </a:rPr>
              <a:t>riskin</a:t>
            </a:r>
            <a:r>
              <a:rPr lang="en-US" sz="2800" dirty="0">
                <a:ea typeface="Microsoft Sans Serif" panose="020B0604020202020204" pitchFamily="34" charset="0"/>
              </a:rPr>
              <a:t> </a:t>
            </a:r>
            <a:r>
              <a:rPr lang="en-US" sz="2800" dirty="0" err="1">
                <a:ea typeface="Microsoft Sans Serif" panose="020B0604020202020204" pitchFamily="34" charset="0"/>
              </a:rPr>
              <a:t>farkında</a:t>
            </a:r>
            <a:r>
              <a:rPr lang="en-US" sz="2800" dirty="0">
                <a:ea typeface="Microsoft Sans Serif" panose="020B0604020202020204" pitchFamily="34" charset="0"/>
              </a:rPr>
              <a:t> </a:t>
            </a:r>
            <a:r>
              <a:rPr lang="en-US" sz="2800" dirty="0" err="1">
                <a:ea typeface="Microsoft Sans Serif" panose="020B0604020202020204" pitchFamily="34" charset="0"/>
              </a:rPr>
              <a:t>olmak</a:t>
            </a:r>
            <a:r>
              <a:rPr lang="en-US" sz="2800" dirty="0">
                <a:ea typeface="Microsoft Sans Serif" panose="020B0604020202020204" pitchFamily="34" charset="0"/>
              </a:rPr>
              <a:t>, </a:t>
            </a:r>
            <a:r>
              <a:rPr lang="en-US" sz="2800" dirty="0" err="1">
                <a:ea typeface="Microsoft Sans Serif" panose="020B0604020202020204" pitchFamily="34" charset="0"/>
              </a:rPr>
              <a:t>kendinizi</a:t>
            </a:r>
            <a:r>
              <a:rPr lang="en-US" sz="2800" dirty="0">
                <a:ea typeface="Microsoft Sans Serif" panose="020B0604020202020204" pitchFamily="34" charset="0"/>
              </a:rPr>
              <a:t> </a:t>
            </a:r>
            <a:r>
              <a:rPr lang="en-US" sz="2800" dirty="0" err="1">
                <a:ea typeface="Microsoft Sans Serif" panose="020B0604020202020204" pitchFamily="34" charset="0"/>
              </a:rPr>
              <a:t>hoş</a:t>
            </a:r>
            <a:r>
              <a:rPr lang="en-US" sz="2800" dirty="0">
                <a:ea typeface="Microsoft Sans Serif" panose="020B0604020202020204" pitchFamily="34" charset="0"/>
              </a:rPr>
              <a:t> </a:t>
            </a:r>
            <a:r>
              <a:rPr lang="en-US" sz="2800" dirty="0" err="1">
                <a:ea typeface="Microsoft Sans Serif" panose="020B0604020202020204" pitchFamily="34" charset="0"/>
              </a:rPr>
              <a:t>olmayan</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yıkıcı</a:t>
            </a:r>
            <a:r>
              <a:rPr lang="en-US" sz="2800" dirty="0">
                <a:ea typeface="Microsoft Sans Serif" panose="020B0604020202020204" pitchFamily="34" charset="0"/>
              </a:rPr>
              <a:t> </a:t>
            </a:r>
            <a:r>
              <a:rPr lang="en-US" sz="2800" dirty="0" err="1">
                <a:ea typeface="Microsoft Sans Serif" panose="020B0604020202020204" pitchFamily="34" charset="0"/>
              </a:rPr>
              <a:t>senaryolardan</a:t>
            </a:r>
            <a:r>
              <a:rPr lang="en-US" sz="2800" dirty="0">
                <a:ea typeface="Microsoft Sans Serif" panose="020B0604020202020204" pitchFamily="34" charset="0"/>
              </a:rPr>
              <a:t> </a:t>
            </a:r>
            <a:r>
              <a:rPr lang="en-US" sz="2800" dirty="0" err="1">
                <a:ea typeface="Microsoft Sans Serif" panose="020B0604020202020204" pitchFamily="34" charset="0"/>
              </a:rPr>
              <a:t>koruma</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koruma</a:t>
            </a:r>
            <a:r>
              <a:rPr lang="en-US" sz="2800" dirty="0">
                <a:ea typeface="Microsoft Sans Serif" panose="020B0604020202020204" pitchFamily="34" charset="0"/>
              </a:rPr>
              <a:t> </a:t>
            </a:r>
            <a:r>
              <a:rPr lang="en-US" sz="2800" dirty="0" err="1">
                <a:ea typeface="Microsoft Sans Serif" panose="020B0604020202020204" pitchFamily="34" charset="0"/>
              </a:rPr>
              <a:t>operasının</a:t>
            </a:r>
            <a:r>
              <a:rPr lang="en-US" sz="2800" dirty="0">
                <a:ea typeface="Microsoft Sans Serif" panose="020B0604020202020204" pitchFamily="34" charset="0"/>
              </a:rPr>
              <a:t> </a:t>
            </a:r>
            <a:r>
              <a:rPr lang="en-US" sz="2800" dirty="0" err="1">
                <a:ea typeface="Microsoft Sans Serif" panose="020B0604020202020204" pitchFamily="34" charset="0"/>
              </a:rPr>
              <a:t>yarısıdır</a:t>
            </a:r>
            <a:r>
              <a:rPr lang="en-US" sz="2800" dirty="0">
                <a:ea typeface="Microsoft Sans Serif" panose="020B0604020202020204" pitchFamily="34" charset="0"/>
              </a:rPr>
              <a:t>.</a:t>
            </a:r>
            <a:endParaRPr lang="tr-TR" sz="2800" dirty="0">
              <a:ea typeface="Microsoft Sans Serif" panose="020B0604020202020204" pitchFamily="34" charset="0"/>
            </a:endParaRPr>
          </a:p>
          <a:p>
            <a:pPr fontAlgn="base"/>
            <a:endParaRPr lang="tr-TR" sz="2800" dirty="0">
              <a:ea typeface="Microsoft Sans Serif" panose="020B0604020202020204" pitchFamily="34" charset="0"/>
            </a:endParaRPr>
          </a:p>
          <a:p>
            <a:pPr fontAlgn="base"/>
            <a:r>
              <a:rPr lang="en-US" sz="2800" dirty="0" err="1">
                <a:ea typeface="Microsoft Sans Serif" panose="020B0604020202020204" pitchFamily="34" charset="0"/>
              </a:rPr>
              <a:t>Etkili</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Risk </a:t>
            </a:r>
            <a:r>
              <a:rPr lang="en-US" sz="2800" dirty="0" err="1">
                <a:ea typeface="Microsoft Sans Serif" panose="020B0604020202020204" pitchFamily="34" charset="0"/>
              </a:rPr>
              <a:t>Yönetimi</a:t>
            </a:r>
            <a:r>
              <a:rPr lang="en-US" sz="2800" dirty="0">
                <a:ea typeface="Microsoft Sans Serif" panose="020B0604020202020204" pitchFamily="34" charset="0"/>
              </a:rPr>
              <a:t> </a:t>
            </a:r>
            <a:r>
              <a:rPr lang="en-US" sz="2800" dirty="0" err="1">
                <a:ea typeface="Microsoft Sans Serif" panose="020B0604020202020204" pitchFamily="34" charset="0"/>
              </a:rPr>
              <a:t>için</a:t>
            </a:r>
            <a:r>
              <a:rPr lang="en-US" sz="2800" dirty="0">
                <a:ea typeface="Microsoft Sans Serif" panose="020B0604020202020204" pitchFamily="34" charset="0"/>
              </a:rPr>
              <a:t>, </a:t>
            </a:r>
            <a:r>
              <a:rPr lang="en-US" sz="2800" dirty="0" err="1">
                <a:ea typeface="Microsoft Sans Serif" panose="020B0604020202020204" pitchFamily="34" charset="0"/>
              </a:rPr>
              <a:t>riskin</a:t>
            </a:r>
            <a:r>
              <a:rPr lang="en-US" sz="2800" dirty="0">
                <a:ea typeface="Microsoft Sans Serif" panose="020B0604020202020204" pitchFamily="34" charset="0"/>
              </a:rPr>
              <a:t> </a:t>
            </a:r>
            <a:r>
              <a:rPr lang="en-US" sz="2800" dirty="0" err="1">
                <a:ea typeface="Microsoft Sans Serif" panose="020B0604020202020204" pitchFamily="34" charset="0"/>
              </a:rPr>
              <a:t>ortaya</a:t>
            </a:r>
            <a:r>
              <a:rPr lang="en-US" sz="2800" dirty="0">
                <a:ea typeface="Microsoft Sans Serif" panose="020B0604020202020204" pitchFamily="34" charset="0"/>
              </a:rPr>
              <a:t> </a:t>
            </a:r>
            <a:r>
              <a:rPr lang="en-US" sz="2800" dirty="0" err="1">
                <a:ea typeface="Microsoft Sans Serif" panose="020B0604020202020204" pitchFamily="34" charset="0"/>
              </a:rPr>
              <a:t>çıkabileceği</a:t>
            </a:r>
            <a:r>
              <a:rPr lang="en-US" sz="2800" dirty="0">
                <a:ea typeface="Microsoft Sans Serif" panose="020B0604020202020204" pitchFamily="34" charset="0"/>
              </a:rPr>
              <a:t> </a:t>
            </a:r>
            <a:r>
              <a:rPr lang="en-US" sz="2800" dirty="0" err="1">
                <a:ea typeface="Microsoft Sans Serif" panose="020B0604020202020204" pitchFamily="34" charset="0"/>
              </a:rPr>
              <a:t>beş</a:t>
            </a:r>
            <a:r>
              <a:rPr lang="en-US" sz="2800" dirty="0">
                <a:ea typeface="Microsoft Sans Serif" panose="020B0604020202020204" pitchFamily="34" charset="0"/>
              </a:rPr>
              <a:t> </a:t>
            </a:r>
            <a:r>
              <a:rPr lang="en-US" sz="2800" dirty="0" err="1">
                <a:ea typeface="Microsoft Sans Serif" panose="020B0604020202020204" pitchFamily="34" charset="0"/>
              </a:rPr>
              <a:t>temel</a:t>
            </a:r>
            <a:r>
              <a:rPr lang="en-US" sz="2800" dirty="0">
                <a:ea typeface="Microsoft Sans Serif" panose="020B0604020202020204" pitchFamily="34" charset="0"/>
              </a:rPr>
              <a:t> </a:t>
            </a:r>
            <a:r>
              <a:rPr lang="en-US" sz="2800" dirty="0" err="1">
                <a:ea typeface="Microsoft Sans Serif" panose="020B0604020202020204" pitchFamily="34" charset="0"/>
              </a:rPr>
              <a:t>finansal</a:t>
            </a:r>
            <a:r>
              <a:rPr lang="en-US" sz="2800" dirty="0">
                <a:ea typeface="Microsoft Sans Serif" panose="020B0604020202020204" pitchFamily="34" charset="0"/>
              </a:rPr>
              <a:t> </a:t>
            </a:r>
            <a:r>
              <a:rPr lang="en-US" sz="2800" dirty="0" err="1">
                <a:ea typeface="Microsoft Sans Serif" panose="020B0604020202020204" pitchFamily="34" charset="0"/>
              </a:rPr>
              <a:t>unsura</a:t>
            </a:r>
            <a:r>
              <a:rPr lang="en-US" sz="2800" dirty="0">
                <a:ea typeface="Microsoft Sans Serif" panose="020B0604020202020204" pitchFamily="34" charset="0"/>
              </a:rPr>
              <a:t> </a:t>
            </a:r>
            <a:r>
              <a:rPr lang="en-US" sz="2800" dirty="0" err="1">
                <a:ea typeface="Microsoft Sans Serif" panose="020B0604020202020204" pitchFamily="34" charset="0"/>
              </a:rPr>
              <a:t>müdahale</a:t>
            </a:r>
            <a:r>
              <a:rPr lang="en-US" sz="2800" dirty="0">
                <a:ea typeface="Microsoft Sans Serif" panose="020B0604020202020204" pitchFamily="34" charset="0"/>
              </a:rPr>
              <a:t> </a:t>
            </a:r>
            <a:r>
              <a:rPr lang="en-US" sz="2800" dirty="0" err="1">
                <a:ea typeface="Microsoft Sans Serif" panose="020B0604020202020204" pitchFamily="34" charset="0"/>
              </a:rPr>
              <a:t>edilmelidir</a:t>
            </a:r>
            <a:r>
              <a:rPr lang="en-US" sz="2800" dirty="0">
                <a:ea typeface="Microsoft Sans Serif" panose="020B0604020202020204" pitchFamily="34" charset="0"/>
              </a:rPr>
              <a:t>: </a:t>
            </a:r>
          </a:p>
        </p:txBody>
      </p:sp>
      <p:sp>
        <p:nvSpPr>
          <p:cNvPr id="5" name="Rettangolo 4"/>
          <p:cNvSpPr/>
          <p:nvPr/>
        </p:nvSpPr>
        <p:spPr>
          <a:xfrm>
            <a:off x="1181100" y="7775911"/>
            <a:ext cx="1039067"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GELİR</a:t>
            </a:r>
            <a:endParaRPr lang="en-GB" sz="2800" dirty="0"/>
          </a:p>
        </p:txBody>
      </p:sp>
      <p:sp>
        <p:nvSpPr>
          <p:cNvPr id="6" name="Rettangolo 5"/>
          <p:cNvSpPr/>
          <p:nvPr/>
        </p:nvSpPr>
        <p:spPr>
          <a:xfrm>
            <a:off x="3453012" y="7779572"/>
            <a:ext cx="1769010"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HARCAMA</a:t>
            </a:r>
            <a:endParaRPr lang="en-GB" sz="2800" dirty="0"/>
          </a:p>
        </p:txBody>
      </p:sp>
      <p:sp>
        <p:nvSpPr>
          <p:cNvPr id="7" name="Rettangolo 6"/>
          <p:cNvSpPr/>
          <p:nvPr/>
        </p:nvSpPr>
        <p:spPr>
          <a:xfrm>
            <a:off x="6401391" y="7783233"/>
            <a:ext cx="3200556"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VARLIKLAR/YATIRIM</a:t>
            </a:r>
            <a:endParaRPr lang="en-GB" sz="2800" dirty="0"/>
          </a:p>
        </p:txBody>
      </p:sp>
      <p:sp>
        <p:nvSpPr>
          <p:cNvPr id="8" name="Rettangolo 7"/>
          <p:cNvSpPr/>
          <p:nvPr/>
        </p:nvSpPr>
        <p:spPr>
          <a:xfrm>
            <a:off x="10461485" y="7786893"/>
            <a:ext cx="2389950"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BORÇ vs KREDİ</a:t>
            </a:r>
            <a:endParaRPr lang="en-GB" sz="2800" dirty="0"/>
          </a:p>
        </p:txBody>
      </p:sp>
      <p:sp>
        <p:nvSpPr>
          <p:cNvPr id="9" name="Rettangolo 8"/>
          <p:cNvSpPr/>
          <p:nvPr/>
        </p:nvSpPr>
        <p:spPr>
          <a:xfrm>
            <a:off x="13639800" y="7772250"/>
            <a:ext cx="1138453" cy="523220"/>
          </a:xfrm>
          <a:prstGeom prst="rect">
            <a:avLst/>
          </a:prstGeom>
        </p:spPr>
        <p:txBody>
          <a:bodyPr wrap="none">
            <a:spAutoFit/>
          </a:bodyPr>
          <a:lstStyle/>
          <a:p>
            <a:r>
              <a:rPr lang="en-US" sz="2800" b="1" dirty="0">
                <a:solidFill>
                  <a:srgbClr val="002060"/>
                </a:solidFill>
                <a:ea typeface="Microsoft Sans Serif" panose="020B0604020202020204" pitchFamily="34" charset="0"/>
              </a:rPr>
              <a:t>ÇEVRE</a:t>
            </a:r>
            <a:endParaRPr lang="en-GB" sz="2800" dirty="0"/>
          </a:p>
        </p:txBody>
      </p:sp>
    </p:spTree>
    <p:extLst>
      <p:ext uri="{BB962C8B-B14F-4D97-AF65-F5344CB8AC3E}">
        <p14:creationId xmlns:p14="http://schemas.microsoft.com/office/powerpoint/2010/main" val="379148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err="1">
                <a:latin typeface="Calibri" panose="020F0502020204030204" pitchFamily="34" charset="0"/>
                <a:ea typeface="Microsoft Sans Serif" panose="020B0604020202020204" pitchFamily="34" charset="0"/>
                <a:cs typeface="Calibri" panose="020F0502020204030204" pitchFamily="34" charset="0"/>
              </a:rPr>
              <a:t>Gelir</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Yönetimi</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970318"/>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err="1">
                <a:solidFill>
                  <a:srgbClr val="002060"/>
                </a:solidFill>
                <a:ea typeface="Microsoft Sans Serif" panose="020B0604020202020204" pitchFamily="34" charset="0"/>
              </a:rPr>
              <a:t>Gelirinizi</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çeşitlendirin</a:t>
            </a:r>
            <a:endParaRPr lang="tr-TR" sz="2800" b="1" dirty="0">
              <a:solidFill>
                <a:srgbClr val="002060"/>
              </a:solidFill>
              <a:ea typeface="Microsoft Sans Serif" panose="020B0604020202020204" pitchFamily="34" charset="0"/>
            </a:endParaRPr>
          </a:p>
          <a:p>
            <a:pPr fontAlgn="base"/>
            <a:r>
              <a:rPr lang="en-US" sz="2800" dirty="0">
                <a:effectLst/>
                <a:ea typeface="Microsoft Sans Serif" panose="020B0604020202020204" pitchFamily="34" charset="0"/>
              </a:rPr>
              <a:t>B </a:t>
            </a:r>
            <a:r>
              <a:rPr lang="en-US" sz="2800" dirty="0" err="1">
                <a:effectLst/>
                <a:ea typeface="Microsoft Sans Serif" panose="020B0604020202020204" pitchFamily="34" charset="0"/>
              </a:rPr>
              <a:t>planına</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hazır</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olun</a:t>
            </a:r>
            <a:r>
              <a:rPr lang="en-US" sz="2800" dirty="0">
                <a:effectLst/>
                <a:ea typeface="Microsoft Sans Serif" panose="020B0604020202020204" pitchFamily="34" charset="0"/>
              </a:rPr>
              <a:t>...</a:t>
            </a:r>
            <a:endParaRPr lang="tr-TR" sz="2800" dirty="0">
              <a:effectLst/>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err="1">
                <a:solidFill>
                  <a:srgbClr val="002060"/>
                </a:solidFill>
                <a:ea typeface="Microsoft Sans Serif" panose="020B0604020202020204" pitchFamily="34" charset="0"/>
              </a:rPr>
              <a:t>Gelir</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akış</a:t>
            </a:r>
            <a:r>
              <a:rPr lang="en-US" sz="2800" b="1" dirty="0">
                <a:solidFill>
                  <a:srgbClr val="002060"/>
                </a:solidFill>
                <a:ea typeface="Microsoft Sans Serif" panose="020B0604020202020204" pitchFamily="34" charset="0"/>
              </a:rPr>
              <a:t>(lar)</a:t>
            </a:r>
            <a:r>
              <a:rPr lang="en-US" sz="2800" b="1" dirty="0" err="1">
                <a:solidFill>
                  <a:srgbClr val="002060"/>
                </a:solidFill>
                <a:ea typeface="Microsoft Sans Serif" panose="020B0604020202020204" pitchFamily="34" charset="0"/>
              </a:rPr>
              <a:t>ınızı</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izleyin</a:t>
            </a:r>
            <a:endParaRPr lang="tr-TR" sz="2800" b="1" dirty="0">
              <a:solidFill>
                <a:srgbClr val="002060"/>
              </a:solidFill>
              <a:ea typeface="Microsoft Sans Serif" panose="020B0604020202020204" pitchFamily="34" charset="0"/>
            </a:endParaRPr>
          </a:p>
          <a:p>
            <a:pPr fontAlgn="base"/>
            <a:r>
              <a:rPr lang="en-US" sz="2800" dirty="0" err="1">
                <a:ea typeface="Microsoft Sans Serif" panose="020B0604020202020204" pitchFamily="34" charset="0"/>
              </a:rPr>
              <a:t>Tüm</a:t>
            </a:r>
            <a:r>
              <a:rPr lang="en-US" sz="2800" dirty="0">
                <a:ea typeface="Microsoft Sans Serif" panose="020B0604020202020204" pitchFamily="34" charset="0"/>
              </a:rPr>
              <a:t> </a:t>
            </a:r>
            <a:r>
              <a:rPr lang="en-US" sz="2800" dirty="0" err="1">
                <a:ea typeface="Microsoft Sans Serif" panose="020B0604020202020204" pitchFamily="34" charset="0"/>
              </a:rPr>
              <a:t>kısa</a:t>
            </a:r>
            <a:r>
              <a:rPr lang="en-US" sz="2800" dirty="0">
                <a:ea typeface="Microsoft Sans Serif" panose="020B0604020202020204" pitchFamily="34" charset="0"/>
              </a:rPr>
              <a:t> </a:t>
            </a:r>
            <a:r>
              <a:rPr lang="en-US" sz="2800" dirty="0" err="1">
                <a:ea typeface="Microsoft Sans Serif" panose="020B0604020202020204" pitchFamily="34" charset="0"/>
              </a:rPr>
              <a:t>vadeli</a:t>
            </a:r>
            <a:r>
              <a:rPr lang="en-US" sz="2800" dirty="0">
                <a:ea typeface="Microsoft Sans Serif" panose="020B0604020202020204" pitchFamily="34" charset="0"/>
              </a:rPr>
              <a:t> </a:t>
            </a:r>
            <a:r>
              <a:rPr lang="en-US" sz="2800" dirty="0" err="1">
                <a:ea typeface="Microsoft Sans Serif" panose="020B0604020202020204" pitchFamily="34" charset="0"/>
              </a:rPr>
              <a:t>risklerle</a:t>
            </a:r>
            <a:r>
              <a:rPr lang="en-US" sz="2800" dirty="0">
                <a:ea typeface="Microsoft Sans Serif" panose="020B0604020202020204" pitchFamily="34" charset="0"/>
              </a:rPr>
              <a:t> </a:t>
            </a:r>
            <a:r>
              <a:rPr lang="en-US" sz="2800" dirty="0" err="1">
                <a:ea typeface="Microsoft Sans Serif" panose="020B0604020202020204" pitchFamily="34" charset="0"/>
              </a:rPr>
              <a:t>nispeten</a:t>
            </a:r>
            <a:r>
              <a:rPr lang="en-US" sz="2800" dirty="0">
                <a:ea typeface="Microsoft Sans Serif" panose="020B0604020202020204" pitchFamily="34" charset="0"/>
              </a:rPr>
              <a:t> </a:t>
            </a:r>
            <a:r>
              <a:rPr lang="en-US" sz="2800" dirty="0" err="1">
                <a:ea typeface="Microsoft Sans Serif" panose="020B0604020202020204" pitchFamily="34" charset="0"/>
              </a:rPr>
              <a:t>kolaylıkla</a:t>
            </a:r>
            <a:r>
              <a:rPr lang="en-US" sz="2800" dirty="0">
                <a:ea typeface="Microsoft Sans Serif" panose="020B0604020202020204" pitchFamily="34" charset="0"/>
              </a:rPr>
              <a:t> </a:t>
            </a:r>
            <a:r>
              <a:rPr lang="en-US" sz="2800" dirty="0" err="1">
                <a:ea typeface="Microsoft Sans Serif" panose="020B0604020202020204" pitchFamily="34" charset="0"/>
              </a:rPr>
              <a:t>yüzleşmek</a:t>
            </a:r>
            <a:r>
              <a:rPr lang="en-US" sz="2800" dirty="0">
                <a:ea typeface="Microsoft Sans Serif" panose="020B0604020202020204" pitchFamily="34" charset="0"/>
              </a:rPr>
              <a:t> </a:t>
            </a:r>
            <a:r>
              <a:rPr lang="en-US" sz="2800" dirty="0" err="1">
                <a:ea typeface="Microsoft Sans Serif" panose="020B0604020202020204" pitchFamily="34" charset="0"/>
              </a:rPr>
              <a:t>için</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güvenlik</a:t>
            </a:r>
            <a:r>
              <a:rPr lang="en-US" sz="2800" dirty="0">
                <a:ea typeface="Microsoft Sans Serif" panose="020B0604020202020204" pitchFamily="34" charset="0"/>
              </a:rPr>
              <a:t> </a:t>
            </a:r>
            <a:r>
              <a:rPr lang="en-US" sz="2800" dirty="0" err="1">
                <a:ea typeface="Microsoft Sans Serif" panose="020B0604020202020204" pitchFamily="34" charset="0"/>
              </a:rPr>
              <a:t>ağı</a:t>
            </a:r>
            <a:r>
              <a:rPr lang="en-US" sz="2800" dirty="0">
                <a:ea typeface="Microsoft Sans Serif" panose="020B0604020202020204" pitchFamily="34" charset="0"/>
              </a:rPr>
              <a:t> </a:t>
            </a:r>
            <a:r>
              <a:rPr lang="en-US" sz="2800" dirty="0" err="1">
                <a:ea typeface="Microsoft Sans Serif" panose="020B0604020202020204" pitchFamily="34" charset="0"/>
              </a:rPr>
              <a:t>kurmayı</a:t>
            </a:r>
            <a:r>
              <a:rPr lang="en-US" sz="2800" dirty="0">
                <a:ea typeface="Microsoft Sans Serif" panose="020B0604020202020204" pitchFamily="34" charset="0"/>
              </a:rPr>
              <a:t> </a:t>
            </a:r>
            <a:r>
              <a:rPr lang="en-US" sz="2800" dirty="0" err="1">
                <a:ea typeface="Microsoft Sans Serif" panose="020B0604020202020204" pitchFamily="34" charset="0"/>
              </a:rPr>
              <a:t>unutmayın</a:t>
            </a:r>
            <a:r>
              <a:rPr lang="en-US" sz="2800" dirty="0">
                <a:ea typeface="Microsoft Sans Serif" panose="020B0604020202020204" pitchFamily="34" charset="0"/>
              </a:rPr>
              <a:t>.</a:t>
            </a:r>
            <a:endParaRPr lang="tr-TR" sz="2800" dirty="0">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a:solidFill>
                  <a:srgbClr val="002060"/>
                </a:solidFill>
                <a:ea typeface="Microsoft Sans Serif" panose="020B0604020202020204" pitchFamily="34" charset="0"/>
              </a:rPr>
              <a:t>Bir </a:t>
            </a:r>
            <a:r>
              <a:rPr lang="en-US" sz="2800" b="1" dirty="0" err="1">
                <a:solidFill>
                  <a:srgbClr val="002060"/>
                </a:solidFill>
                <a:ea typeface="Microsoft Sans Serif" panose="020B0604020202020204" pitchFamily="34" charset="0"/>
              </a:rPr>
              <a:t>sigortaya</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abone</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olun</a:t>
            </a:r>
            <a:endParaRPr lang="tr-TR" sz="2800" b="1" dirty="0">
              <a:solidFill>
                <a:srgbClr val="002060"/>
              </a:solidFill>
              <a:ea typeface="Microsoft Sans Serif" panose="020B0604020202020204" pitchFamily="34" charset="0"/>
            </a:endParaRPr>
          </a:p>
          <a:p>
            <a:pPr fontAlgn="base"/>
            <a:r>
              <a:rPr lang="en-US" sz="2800" dirty="0" err="1">
                <a:ea typeface="Microsoft Sans Serif" panose="020B0604020202020204" pitchFamily="34" charset="0"/>
              </a:rPr>
              <a:t>Sigorta</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kişinin</a:t>
            </a:r>
            <a:r>
              <a:rPr lang="en-US" sz="2800" dirty="0">
                <a:ea typeface="Microsoft Sans Serif" panose="020B0604020202020204" pitchFamily="34" charset="0"/>
              </a:rPr>
              <a:t> </a:t>
            </a:r>
            <a:r>
              <a:rPr lang="en-US" sz="2800" dirty="0" err="1">
                <a:ea typeface="Microsoft Sans Serif" panose="020B0604020202020204" pitchFamily="34" charset="0"/>
              </a:rPr>
              <a:t>kendi</a:t>
            </a:r>
            <a:r>
              <a:rPr lang="en-US" sz="2800" dirty="0">
                <a:ea typeface="Microsoft Sans Serif" panose="020B0604020202020204" pitchFamily="34" charset="0"/>
              </a:rPr>
              <a:t> </a:t>
            </a:r>
            <a:r>
              <a:rPr lang="en-US" sz="2800" dirty="0" err="1">
                <a:ea typeface="Microsoft Sans Serif" panose="020B0604020202020204" pitchFamily="34" charset="0"/>
              </a:rPr>
              <a:t>finansal</a:t>
            </a:r>
            <a:r>
              <a:rPr lang="en-US" sz="2800" dirty="0">
                <a:ea typeface="Microsoft Sans Serif" panose="020B0604020202020204" pitchFamily="34" charset="0"/>
              </a:rPr>
              <a:t> </a:t>
            </a:r>
            <a:r>
              <a:rPr lang="en-US" sz="2800" dirty="0" err="1">
                <a:ea typeface="Microsoft Sans Serif" panose="020B0604020202020204" pitchFamily="34" charset="0"/>
              </a:rPr>
              <a:t>riskini</a:t>
            </a:r>
            <a:r>
              <a:rPr lang="en-US" sz="2800" dirty="0">
                <a:ea typeface="Microsoft Sans Serif" panose="020B0604020202020204" pitchFamily="34" charset="0"/>
              </a:rPr>
              <a:t> </a:t>
            </a:r>
            <a:r>
              <a:rPr lang="en-US" sz="2800" dirty="0" err="1">
                <a:ea typeface="Microsoft Sans Serif" panose="020B0604020202020204" pitchFamily="34" charset="0"/>
              </a:rPr>
              <a:t>başkalarına</a:t>
            </a:r>
            <a:r>
              <a:rPr lang="en-US" sz="2800" dirty="0">
                <a:ea typeface="Microsoft Sans Serif" panose="020B0604020202020204" pitchFamily="34" charset="0"/>
              </a:rPr>
              <a:t> </a:t>
            </a:r>
            <a:r>
              <a:rPr lang="en-US" sz="2800" dirty="0" err="1">
                <a:ea typeface="Microsoft Sans Serif" panose="020B0604020202020204" pitchFamily="34" charset="0"/>
              </a:rPr>
              <a:t>devretmek</a:t>
            </a:r>
            <a:r>
              <a:rPr lang="en-US" sz="2800" dirty="0">
                <a:ea typeface="Microsoft Sans Serif" panose="020B0604020202020204" pitchFamily="34" charset="0"/>
              </a:rPr>
              <a:t> </a:t>
            </a:r>
            <a:r>
              <a:rPr lang="en-US" sz="2800" dirty="0" err="1">
                <a:ea typeface="Microsoft Sans Serif" panose="020B0604020202020204" pitchFamily="34" charset="0"/>
              </a:rPr>
              <a:t>için</a:t>
            </a:r>
            <a:r>
              <a:rPr lang="en-US" sz="2800" dirty="0">
                <a:ea typeface="Microsoft Sans Serif" panose="020B0604020202020204" pitchFamily="34" charset="0"/>
              </a:rPr>
              <a:t> </a:t>
            </a:r>
            <a:r>
              <a:rPr lang="en-US" sz="2800" dirty="0" err="1">
                <a:ea typeface="Microsoft Sans Serif" panose="020B0604020202020204" pitchFamily="34" charset="0"/>
              </a:rPr>
              <a:t>düşünebileceği</a:t>
            </a:r>
            <a:r>
              <a:rPr lang="en-US" sz="2800" dirty="0">
                <a:ea typeface="Microsoft Sans Serif" panose="020B0604020202020204" pitchFamily="34" charset="0"/>
              </a:rPr>
              <a:t> </a:t>
            </a:r>
            <a:r>
              <a:rPr lang="en-US" sz="2800" dirty="0" err="1">
                <a:ea typeface="Microsoft Sans Serif" panose="020B0604020202020204" pitchFamily="34" charset="0"/>
              </a:rPr>
              <a:t>en</a:t>
            </a:r>
            <a:r>
              <a:rPr lang="en-US" sz="2800" dirty="0">
                <a:ea typeface="Microsoft Sans Serif" panose="020B0604020202020204" pitchFamily="34" charset="0"/>
              </a:rPr>
              <a:t> </a:t>
            </a:r>
            <a:r>
              <a:rPr lang="en-US" sz="2800" dirty="0" err="1">
                <a:ea typeface="Microsoft Sans Serif" panose="020B0604020202020204" pitchFamily="34" charset="0"/>
              </a:rPr>
              <a:t>sağlam</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güvenilir</a:t>
            </a:r>
            <a:r>
              <a:rPr lang="en-US" sz="2800" dirty="0">
                <a:ea typeface="Microsoft Sans Serif" panose="020B0604020202020204" pitchFamily="34" charset="0"/>
              </a:rPr>
              <a:t> </a:t>
            </a:r>
            <a:r>
              <a:rPr lang="en-US" sz="2800" dirty="0" err="1">
                <a:ea typeface="Microsoft Sans Serif" panose="020B0604020202020204" pitchFamily="34" charset="0"/>
              </a:rPr>
              <a:t>kaynaktır</a:t>
            </a:r>
            <a:r>
              <a:rPr lang="en-US" sz="2800" dirty="0">
                <a:ea typeface="Microsoft Sans Serif" panose="020B0604020202020204" pitchFamily="34" charset="0"/>
              </a:rPr>
              <a:t>.</a:t>
            </a:r>
            <a:endParaRPr lang="en-US" sz="2800" b="1" dirty="0">
              <a:solidFill>
                <a:srgbClr val="002060"/>
              </a:solidFill>
              <a:effectLst/>
              <a:ea typeface="Microsoft Sans Serif" panose="020B0604020202020204" pitchFamily="34" charset="0"/>
            </a:endParaRPr>
          </a:p>
        </p:txBody>
      </p:sp>
    </p:spTree>
    <p:extLst>
      <p:ext uri="{BB962C8B-B14F-4D97-AF65-F5344CB8AC3E}">
        <p14:creationId xmlns:p14="http://schemas.microsoft.com/office/powerpoint/2010/main" val="405578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err="1">
                <a:latin typeface="Calibri" panose="020F0502020204030204" pitchFamily="34" charset="0"/>
                <a:ea typeface="Microsoft Sans Serif" panose="020B0604020202020204" pitchFamily="34" charset="0"/>
                <a:cs typeface="Calibri" panose="020F0502020204030204" pitchFamily="34" charset="0"/>
              </a:rPr>
              <a:t>Harcama</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Yönetimi</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108543"/>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err="1">
                <a:solidFill>
                  <a:srgbClr val="002060"/>
                </a:solidFill>
                <a:ea typeface="Microsoft Sans Serif" panose="020B0604020202020204" pitchFamily="34" charset="0"/>
              </a:rPr>
              <a:t>Bütçeleme</a:t>
            </a:r>
            <a:endParaRPr lang="tr-TR" sz="2800" b="1" dirty="0">
              <a:solidFill>
                <a:srgbClr val="002060"/>
              </a:solidFill>
              <a:ea typeface="Microsoft Sans Serif" panose="020B0604020202020204" pitchFamily="34" charset="0"/>
            </a:endParaRPr>
          </a:p>
          <a:p>
            <a:pPr fontAlgn="base"/>
            <a:r>
              <a:rPr lang="en-US" sz="2800" dirty="0" err="1">
                <a:effectLst/>
                <a:ea typeface="Microsoft Sans Serif" panose="020B0604020202020204" pitchFamily="34" charset="0"/>
              </a:rPr>
              <a:t>Ev</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bütçesi</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tüm</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harcamaları</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daha</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dikkatli</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bir</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şekilde</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planlamanıza</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ve</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gerekirse</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israfları</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azaltmanıza</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yardımcı</a:t>
            </a:r>
            <a:r>
              <a:rPr lang="en-US" sz="2800" dirty="0">
                <a:effectLst/>
                <a:ea typeface="Microsoft Sans Serif" panose="020B0604020202020204" pitchFamily="34" charset="0"/>
              </a:rPr>
              <a:t> </a:t>
            </a:r>
            <a:r>
              <a:rPr lang="en-US" sz="2800" dirty="0" err="1">
                <a:effectLst/>
                <a:ea typeface="Microsoft Sans Serif" panose="020B0604020202020204" pitchFamily="34" charset="0"/>
              </a:rPr>
              <a:t>olacaktır</a:t>
            </a:r>
            <a:r>
              <a:rPr lang="en-US" sz="2800" dirty="0">
                <a:effectLst/>
                <a:ea typeface="Microsoft Sans Serif" panose="020B0604020202020204" pitchFamily="34" charset="0"/>
              </a:rPr>
              <a:t>.</a:t>
            </a:r>
            <a:endParaRPr lang="en-US" sz="2800" dirty="0">
              <a:ea typeface="Microsoft Sans Serif" panose="020B0604020202020204" pitchFamily="34" charset="0"/>
            </a:endParaRPr>
          </a:p>
          <a:p>
            <a:pPr marL="457200" indent="-457200" fontAlgn="base">
              <a:buFont typeface="Arial" panose="020B0604020202020204" pitchFamily="34" charset="0"/>
              <a:buChar char="•"/>
            </a:pPr>
            <a:endParaRPr lang="tr-TR" sz="2800" b="1" dirty="0">
              <a:solidFill>
                <a:srgbClr val="002060"/>
              </a:solidFill>
              <a:ea typeface="Microsoft Sans Serif" panose="020B0604020202020204" pitchFamily="34" charset="0"/>
            </a:endParaRPr>
          </a:p>
          <a:p>
            <a:pPr marL="457200" indent="-457200" fontAlgn="base">
              <a:buFont typeface="Arial" panose="020B0604020202020204" pitchFamily="34" charset="0"/>
              <a:buChar char="•"/>
            </a:pPr>
            <a:r>
              <a:rPr lang="en-US" sz="2800" b="1" dirty="0" err="1">
                <a:solidFill>
                  <a:srgbClr val="002060"/>
                </a:solidFill>
                <a:ea typeface="Microsoft Sans Serif" panose="020B0604020202020204" pitchFamily="34" charset="0"/>
              </a:rPr>
              <a:t>Acil</a:t>
            </a:r>
            <a:r>
              <a:rPr lang="en-US" sz="2800" b="1" dirty="0">
                <a:solidFill>
                  <a:srgbClr val="002060"/>
                </a:solidFill>
                <a:ea typeface="Microsoft Sans Serif" panose="020B0604020202020204" pitchFamily="34" charset="0"/>
              </a:rPr>
              <a:t> durum </a:t>
            </a:r>
            <a:r>
              <a:rPr lang="en-US" sz="2800" b="1" dirty="0" err="1">
                <a:solidFill>
                  <a:srgbClr val="002060"/>
                </a:solidFill>
                <a:ea typeface="Microsoft Sans Serif" panose="020B0604020202020204" pitchFamily="34" charset="0"/>
              </a:rPr>
              <a:t>ağ</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geçidinin</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planlanması</a:t>
            </a:r>
            <a:r>
              <a:rPr lang="en-US" sz="2800" b="1" dirty="0">
                <a:solidFill>
                  <a:srgbClr val="002060"/>
                </a:solidFill>
                <a:ea typeface="Microsoft Sans Serif" panose="020B0604020202020204" pitchFamily="34" charset="0"/>
              </a:rPr>
              <a:t> </a:t>
            </a:r>
            <a:endParaRPr lang="tr-TR" sz="2800" b="1" dirty="0">
              <a:solidFill>
                <a:srgbClr val="002060"/>
              </a:solidFill>
              <a:ea typeface="Microsoft Sans Serif" panose="020B0604020202020204" pitchFamily="34" charset="0"/>
            </a:endParaRPr>
          </a:p>
          <a:p>
            <a:pPr fontAlgn="base"/>
            <a:r>
              <a:rPr lang="en-US" sz="2800" dirty="0">
                <a:ea typeface="Microsoft Sans Serif" panose="020B0604020202020204" pitchFamily="34" charset="0"/>
              </a:rPr>
              <a:t>Bir </a:t>
            </a:r>
            <a:r>
              <a:rPr lang="en-US" sz="2800" dirty="0" err="1">
                <a:ea typeface="Microsoft Sans Serif" panose="020B0604020202020204" pitchFamily="34" charset="0"/>
              </a:rPr>
              <a:t>güvenlik</a:t>
            </a:r>
            <a:r>
              <a:rPr lang="en-US" sz="2800" dirty="0">
                <a:ea typeface="Microsoft Sans Serif" panose="020B0604020202020204" pitchFamily="34" charset="0"/>
              </a:rPr>
              <a:t> </a:t>
            </a:r>
            <a:r>
              <a:rPr lang="en-US" sz="2800" dirty="0" err="1">
                <a:ea typeface="Microsoft Sans Serif" panose="020B0604020202020204" pitchFamily="34" charset="0"/>
              </a:rPr>
              <a:t>ağı</a:t>
            </a:r>
            <a:r>
              <a:rPr lang="en-US" sz="2800" dirty="0">
                <a:ea typeface="Microsoft Sans Serif" panose="020B0604020202020204" pitchFamily="34" charset="0"/>
              </a:rPr>
              <a:t>, </a:t>
            </a:r>
            <a:r>
              <a:rPr lang="en-US" sz="2800" dirty="0" err="1">
                <a:ea typeface="Microsoft Sans Serif" panose="020B0604020202020204" pitchFamily="34" charset="0"/>
              </a:rPr>
              <a:t>beklenmedik</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harcamanın</a:t>
            </a:r>
            <a:r>
              <a:rPr lang="en-US" sz="2800" dirty="0">
                <a:ea typeface="Microsoft Sans Serif" panose="020B0604020202020204" pitchFamily="34" charset="0"/>
              </a:rPr>
              <a:t> </a:t>
            </a:r>
            <a:r>
              <a:rPr lang="en-US" sz="2800" dirty="0" err="1">
                <a:ea typeface="Microsoft Sans Serif" panose="020B0604020202020204" pitchFamily="34" charset="0"/>
              </a:rPr>
              <a:t>olumsuz</a:t>
            </a:r>
            <a:r>
              <a:rPr lang="en-US" sz="2800" dirty="0">
                <a:ea typeface="Microsoft Sans Serif" panose="020B0604020202020204" pitchFamily="34" charset="0"/>
              </a:rPr>
              <a:t> </a:t>
            </a:r>
            <a:r>
              <a:rPr lang="en-US" sz="2800" dirty="0" err="1">
                <a:ea typeface="Microsoft Sans Serif" panose="020B0604020202020204" pitchFamily="34" charset="0"/>
              </a:rPr>
              <a:t>etkilerini</a:t>
            </a:r>
            <a:r>
              <a:rPr lang="en-US" sz="2800" dirty="0">
                <a:ea typeface="Microsoft Sans Serif" panose="020B0604020202020204" pitchFamily="34" charset="0"/>
              </a:rPr>
              <a:t> </a:t>
            </a:r>
            <a:r>
              <a:rPr lang="en-US" sz="2800" dirty="0" err="1">
                <a:ea typeface="Microsoft Sans Serif" panose="020B0604020202020204" pitchFamily="34" charset="0"/>
              </a:rPr>
              <a:t>kontrol</a:t>
            </a:r>
            <a:r>
              <a:rPr lang="en-US" sz="2800" dirty="0">
                <a:ea typeface="Microsoft Sans Serif" panose="020B0604020202020204" pitchFamily="34" charset="0"/>
              </a:rPr>
              <a:t> </a:t>
            </a:r>
            <a:r>
              <a:rPr lang="en-US" sz="2800" dirty="0" err="1">
                <a:ea typeface="Microsoft Sans Serif" panose="020B0604020202020204" pitchFamily="34" charset="0"/>
              </a:rPr>
              <a:t>altına</a:t>
            </a:r>
            <a:r>
              <a:rPr lang="en-US" sz="2800" dirty="0">
                <a:ea typeface="Microsoft Sans Serif" panose="020B0604020202020204" pitchFamily="34" charset="0"/>
              </a:rPr>
              <a:t> </a:t>
            </a:r>
            <a:r>
              <a:rPr lang="en-US" sz="2800" dirty="0" err="1">
                <a:ea typeface="Microsoft Sans Serif" panose="020B0604020202020204" pitchFamily="34" charset="0"/>
              </a:rPr>
              <a:t>almanıza</a:t>
            </a:r>
            <a:r>
              <a:rPr lang="en-US" sz="2800" dirty="0">
                <a:ea typeface="Microsoft Sans Serif" panose="020B0604020202020204" pitchFamily="34" charset="0"/>
              </a:rPr>
              <a:t> </a:t>
            </a:r>
            <a:r>
              <a:rPr lang="en-US" sz="2800" dirty="0" err="1">
                <a:ea typeface="Microsoft Sans Serif" panose="020B0604020202020204" pitchFamily="34" charset="0"/>
              </a:rPr>
              <a:t>yardımcı</a:t>
            </a:r>
            <a:r>
              <a:rPr lang="en-US" sz="2800" dirty="0">
                <a:ea typeface="Microsoft Sans Serif" panose="020B0604020202020204" pitchFamily="34" charset="0"/>
              </a:rPr>
              <a:t> </a:t>
            </a:r>
            <a:r>
              <a:rPr lang="en-US" sz="2800" dirty="0" err="1">
                <a:ea typeface="Microsoft Sans Serif" panose="020B0604020202020204" pitchFamily="34" charset="0"/>
              </a:rPr>
              <a:t>olur</a:t>
            </a:r>
            <a:r>
              <a:rPr lang="en-US" sz="2800" dirty="0">
                <a:ea typeface="Microsoft Sans Serif" panose="020B0604020202020204" pitchFamily="34" charset="0"/>
              </a:rPr>
              <a:t>; </a:t>
            </a:r>
            <a:r>
              <a:rPr lang="en-US" sz="2800" dirty="0" err="1">
                <a:ea typeface="Microsoft Sans Serif" panose="020B0604020202020204" pitchFamily="34" charset="0"/>
              </a:rPr>
              <a:t>acil</a:t>
            </a:r>
            <a:r>
              <a:rPr lang="en-US" sz="2800" dirty="0">
                <a:ea typeface="Microsoft Sans Serif" panose="020B0604020202020204" pitchFamily="34" charset="0"/>
              </a:rPr>
              <a:t> durum </a:t>
            </a:r>
            <a:r>
              <a:rPr lang="en-US" sz="2800" dirty="0" err="1">
                <a:ea typeface="Microsoft Sans Serif" panose="020B0604020202020204" pitchFamily="34" charset="0"/>
              </a:rPr>
              <a:t>fonu</a:t>
            </a:r>
            <a:r>
              <a:rPr lang="en-US" sz="2800" dirty="0">
                <a:ea typeface="Microsoft Sans Serif" panose="020B0604020202020204" pitchFamily="34" charset="0"/>
              </a:rPr>
              <a:t> </a:t>
            </a:r>
            <a:r>
              <a:rPr lang="en-US" sz="2800" dirty="0" err="1">
                <a:ea typeface="Microsoft Sans Serif" panose="020B0604020202020204" pitchFamily="34" charset="0"/>
              </a:rPr>
              <a:t>ise</a:t>
            </a:r>
            <a:r>
              <a:rPr lang="en-US" sz="2800" dirty="0">
                <a:ea typeface="Microsoft Sans Serif" panose="020B0604020202020204" pitchFamily="34" charset="0"/>
              </a:rPr>
              <a:t> </a:t>
            </a:r>
            <a:r>
              <a:rPr lang="en-US" sz="2800" dirty="0" err="1">
                <a:ea typeface="Microsoft Sans Serif" panose="020B0604020202020204" pitchFamily="34" charset="0"/>
              </a:rPr>
              <a:t>gerçekten</a:t>
            </a:r>
            <a:r>
              <a:rPr lang="en-US" sz="2800" dirty="0">
                <a:ea typeface="Microsoft Sans Serif" panose="020B0604020202020204" pitchFamily="34" charset="0"/>
              </a:rPr>
              <a:t> de </a:t>
            </a:r>
            <a:r>
              <a:rPr lang="en-US" sz="2800" dirty="0" err="1">
                <a:ea typeface="Microsoft Sans Serif" panose="020B0604020202020204" pitchFamily="34" charset="0"/>
              </a:rPr>
              <a:t>acil</a:t>
            </a:r>
            <a:r>
              <a:rPr lang="en-US" sz="2800" dirty="0">
                <a:ea typeface="Microsoft Sans Serif" panose="020B0604020202020204" pitchFamily="34" charset="0"/>
              </a:rPr>
              <a:t> </a:t>
            </a:r>
            <a:r>
              <a:rPr lang="en-US" sz="2800" dirty="0" err="1">
                <a:ea typeface="Microsoft Sans Serif" panose="020B0604020202020204" pitchFamily="34" charset="0"/>
              </a:rPr>
              <a:t>durumlarda</a:t>
            </a:r>
            <a:r>
              <a:rPr lang="en-US" sz="2800" dirty="0">
                <a:ea typeface="Microsoft Sans Serif" panose="020B0604020202020204" pitchFamily="34" charset="0"/>
              </a:rPr>
              <a:t>, </a:t>
            </a:r>
            <a:r>
              <a:rPr lang="en-US" sz="2800" dirty="0" err="1">
                <a:ea typeface="Microsoft Sans Serif" panose="020B0604020202020204" pitchFamily="34" charset="0"/>
              </a:rPr>
              <a:t>yani</a:t>
            </a:r>
            <a:r>
              <a:rPr lang="en-US" sz="2800" dirty="0">
                <a:ea typeface="Microsoft Sans Serif" panose="020B0604020202020204" pitchFamily="34" charset="0"/>
              </a:rPr>
              <a:t> </a:t>
            </a:r>
            <a:r>
              <a:rPr lang="en-US" sz="2800" dirty="0" err="1">
                <a:ea typeface="Microsoft Sans Serif" panose="020B0604020202020204" pitchFamily="34" charset="0"/>
              </a:rPr>
              <a:t>başka</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seçenek</a:t>
            </a:r>
            <a:r>
              <a:rPr lang="en-US" sz="2800" dirty="0">
                <a:ea typeface="Microsoft Sans Serif" panose="020B0604020202020204" pitchFamily="34" charset="0"/>
              </a:rPr>
              <a:t> </a:t>
            </a:r>
            <a:r>
              <a:rPr lang="en-US" sz="2800" dirty="0" err="1">
                <a:ea typeface="Microsoft Sans Serif" panose="020B0604020202020204" pitchFamily="34" charset="0"/>
              </a:rPr>
              <a:t>bulunmadığında</a:t>
            </a:r>
            <a:r>
              <a:rPr lang="en-US" sz="2800" dirty="0">
                <a:ea typeface="Microsoft Sans Serif" panose="020B0604020202020204" pitchFamily="34" charset="0"/>
              </a:rPr>
              <a:t> </a:t>
            </a:r>
            <a:r>
              <a:rPr lang="en-US" sz="2800" dirty="0" err="1">
                <a:ea typeface="Microsoft Sans Serif" panose="020B0604020202020204" pitchFamily="34" charset="0"/>
              </a:rPr>
              <a:t>açılır</a:t>
            </a:r>
            <a:r>
              <a:rPr lang="en-US" sz="2800" dirty="0">
                <a:ea typeface="Microsoft Sans Serif" panose="020B0604020202020204" pitchFamily="34" charset="0"/>
              </a:rPr>
              <a:t>.</a:t>
            </a:r>
          </a:p>
        </p:txBody>
      </p:sp>
    </p:spTree>
    <p:extLst>
      <p:ext uri="{BB962C8B-B14F-4D97-AF65-F5344CB8AC3E}">
        <p14:creationId xmlns:p14="http://schemas.microsoft.com/office/powerpoint/2010/main" val="377989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err="1">
                <a:latin typeface="Calibri" panose="020F0502020204030204" pitchFamily="34" charset="0"/>
                <a:ea typeface="Microsoft Sans Serif" panose="020B0604020202020204" pitchFamily="34" charset="0"/>
                <a:cs typeface="Calibri" panose="020F0502020204030204" pitchFamily="34" charset="0"/>
              </a:rPr>
              <a:t>Varlık</a:t>
            </a:r>
            <a:r>
              <a:rPr lang="en-GB" sz="4400" b="1" dirty="0">
                <a:latin typeface="Calibri" panose="020F0502020204030204" pitchFamily="34" charset="0"/>
                <a:ea typeface="Microsoft Sans Serif" panose="020B0604020202020204" pitchFamily="34" charset="0"/>
                <a:cs typeface="Calibri" panose="020F0502020204030204" pitchFamily="34" charset="0"/>
              </a:rPr>
              <a:t>/</a:t>
            </a:r>
            <a:r>
              <a:rPr lang="en-GB" sz="4400" b="1" dirty="0" err="1">
                <a:latin typeface="Calibri" panose="020F0502020204030204" pitchFamily="34" charset="0"/>
                <a:ea typeface="Microsoft Sans Serif" panose="020B0604020202020204" pitchFamily="34" charset="0"/>
                <a:cs typeface="Calibri" panose="020F0502020204030204" pitchFamily="34" charset="0"/>
              </a:rPr>
              <a:t>Yatırım</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Yönetimi</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3108543"/>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err="1">
                <a:solidFill>
                  <a:srgbClr val="002060"/>
                </a:solidFill>
                <a:ea typeface="Microsoft Sans Serif" panose="020B0604020202020204" pitchFamily="34" charset="0"/>
              </a:rPr>
              <a:t>Paranızı</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nereye</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yatırdığınıza</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dikkat</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edin</a:t>
            </a:r>
            <a:r>
              <a:rPr lang="en-US" sz="2800" b="1" dirty="0">
                <a:solidFill>
                  <a:srgbClr val="002060"/>
                </a:solidFill>
                <a:ea typeface="Microsoft Sans Serif" panose="020B0604020202020204" pitchFamily="34" charset="0"/>
              </a:rPr>
              <a:t>...</a:t>
            </a:r>
            <a:endParaRPr lang="tr-TR" sz="2800" b="1" dirty="0">
              <a:solidFill>
                <a:srgbClr val="002060"/>
              </a:solidFill>
              <a:ea typeface="Microsoft Sans Serif" panose="020B0604020202020204" pitchFamily="34" charset="0"/>
            </a:endParaRPr>
          </a:p>
          <a:p>
            <a:pPr fontAlgn="base"/>
            <a:r>
              <a:rPr lang="en-US" sz="2800" dirty="0" err="1">
                <a:ea typeface="Microsoft Sans Serif" panose="020B0604020202020204" pitchFamily="34" charset="0"/>
              </a:rPr>
              <a:t>Kulağa</a:t>
            </a:r>
            <a:r>
              <a:rPr lang="en-US" sz="2800" dirty="0">
                <a:ea typeface="Microsoft Sans Serif" panose="020B0604020202020204" pitchFamily="34" charset="0"/>
              </a:rPr>
              <a:t> ne </a:t>
            </a:r>
            <a:r>
              <a:rPr lang="en-US" sz="2800" dirty="0" err="1">
                <a:ea typeface="Microsoft Sans Serif" panose="020B0604020202020204" pitchFamily="34" charset="0"/>
              </a:rPr>
              <a:t>kadar</a:t>
            </a:r>
            <a:r>
              <a:rPr lang="en-US" sz="2800" dirty="0">
                <a:ea typeface="Microsoft Sans Serif" panose="020B0604020202020204" pitchFamily="34" charset="0"/>
              </a:rPr>
              <a:t> </a:t>
            </a:r>
            <a:r>
              <a:rPr lang="en-US" sz="2800" dirty="0" err="1">
                <a:ea typeface="Microsoft Sans Serif" panose="020B0604020202020204" pitchFamily="34" charset="0"/>
              </a:rPr>
              <a:t>gereksiz</a:t>
            </a:r>
            <a:r>
              <a:rPr lang="en-US" sz="2800" dirty="0">
                <a:ea typeface="Microsoft Sans Serif" panose="020B0604020202020204" pitchFamily="34" charset="0"/>
              </a:rPr>
              <a:t> </a:t>
            </a:r>
            <a:r>
              <a:rPr lang="en-US" sz="2800" dirty="0" err="1">
                <a:ea typeface="Microsoft Sans Serif" panose="020B0604020202020204" pitchFamily="34" charset="0"/>
              </a:rPr>
              <a:t>gelse</a:t>
            </a:r>
            <a:r>
              <a:rPr lang="en-US" sz="2800" dirty="0">
                <a:ea typeface="Microsoft Sans Serif" panose="020B0604020202020204" pitchFamily="34" charset="0"/>
              </a:rPr>
              <a:t> de, </a:t>
            </a:r>
            <a:r>
              <a:rPr lang="en-US" sz="2800" dirty="0" err="1">
                <a:ea typeface="Microsoft Sans Serif" panose="020B0604020202020204" pitchFamily="34" charset="0"/>
              </a:rPr>
              <a:t>bu</a:t>
            </a:r>
            <a:r>
              <a:rPr lang="en-US" sz="2800" dirty="0">
                <a:ea typeface="Microsoft Sans Serif" panose="020B0604020202020204" pitchFamily="34" charset="0"/>
              </a:rPr>
              <a:t> </a:t>
            </a:r>
            <a:r>
              <a:rPr lang="en-US" sz="2800" dirty="0" err="1">
                <a:ea typeface="Microsoft Sans Serif" panose="020B0604020202020204" pitchFamily="34" charset="0"/>
              </a:rPr>
              <a:t>en</a:t>
            </a:r>
            <a:r>
              <a:rPr lang="en-US" sz="2800" dirty="0">
                <a:ea typeface="Microsoft Sans Serif" panose="020B0604020202020204" pitchFamily="34" charset="0"/>
              </a:rPr>
              <a:t> </a:t>
            </a:r>
            <a:r>
              <a:rPr lang="en-US" sz="2800" dirty="0" err="1">
                <a:ea typeface="Microsoft Sans Serif" panose="020B0604020202020204" pitchFamily="34" charset="0"/>
              </a:rPr>
              <a:t>önemli</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kritik</a:t>
            </a:r>
            <a:r>
              <a:rPr lang="en-US" sz="2800" dirty="0">
                <a:ea typeface="Microsoft Sans Serif" panose="020B0604020202020204" pitchFamily="34" charset="0"/>
              </a:rPr>
              <a:t> </a:t>
            </a:r>
            <a:r>
              <a:rPr lang="en-US" sz="2800" dirty="0" err="1">
                <a:ea typeface="Microsoft Sans Serif" panose="020B0604020202020204" pitchFamily="34" charset="0"/>
              </a:rPr>
              <a:t>öneri</a:t>
            </a:r>
            <a:r>
              <a:rPr lang="en-US" sz="2800" dirty="0">
                <a:ea typeface="Microsoft Sans Serif" panose="020B0604020202020204" pitchFamily="34" charset="0"/>
              </a:rPr>
              <a:t> </a:t>
            </a:r>
            <a:r>
              <a:rPr lang="en-US" sz="2800" dirty="0" err="1">
                <a:ea typeface="Microsoft Sans Serif" panose="020B0604020202020204" pitchFamily="34" charset="0"/>
              </a:rPr>
              <a:t>olmaya</a:t>
            </a:r>
            <a:r>
              <a:rPr lang="en-US" sz="2800" dirty="0">
                <a:ea typeface="Microsoft Sans Serif" panose="020B0604020202020204" pitchFamily="34" charset="0"/>
              </a:rPr>
              <a:t> </a:t>
            </a:r>
            <a:r>
              <a:rPr lang="en-US" sz="2800" dirty="0" err="1">
                <a:ea typeface="Microsoft Sans Serif" panose="020B0604020202020204" pitchFamily="34" charset="0"/>
              </a:rPr>
              <a:t>devam</a:t>
            </a:r>
            <a:r>
              <a:rPr lang="en-US" sz="2800" dirty="0">
                <a:ea typeface="Microsoft Sans Serif" panose="020B0604020202020204" pitchFamily="34" charset="0"/>
              </a:rPr>
              <a:t> </a:t>
            </a:r>
            <a:r>
              <a:rPr lang="en-US" sz="2800" dirty="0" err="1">
                <a:ea typeface="Microsoft Sans Serif" panose="020B0604020202020204" pitchFamily="34" charset="0"/>
              </a:rPr>
              <a:t>ediyor</a:t>
            </a:r>
            <a:r>
              <a:rPr lang="en-US" sz="2800" dirty="0">
                <a:ea typeface="Microsoft Sans Serif" panose="020B0604020202020204" pitchFamily="34" charset="0"/>
              </a:rPr>
              <a:t> - </a:t>
            </a:r>
            <a:r>
              <a:rPr lang="en-US" sz="2800" dirty="0" err="1">
                <a:ea typeface="Microsoft Sans Serif" panose="020B0604020202020204" pitchFamily="34" charset="0"/>
              </a:rPr>
              <a:t>sahip</a:t>
            </a:r>
            <a:r>
              <a:rPr lang="en-US" sz="2800" dirty="0">
                <a:ea typeface="Microsoft Sans Serif" panose="020B0604020202020204" pitchFamily="34" charset="0"/>
              </a:rPr>
              <a:t> </a:t>
            </a:r>
            <a:r>
              <a:rPr lang="en-US" sz="2800" dirty="0" err="1">
                <a:ea typeface="Microsoft Sans Serif" panose="020B0604020202020204" pitchFamily="34" charset="0"/>
              </a:rPr>
              <a:t>olduğunuzu</a:t>
            </a:r>
            <a:r>
              <a:rPr lang="en-US" sz="2800" dirty="0">
                <a:ea typeface="Microsoft Sans Serif" panose="020B0604020202020204" pitchFamily="34" charset="0"/>
              </a:rPr>
              <a:t> </a:t>
            </a:r>
            <a:r>
              <a:rPr lang="en-US" sz="2800" dirty="0" err="1">
                <a:ea typeface="Microsoft Sans Serif" panose="020B0604020202020204" pitchFamily="34" charset="0"/>
              </a:rPr>
              <a:t>iddia</a:t>
            </a:r>
            <a:r>
              <a:rPr lang="en-US" sz="2800" dirty="0">
                <a:ea typeface="Microsoft Sans Serif" panose="020B0604020202020204" pitchFamily="34" charset="0"/>
              </a:rPr>
              <a:t> </a:t>
            </a:r>
            <a:r>
              <a:rPr lang="en-US" sz="2800" dirty="0" err="1">
                <a:ea typeface="Microsoft Sans Serif" panose="020B0604020202020204" pitchFamily="34" charset="0"/>
              </a:rPr>
              <a:t>ettiğiniz</a:t>
            </a:r>
            <a:r>
              <a:rPr lang="en-US" sz="2800" dirty="0">
                <a:ea typeface="Microsoft Sans Serif" panose="020B0604020202020204" pitchFamily="34" charset="0"/>
              </a:rPr>
              <a:t> </a:t>
            </a:r>
            <a:r>
              <a:rPr lang="en-US" sz="2800" dirty="0" err="1">
                <a:ea typeface="Microsoft Sans Serif" panose="020B0604020202020204" pitchFamily="34" charset="0"/>
              </a:rPr>
              <a:t>belirli</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varlıkla</a:t>
            </a:r>
            <a:r>
              <a:rPr lang="en-US" sz="2800" dirty="0">
                <a:ea typeface="Microsoft Sans Serif" panose="020B0604020202020204" pitchFamily="34" charset="0"/>
              </a:rPr>
              <a:t> </a:t>
            </a:r>
            <a:r>
              <a:rPr lang="en-US" sz="2800" dirty="0" err="1">
                <a:ea typeface="Microsoft Sans Serif" panose="020B0604020202020204" pitchFamily="34" charset="0"/>
              </a:rPr>
              <a:t>ilgili</a:t>
            </a:r>
            <a:r>
              <a:rPr lang="en-US" sz="2800" dirty="0">
                <a:ea typeface="Microsoft Sans Serif" panose="020B0604020202020204" pitchFamily="34" charset="0"/>
              </a:rPr>
              <a:t> </a:t>
            </a:r>
            <a:r>
              <a:rPr lang="en-US" sz="2800" dirty="0" err="1">
                <a:ea typeface="Microsoft Sans Serif" panose="020B0604020202020204" pitchFamily="34" charset="0"/>
              </a:rPr>
              <a:t>gerekli</a:t>
            </a:r>
            <a:r>
              <a:rPr lang="en-US" sz="2800" dirty="0">
                <a:ea typeface="Microsoft Sans Serif" panose="020B0604020202020204" pitchFamily="34" charset="0"/>
              </a:rPr>
              <a:t> </a:t>
            </a:r>
            <a:r>
              <a:rPr lang="en-US" sz="2800" dirty="0" err="1">
                <a:ea typeface="Microsoft Sans Serif" panose="020B0604020202020204" pitchFamily="34" charset="0"/>
              </a:rPr>
              <a:t>bilgiye</a:t>
            </a:r>
            <a:r>
              <a:rPr lang="en-US" sz="2800" dirty="0">
                <a:ea typeface="Microsoft Sans Serif" panose="020B0604020202020204" pitchFamily="34" charset="0"/>
              </a:rPr>
              <a:t> </a:t>
            </a:r>
            <a:r>
              <a:rPr lang="en-US" sz="2800" dirty="0" err="1">
                <a:ea typeface="Microsoft Sans Serif" panose="020B0604020202020204" pitchFamily="34" charset="0"/>
              </a:rPr>
              <a:t>gerçekten</a:t>
            </a:r>
            <a:r>
              <a:rPr lang="en-US" sz="2800" dirty="0">
                <a:ea typeface="Microsoft Sans Serif" panose="020B0604020202020204" pitchFamily="34" charset="0"/>
              </a:rPr>
              <a:t> </a:t>
            </a:r>
            <a:r>
              <a:rPr lang="en-US" sz="2800" dirty="0" err="1">
                <a:ea typeface="Microsoft Sans Serif" panose="020B0604020202020204" pitchFamily="34" charset="0"/>
              </a:rPr>
              <a:t>sahip</a:t>
            </a:r>
            <a:r>
              <a:rPr lang="en-US" sz="2800" dirty="0">
                <a:ea typeface="Microsoft Sans Serif" panose="020B0604020202020204" pitchFamily="34" charset="0"/>
              </a:rPr>
              <a:t> </a:t>
            </a:r>
            <a:r>
              <a:rPr lang="en-US" sz="2800" dirty="0" err="1">
                <a:ea typeface="Microsoft Sans Serif" panose="020B0604020202020204" pitchFamily="34" charset="0"/>
              </a:rPr>
              <a:t>misiniz</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biliyor</a:t>
            </a:r>
            <a:r>
              <a:rPr lang="en-US" sz="2800" dirty="0">
                <a:ea typeface="Microsoft Sans Serif" panose="020B0604020202020204" pitchFamily="34" charset="0"/>
              </a:rPr>
              <a:t> </a:t>
            </a:r>
            <a:r>
              <a:rPr lang="en-US" sz="2800" dirty="0" err="1">
                <a:ea typeface="Microsoft Sans Serif" panose="020B0604020202020204" pitchFamily="34" charset="0"/>
              </a:rPr>
              <a:t>musunuz</a:t>
            </a:r>
            <a:r>
              <a:rPr lang="en-US" sz="2800" dirty="0">
                <a:ea typeface="Microsoft Sans Serif" panose="020B0604020202020204" pitchFamily="34" charset="0"/>
              </a:rPr>
              <a:t>?</a:t>
            </a:r>
            <a:endParaRPr lang="tr-TR" sz="2800" dirty="0">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a:solidFill>
                  <a:srgbClr val="002060"/>
                </a:solidFill>
                <a:ea typeface="Microsoft Sans Serif" panose="020B0604020202020204" pitchFamily="34" charset="0"/>
              </a:rPr>
              <a:t>Bir </a:t>
            </a:r>
            <a:r>
              <a:rPr lang="en-US" sz="2800" b="1" dirty="0" err="1">
                <a:solidFill>
                  <a:srgbClr val="002060"/>
                </a:solidFill>
                <a:ea typeface="Microsoft Sans Serif" panose="020B0604020202020204" pitchFamily="34" charset="0"/>
              </a:rPr>
              <a:t>hedef</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belirleyin</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ve</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onu</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amaçlayın</a:t>
            </a:r>
            <a:r>
              <a:rPr lang="en-US" sz="2800" b="1" dirty="0">
                <a:solidFill>
                  <a:srgbClr val="002060"/>
                </a:solidFill>
                <a:ea typeface="Microsoft Sans Serif" panose="020B0604020202020204" pitchFamily="34" charset="0"/>
              </a:rPr>
              <a:t> </a:t>
            </a:r>
            <a:endParaRPr lang="tr-TR" sz="2800" b="1" dirty="0">
              <a:solidFill>
                <a:srgbClr val="002060"/>
              </a:solidFill>
              <a:ea typeface="Microsoft Sans Serif" panose="020B0604020202020204" pitchFamily="34" charset="0"/>
            </a:endParaRPr>
          </a:p>
          <a:p>
            <a:pPr fontAlgn="base"/>
            <a:r>
              <a:rPr lang="en-US" sz="2800" dirty="0">
                <a:ea typeface="Microsoft Sans Serif" panose="020B0604020202020204" pitchFamily="34" charset="0"/>
              </a:rPr>
              <a:t>Bu, </a:t>
            </a:r>
            <a:r>
              <a:rPr lang="en-US" sz="2800" dirty="0" err="1">
                <a:ea typeface="Microsoft Sans Serif" panose="020B0604020202020204" pitchFamily="34" charset="0"/>
              </a:rPr>
              <a:t>yatırımlar</a:t>
            </a:r>
            <a:r>
              <a:rPr lang="en-US" sz="2800" dirty="0">
                <a:ea typeface="Microsoft Sans Serif" panose="020B0604020202020204" pitchFamily="34" charset="0"/>
              </a:rPr>
              <a:t> </a:t>
            </a:r>
            <a:r>
              <a:rPr lang="en-US" sz="2800" dirty="0" err="1">
                <a:ea typeface="Microsoft Sans Serif" panose="020B0604020202020204" pitchFamily="34" charset="0"/>
              </a:rPr>
              <a:t>için</a:t>
            </a:r>
            <a:r>
              <a:rPr lang="en-US" sz="2800" dirty="0">
                <a:ea typeface="Microsoft Sans Serif" panose="020B0604020202020204" pitchFamily="34" charset="0"/>
              </a:rPr>
              <a:t> </a:t>
            </a:r>
            <a:r>
              <a:rPr lang="en-US" sz="2800" dirty="0" err="1">
                <a:ea typeface="Microsoft Sans Serif" panose="020B0604020202020204" pitchFamily="34" charset="0"/>
              </a:rPr>
              <a:t>orta-uzun</a:t>
            </a:r>
            <a:r>
              <a:rPr lang="en-US" sz="2800" dirty="0">
                <a:ea typeface="Microsoft Sans Serif" panose="020B0604020202020204" pitchFamily="34" charset="0"/>
              </a:rPr>
              <a:t> </a:t>
            </a:r>
            <a:r>
              <a:rPr lang="en-US" sz="2800" dirty="0" err="1">
                <a:ea typeface="Microsoft Sans Serif" panose="020B0604020202020204" pitchFamily="34" charset="0"/>
              </a:rPr>
              <a:t>vadeye</a:t>
            </a:r>
            <a:r>
              <a:rPr lang="en-US" sz="2800" dirty="0">
                <a:ea typeface="Microsoft Sans Serif" panose="020B0604020202020204" pitchFamily="34" charset="0"/>
              </a:rPr>
              <a:t> </a:t>
            </a:r>
            <a:r>
              <a:rPr lang="en-US" sz="2800" dirty="0" err="1">
                <a:ea typeface="Microsoft Sans Serif" panose="020B0604020202020204" pitchFamily="34" charset="0"/>
              </a:rPr>
              <a:t>yönelik</a:t>
            </a:r>
            <a:r>
              <a:rPr lang="en-US" sz="2800" dirty="0">
                <a:ea typeface="Microsoft Sans Serif" panose="020B0604020202020204" pitchFamily="34" charset="0"/>
              </a:rPr>
              <a:t> </a:t>
            </a:r>
            <a:r>
              <a:rPr lang="en-US" sz="2800" dirty="0" err="1">
                <a:ea typeface="Microsoft Sans Serif" panose="020B0604020202020204" pitchFamily="34" charset="0"/>
              </a:rPr>
              <a:t>yeterli</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plana </a:t>
            </a:r>
            <a:r>
              <a:rPr lang="en-US" sz="2800" dirty="0" err="1">
                <a:ea typeface="Microsoft Sans Serif" panose="020B0604020202020204" pitchFamily="34" charset="0"/>
              </a:rPr>
              <a:t>sahip</a:t>
            </a:r>
            <a:r>
              <a:rPr lang="en-US" sz="2800" dirty="0">
                <a:ea typeface="Microsoft Sans Serif" panose="020B0604020202020204" pitchFamily="34" charset="0"/>
              </a:rPr>
              <a:t> </a:t>
            </a:r>
            <a:r>
              <a:rPr lang="en-US" sz="2800" dirty="0" err="1">
                <a:ea typeface="Microsoft Sans Serif" panose="020B0604020202020204" pitchFamily="34" charset="0"/>
              </a:rPr>
              <a:t>olmanın</a:t>
            </a:r>
            <a:r>
              <a:rPr lang="en-US" sz="2800" dirty="0">
                <a:ea typeface="Microsoft Sans Serif" panose="020B0604020202020204" pitchFamily="34" charset="0"/>
              </a:rPr>
              <a:t> </a:t>
            </a:r>
            <a:r>
              <a:rPr lang="en-US" sz="2800" dirty="0" err="1">
                <a:ea typeface="Microsoft Sans Serif" panose="020B0604020202020204" pitchFamily="34" charset="0"/>
              </a:rPr>
              <a:t>temel</a:t>
            </a:r>
            <a:r>
              <a:rPr lang="en-US" sz="2800" dirty="0">
                <a:ea typeface="Microsoft Sans Serif" panose="020B0604020202020204" pitchFamily="34" charset="0"/>
              </a:rPr>
              <a:t> </a:t>
            </a:r>
            <a:r>
              <a:rPr lang="en-US" sz="2800" dirty="0" err="1">
                <a:ea typeface="Microsoft Sans Serif" panose="020B0604020202020204" pitchFamily="34" charset="0"/>
              </a:rPr>
              <a:t>ihtiyacına</a:t>
            </a:r>
            <a:r>
              <a:rPr lang="en-US" sz="2800" dirty="0">
                <a:ea typeface="Microsoft Sans Serif" panose="020B0604020202020204" pitchFamily="34" charset="0"/>
              </a:rPr>
              <a:t> </a:t>
            </a:r>
            <a:r>
              <a:rPr lang="en-US" sz="2800" dirty="0" err="1">
                <a:ea typeface="Microsoft Sans Serif" panose="020B0604020202020204" pitchFamily="34" charset="0"/>
              </a:rPr>
              <a:t>geri</a:t>
            </a:r>
            <a:r>
              <a:rPr lang="en-US" sz="2800" dirty="0">
                <a:ea typeface="Microsoft Sans Serif" panose="020B0604020202020204" pitchFamily="34" charset="0"/>
              </a:rPr>
              <a:t> döner: </a:t>
            </a:r>
            <a:r>
              <a:rPr lang="en-US" sz="2800" dirty="0" err="1">
                <a:ea typeface="Microsoft Sans Serif" panose="020B0604020202020204" pitchFamily="34" charset="0"/>
              </a:rPr>
              <a:t>ilerlemelerinizi</a:t>
            </a:r>
            <a:r>
              <a:rPr lang="en-US" sz="2800" dirty="0">
                <a:ea typeface="Microsoft Sans Serif" panose="020B0604020202020204" pitchFamily="34" charset="0"/>
              </a:rPr>
              <a:t> </a:t>
            </a:r>
            <a:r>
              <a:rPr lang="en-US" sz="2800" dirty="0" err="1">
                <a:ea typeface="Microsoft Sans Serif" panose="020B0604020202020204" pitchFamily="34" charset="0"/>
              </a:rPr>
              <a:t>izleyin</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uygun</a:t>
            </a:r>
            <a:r>
              <a:rPr lang="en-US" sz="2800" dirty="0">
                <a:ea typeface="Microsoft Sans Serif" panose="020B0604020202020204" pitchFamily="34" charset="0"/>
              </a:rPr>
              <a:t> </a:t>
            </a:r>
            <a:r>
              <a:rPr lang="en-US" sz="2800" dirty="0" err="1">
                <a:ea typeface="Microsoft Sans Serif" panose="020B0604020202020204" pitchFamily="34" charset="0"/>
              </a:rPr>
              <a:t>ince</a:t>
            </a:r>
            <a:r>
              <a:rPr lang="en-US" sz="2800" dirty="0">
                <a:ea typeface="Microsoft Sans Serif" panose="020B0604020202020204" pitchFamily="34" charset="0"/>
              </a:rPr>
              <a:t> </a:t>
            </a:r>
            <a:r>
              <a:rPr lang="en-US" sz="2800" dirty="0" err="1">
                <a:ea typeface="Microsoft Sans Serif" panose="020B0604020202020204" pitchFamily="34" charset="0"/>
              </a:rPr>
              <a:t>ayar</a:t>
            </a:r>
            <a:r>
              <a:rPr lang="en-US" sz="2800" dirty="0">
                <a:ea typeface="Microsoft Sans Serif" panose="020B0604020202020204" pitchFamily="34" charset="0"/>
              </a:rPr>
              <a:t> </a:t>
            </a:r>
            <a:r>
              <a:rPr lang="en-US" sz="2800" dirty="0" err="1">
                <a:ea typeface="Microsoft Sans Serif" panose="020B0604020202020204" pitchFamily="34" charset="0"/>
              </a:rPr>
              <a:t>önlemlerini</a:t>
            </a:r>
            <a:r>
              <a:rPr lang="en-US" sz="2800" dirty="0">
                <a:ea typeface="Microsoft Sans Serif" panose="020B0604020202020204" pitchFamily="34" charset="0"/>
              </a:rPr>
              <a:t> </a:t>
            </a:r>
            <a:r>
              <a:rPr lang="en-US" sz="2800" dirty="0" err="1">
                <a:ea typeface="Microsoft Sans Serif" panose="020B0604020202020204" pitchFamily="34" charset="0"/>
              </a:rPr>
              <a:t>takip</a:t>
            </a:r>
            <a:r>
              <a:rPr lang="en-US" sz="2800" dirty="0">
                <a:ea typeface="Microsoft Sans Serif" panose="020B0604020202020204" pitchFamily="34" charset="0"/>
              </a:rPr>
              <a:t> </a:t>
            </a:r>
            <a:r>
              <a:rPr lang="en-US" sz="2800" dirty="0" err="1">
                <a:ea typeface="Microsoft Sans Serif" panose="020B0604020202020204" pitchFamily="34" charset="0"/>
              </a:rPr>
              <a:t>edin</a:t>
            </a:r>
            <a:r>
              <a:rPr lang="en-US" sz="2800" dirty="0">
                <a:ea typeface="Microsoft Sans Serif" panose="020B0604020202020204" pitchFamily="34" charset="0"/>
              </a:rPr>
              <a:t>.</a:t>
            </a:r>
          </a:p>
        </p:txBody>
      </p:sp>
    </p:spTree>
    <p:extLst>
      <p:ext uri="{BB962C8B-B14F-4D97-AF65-F5344CB8AC3E}">
        <p14:creationId xmlns:p14="http://schemas.microsoft.com/office/powerpoint/2010/main" val="2852887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err="1">
                <a:latin typeface="Calibri" panose="020F0502020204030204" pitchFamily="34" charset="0"/>
                <a:ea typeface="Microsoft Sans Serif" panose="020B0604020202020204" pitchFamily="34" charset="0"/>
                <a:cs typeface="Calibri" panose="020F0502020204030204" pitchFamily="34" charset="0"/>
              </a:rPr>
              <a:t>Borç</a:t>
            </a:r>
            <a:r>
              <a:rPr lang="en-GB" sz="4400" b="1" dirty="0">
                <a:latin typeface="Calibri" panose="020F0502020204030204" pitchFamily="34" charset="0"/>
                <a:ea typeface="Microsoft Sans Serif" panose="020B0604020202020204" pitchFamily="34" charset="0"/>
                <a:cs typeface="Calibri" panose="020F0502020204030204" pitchFamily="34" charset="0"/>
              </a:rPr>
              <a:t>/</a:t>
            </a:r>
            <a:r>
              <a:rPr lang="en-GB" sz="4400" b="1" dirty="0" err="1">
                <a:latin typeface="Calibri" panose="020F0502020204030204" pitchFamily="34" charset="0"/>
                <a:ea typeface="Microsoft Sans Serif" panose="020B0604020202020204" pitchFamily="34" charset="0"/>
                <a:cs typeface="Calibri" panose="020F0502020204030204" pitchFamily="34" charset="0"/>
              </a:rPr>
              <a:t>Kredi</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Yönetimi</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2677656"/>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err="1">
                <a:solidFill>
                  <a:srgbClr val="002060"/>
                </a:solidFill>
                <a:ea typeface="Microsoft Sans Serif" panose="020B0604020202020204" pitchFamily="34" charset="0"/>
              </a:rPr>
              <a:t>Finansal</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akışlara</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aşina</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olun</a:t>
            </a:r>
            <a:endParaRPr lang="tr-TR" sz="2800" b="1" dirty="0">
              <a:solidFill>
                <a:srgbClr val="002060"/>
              </a:solidFill>
              <a:ea typeface="Microsoft Sans Serif" panose="020B0604020202020204" pitchFamily="34" charset="0"/>
            </a:endParaRPr>
          </a:p>
          <a:p>
            <a:pPr fontAlgn="base"/>
            <a:r>
              <a:rPr lang="en-US" sz="2800" dirty="0" err="1">
                <a:ea typeface="Microsoft Sans Serif" panose="020B0604020202020204" pitchFamily="34" charset="0"/>
              </a:rPr>
              <a:t>Kredi</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borcun</a:t>
            </a:r>
            <a:r>
              <a:rPr lang="en-US" sz="2800" dirty="0">
                <a:ea typeface="Microsoft Sans Serif" panose="020B0604020202020204" pitchFamily="34" charset="0"/>
              </a:rPr>
              <a:t> </a:t>
            </a:r>
            <a:r>
              <a:rPr lang="en-US" sz="2800" dirty="0" err="1">
                <a:ea typeface="Microsoft Sans Serif" panose="020B0604020202020204" pitchFamily="34" charset="0"/>
              </a:rPr>
              <a:t>ayırt</a:t>
            </a:r>
            <a:r>
              <a:rPr lang="en-US" sz="2800" dirty="0">
                <a:ea typeface="Microsoft Sans Serif" panose="020B0604020202020204" pitchFamily="34" charset="0"/>
              </a:rPr>
              <a:t> </a:t>
            </a:r>
            <a:r>
              <a:rPr lang="en-US" sz="2800" dirty="0" err="1">
                <a:ea typeface="Microsoft Sans Serif" panose="020B0604020202020204" pitchFamily="34" charset="0"/>
              </a:rPr>
              <a:t>edici</a:t>
            </a:r>
            <a:r>
              <a:rPr lang="en-US" sz="2800" dirty="0">
                <a:ea typeface="Microsoft Sans Serif" panose="020B0604020202020204" pitchFamily="34" charset="0"/>
              </a:rPr>
              <a:t> </a:t>
            </a:r>
            <a:r>
              <a:rPr lang="en-US" sz="2800" dirty="0" err="1">
                <a:ea typeface="Microsoft Sans Serif" panose="020B0604020202020204" pitchFamily="34" charset="0"/>
              </a:rPr>
              <a:t>özellikleri</a:t>
            </a:r>
            <a:r>
              <a:rPr lang="en-US" sz="2800" dirty="0">
                <a:ea typeface="Microsoft Sans Serif" panose="020B0604020202020204" pitchFamily="34" charset="0"/>
              </a:rPr>
              <a:t> (</a:t>
            </a:r>
            <a:r>
              <a:rPr lang="en-US" sz="2800" dirty="0" err="1">
                <a:ea typeface="Microsoft Sans Serif" panose="020B0604020202020204" pitchFamily="34" charset="0"/>
              </a:rPr>
              <a:t>ör</a:t>
            </a:r>
            <a:r>
              <a:rPr lang="en-US" sz="2800" dirty="0">
                <a:ea typeface="Microsoft Sans Serif" panose="020B0604020202020204" pitchFamily="34" charset="0"/>
              </a:rPr>
              <a:t>. </a:t>
            </a:r>
            <a:r>
              <a:rPr lang="en-US" sz="2800" dirty="0" err="1">
                <a:ea typeface="Microsoft Sans Serif" panose="020B0604020202020204" pitchFamily="34" charset="0"/>
              </a:rPr>
              <a:t>faiz</a:t>
            </a:r>
            <a:r>
              <a:rPr lang="en-US" sz="2800" dirty="0">
                <a:ea typeface="Microsoft Sans Serif" panose="020B0604020202020204" pitchFamily="34" charset="0"/>
              </a:rPr>
              <a:t> </a:t>
            </a:r>
            <a:r>
              <a:rPr lang="en-US" sz="2800" dirty="0" err="1">
                <a:ea typeface="Microsoft Sans Serif" panose="020B0604020202020204" pitchFamily="34" charset="0"/>
              </a:rPr>
              <a:t>oranı</a:t>
            </a:r>
            <a:r>
              <a:rPr lang="en-US" sz="2800" dirty="0">
                <a:ea typeface="Microsoft Sans Serif" panose="020B0604020202020204" pitchFamily="34" charset="0"/>
              </a:rPr>
              <a:t>) </a:t>
            </a:r>
            <a:r>
              <a:rPr lang="en-US" sz="2800" dirty="0" err="1">
                <a:ea typeface="Microsoft Sans Serif" panose="020B0604020202020204" pitchFamily="34" charset="0"/>
              </a:rPr>
              <a:t>konusunda</a:t>
            </a:r>
            <a:r>
              <a:rPr lang="en-US" sz="2800" dirty="0">
                <a:ea typeface="Microsoft Sans Serif" panose="020B0604020202020204" pitchFamily="34" charset="0"/>
              </a:rPr>
              <a:t> </a:t>
            </a:r>
            <a:r>
              <a:rPr lang="en-US" sz="2800" dirty="0" err="1">
                <a:ea typeface="Microsoft Sans Serif" panose="020B0604020202020204" pitchFamily="34" charset="0"/>
              </a:rPr>
              <a:t>yetkinlik</a:t>
            </a:r>
            <a:r>
              <a:rPr lang="en-US" sz="2800" dirty="0">
                <a:ea typeface="Microsoft Sans Serif" panose="020B0604020202020204" pitchFamily="34" charset="0"/>
              </a:rPr>
              <a:t> </a:t>
            </a:r>
            <a:r>
              <a:rPr lang="en-US" sz="2800" dirty="0" err="1">
                <a:ea typeface="Microsoft Sans Serif" panose="020B0604020202020204" pitchFamily="34" charset="0"/>
              </a:rPr>
              <a:t>kazanmak</a:t>
            </a:r>
            <a:endParaRPr lang="tr-TR" sz="2800" dirty="0">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err="1">
                <a:solidFill>
                  <a:srgbClr val="002060"/>
                </a:solidFill>
                <a:ea typeface="Microsoft Sans Serif" panose="020B0604020202020204" pitchFamily="34" charset="0"/>
              </a:rPr>
              <a:t>Borç</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okyanusuna</a:t>
            </a:r>
            <a:r>
              <a:rPr lang="en-US" sz="2800" b="1" dirty="0">
                <a:solidFill>
                  <a:srgbClr val="002060"/>
                </a:solidFill>
                <a:ea typeface="Microsoft Sans Serif" panose="020B0604020202020204" pitchFamily="34" charset="0"/>
              </a:rPr>
              <a:t> ne zaman </a:t>
            </a:r>
            <a:r>
              <a:rPr lang="en-US" sz="2800" b="1" dirty="0" err="1">
                <a:solidFill>
                  <a:srgbClr val="002060"/>
                </a:solidFill>
                <a:ea typeface="Microsoft Sans Serif" panose="020B0604020202020204" pitchFamily="34" charset="0"/>
              </a:rPr>
              <a:t>derinlemesine</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dalacağınızı</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bilin</a:t>
            </a:r>
            <a:endParaRPr lang="tr-TR" sz="2800" b="1" dirty="0">
              <a:solidFill>
                <a:srgbClr val="002060"/>
              </a:solidFill>
              <a:ea typeface="Microsoft Sans Serif" panose="020B0604020202020204" pitchFamily="34" charset="0"/>
            </a:endParaRPr>
          </a:p>
          <a:p>
            <a:pPr fontAlgn="base"/>
            <a:r>
              <a:rPr lang="en-US" sz="2800" dirty="0" err="1">
                <a:ea typeface="Microsoft Sans Serif" panose="020B0604020202020204" pitchFamily="34" charset="0"/>
              </a:rPr>
              <a:t>Borçlanmaya</a:t>
            </a:r>
            <a:r>
              <a:rPr lang="en-US" sz="2800" dirty="0">
                <a:ea typeface="Microsoft Sans Serif" panose="020B0604020202020204" pitchFamily="34" charset="0"/>
              </a:rPr>
              <a:t> </a:t>
            </a:r>
            <a:r>
              <a:rPr lang="en-US" sz="2800" dirty="0" err="1">
                <a:ea typeface="Microsoft Sans Serif" panose="020B0604020202020204" pitchFamily="34" charset="0"/>
              </a:rPr>
              <a:t>hazır</a:t>
            </a:r>
            <a:r>
              <a:rPr lang="en-US" sz="2800" dirty="0">
                <a:ea typeface="Microsoft Sans Serif" panose="020B0604020202020204" pitchFamily="34" charset="0"/>
              </a:rPr>
              <a:t> </a:t>
            </a:r>
            <a:r>
              <a:rPr lang="en-US" sz="2800" dirty="0" err="1">
                <a:ea typeface="Microsoft Sans Serif" panose="020B0604020202020204" pitchFamily="34" charset="0"/>
              </a:rPr>
              <a:t>değilseniz</a:t>
            </a:r>
            <a:r>
              <a:rPr lang="en-US" sz="2800" dirty="0">
                <a:ea typeface="Microsoft Sans Serif" panose="020B0604020202020204" pitchFamily="34" charset="0"/>
              </a:rPr>
              <a:t>, </a:t>
            </a:r>
            <a:r>
              <a:rPr lang="en-US" sz="2800" dirty="0" err="1">
                <a:ea typeface="Microsoft Sans Serif" panose="020B0604020202020204" pitchFamily="34" charset="0"/>
              </a:rPr>
              <a:t>borçlanmayın</a:t>
            </a:r>
            <a:r>
              <a:rPr lang="en-US" sz="2800" dirty="0">
                <a:ea typeface="Microsoft Sans Serif" panose="020B0604020202020204" pitchFamily="34" charset="0"/>
              </a:rPr>
              <a:t> - </a:t>
            </a:r>
            <a:r>
              <a:rPr lang="en-US" sz="2800" dirty="0" err="1">
                <a:ea typeface="Microsoft Sans Serif" panose="020B0604020202020204" pitchFamily="34" charset="0"/>
              </a:rPr>
              <a:t>kredi</a:t>
            </a:r>
            <a:r>
              <a:rPr lang="en-US" sz="2800" dirty="0">
                <a:ea typeface="Microsoft Sans Serif" panose="020B0604020202020204" pitchFamily="34" charset="0"/>
              </a:rPr>
              <a:t> </a:t>
            </a:r>
            <a:r>
              <a:rPr lang="en-US" sz="2800" dirty="0" err="1">
                <a:ea typeface="Microsoft Sans Serif" panose="020B0604020202020204" pitchFamily="34" charset="0"/>
              </a:rPr>
              <a:t>ihtiyacı</a:t>
            </a:r>
            <a:r>
              <a:rPr lang="en-US" sz="2800" dirty="0">
                <a:ea typeface="Microsoft Sans Serif" panose="020B0604020202020204" pitchFamily="34" charset="0"/>
              </a:rPr>
              <a:t> </a:t>
            </a:r>
            <a:r>
              <a:rPr lang="en-US" sz="2800" dirty="0" err="1">
                <a:ea typeface="Microsoft Sans Serif" panose="020B0604020202020204" pitchFamily="34" charset="0"/>
              </a:rPr>
              <a:t>boş</a:t>
            </a:r>
            <a:r>
              <a:rPr lang="en-US" sz="2800" dirty="0">
                <a:ea typeface="Microsoft Sans Serif" panose="020B0604020202020204" pitchFamily="34" charset="0"/>
              </a:rPr>
              <a:t> </a:t>
            </a:r>
            <a:r>
              <a:rPr lang="en-US" sz="2800" dirty="0" err="1">
                <a:ea typeface="Microsoft Sans Serif" panose="020B0604020202020204" pitchFamily="34" charset="0"/>
              </a:rPr>
              <a:t>ihtiyaçlardan</a:t>
            </a:r>
            <a:r>
              <a:rPr lang="en-US" sz="2800" dirty="0">
                <a:ea typeface="Microsoft Sans Serif" panose="020B0604020202020204" pitchFamily="34" charset="0"/>
              </a:rPr>
              <a:t> </a:t>
            </a:r>
            <a:r>
              <a:rPr lang="en-US" sz="2800" dirty="0" err="1">
                <a:ea typeface="Microsoft Sans Serif" panose="020B0604020202020204" pitchFamily="34" charset="0"/>
              </a:rPr>
              <a:t>kaynaklanıyorsa</a:t>
            </a:r>
            <a:r>
              <a:rPr lang="en-US" sz="2800" dirty="0">
                <a:ea typeface="Microsoft Sans Serif" panose="020B0604020202020204" pitchFamily="34" charset="0"/>
              </a:rPr>
              <a:t> </a:t>
            </a:r>
            <a:r>
              <a:rPr lang="en-US" sz="2800" dirty="0" err="1">
                <a:ea typeface="Microsoft Sans Serif" panose="020B0604020202020204" pitchFamily="34" charset="0"/>
              </a:rPr>
              <a:t>daha</a:t>
            </a:r>
            <a:r>
              <a:rPr lang="en-US" sz="2800" dirty="0">
                <a:ea typeface="Microsoft Sans Serif" panose="020B0604020202020204" pitchFamily="34" charset="0"/>
              </a:rPr>
              <a:t> da </a:t>
            </a:r>
            <a:r>
              <a:rPr lang="en-US" sz="2800" dirty="0" err="1">
                <a:ea typeface="Microsoft Sans Serif" panose="020B0604020202020204" pitchFamily="34" charset="0"/>
              </a:rPr>
              <a:t>fazla</a:t>
            </a:r>
            <a:r>
              <a:rPr lang="en-US" sz="2800" dirty="0">
                <a:ea typeface="Microsoft Sans Serif" panose="020B0604020202020204" pitchFamily="34" charset="0"/>
              </a:rPr>
              <a:t> </a:t>
            </a:r>
            <a:r>
              <a:rPr lang="en-US" sz="2800" dirty="0" err="1">
                <a:ea typeface="Microsoft Sans Serif" panose="020B0604020202020204" pitchFamily="34" charset="0"/>
              </a:rPr>
              <a:t>borçlanmayın</a:t>
            </a:r>
            <a:r>
              <a:rPr lang="en-US" sz="2800" dirty="0">
                <a:ea typeface="Microsoft Sans Serif" panose="020B0604020202020204" pitchFamily="34" charset="0"/>
              </a:rPr>
              <a:t>. </a:t>
            </a:r>
            <a:r>
              <a:rPr lang="en-US" sz="2800" dirty="0" err="1">
                <a:ea typeface="Microsoft Sans Serif" panose="020B0604020202020204" pitchFamily="34" charset="0"/>
              </a:rPr>
              <a:t>Riskinizi</a:t>
            </a:r>
            <a:r>
              <a:rPr lang="en-US" sz="2800" dirty="0">
                <a:ea typeface="Microsoft Sans Serif" panose="020B0604020202020204" pitchFamily="34" charset="0"/>
              </a:rPr>
              <a:t> </a:t>
            </a:r>
            <a:r>
              <a:rPr lang="en-US" sz="2800" dirty="0" err="1">
                <a:ea typeface="Microsoft Sans Serif" panose="020B0604020202020204" pitchFamily="34" charset="0"/>
              </a:rPr>
              <a:t>önceden</a:t>
            </a:r>
            <a:r>
              <a:rPr lang="en-US" sz="2800" dirty="0">
                <a:ea typeface="Microsoft Sans Serif" panose="020B0604020202020204" pitchFamily="34" charset="0"/>
              </a:rPr>
              <a:t> </a:t>
            </a:r>
            <a:r>
              <a:rPr lang="en-US" sz="2800" dirty="0" err="1">
                <a:ea typeface="Microsoft Sans Serif" panose="020B0604020202020204" pitchFamily="34" charset="0"/>
              </a:rPr>
              <a:t>değerlendirin</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geri</a:t>
            </a:r>
            <a:r>
              <a:rPr lang="en-US" sz="2800" dirty="0">
                <a:ea typeface="Microsoft Sans Serif" panose="020B0604020202020204" pitchFamily="34" charset="0"/>
              </a:rPr>
              <a:t> </a:t>
            </a:r>
            <a:r>
              <a:rPr lang="en-US" sz="2800" dirty="0" err="1">
                <a:ea typeface="Microsoft Sans Serif" panose="020B0604020202020204" pitchFamily="34" charset="0"/>
              </a:rPr>
              <a:t>ödeme</a:t>
            </a:r>
            <a:r>
              <a:rPr lang="en-US" sz="2800" dirty="0">
                <a:ea typeface="Microsoft Sans Serif" panose="020B0604020202020204" pitchFamily="34" charset="0"/>
              </a:rPr>
              <a:t> </a:t>
            </a:r>
            <a:r>
              <a:rPr lang="en-US" sz="2800" dirty="0" err="1">
                <a:ea typeface="Microsoft Sans Serif" panose="020B0604020202020204" pitchFamily="34" charset="0"/>
              </a:rPr>
              <a:t>planınızı</a:t>
            </a:r>
            <a:r>
              <a:rPr lang="en-US" sz="2800" dirty="0">
                <a:ea typeface="Microsoft Sans Serif" panose="020B0604020202020204" pitchFamily="34" charset="0"/>
              </a:rPr>
              <a:t> </a:t>
            </a:r>
            <a:r>
              <a:rPr lang="en-US" sz="2800" dirty="0" err="1">
                <a:ea typeface="Microsoft Sans Serif" panose="020B0604020202020204" pitchFamily="34" charset="0"/>
              </a:rPr>
              <a:t>karşılama</a:t>
            </a:r>
            <a:r>
              <a:rPr lang="en-US" sz="2800" dirty="0">
                <a:ea typeface="Microsoft Sans Serif" panose="020B0604020202020204" pitchFamily="34" charset="0"/>
              </a:rPr>
              <a:t> </a:t>
            </a:r>
            <a:r>
              <a:rPr lang="en-US" sz="2800" dirty="0" err="1">
                <a:ea typeface="Microsoft Sans Serif" panose="020B0604020202020204" pitchFamily="34" charset="0"/>
              </a:rPr>
              <a:t>kapasitenizi</a:t>
            </a:r>
            <a:r>
              <a:rPr lang="en-US" sz="2800" dirty="0">
                <a:ea typeface="Microsoft Sans Serif" panose="020B0604020202020204" pitchFamily="34" charset="0"/>
              </a:rPr>
              <a:t> </a:t>
            </a:r>
            <a:r>
              <a:rPr lang="en-US" sz="2800" dirty="0" err="1">
                <a:ea typeface="Microsoft Sans Serif" panose="020B0604020202020204" pitchFamily="34" charset="0"/>
              </a:rPr>
              <a:t>değerlendirin</a:t>
            </a:r>
            <a:r>
              <a:rPr lang="en-US" sz="2800" dirty="0">
                <a:ea typeface="Microsoft Sans Serif" panose="020B0604020202020204" pitchFamily="34" charset="0"/>
              </a:rPr>
              <a:t>.</a:t>
            </a:r>
          </a:p>
        </p:txBody>
      </p:sp>
    </p:spTree>
    <p:extLst>
      <p:ext uri="{BB962C8B-B14F-4D97-AF65-F5344CB8AC3E}">
        <p14:creationId xmlns:p14="http://schemas.microsoft.com/office/powerpoint/2010/main" val="3634313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11468100"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Çevreye</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ilişkin</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sosyal</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farkındalık</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5120F6A-1CD9-2845-A24A-38AB6A0FB353}"/>
              </a:ext>
            </a:extLst>
          </p:cNvPr>
          <p:cNvSpPr txBox="1"/>
          <p:nvPr/>
        </p:nvSpPr>
        <p:spPr>
          <a:xfrm>
            <a:off x="1181100" y="2781300"/>
            <a:ext cx="15925800" cy="5693866"/>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b="1" dirty="0">
                <a:solidFill>
                  <a:srgbClr val="002060"/>
                </a:solidFill>
                <a:ea typeface="Microsoft Sans Serif" panose="020B0604020202020204" pitchFamily="34" charset="0"/>
              </a:rPr>
              <a:t>e-Posta </a:t>
            </a:r>
            <a:r>
              <a:rPr lang="en-US" sz="2800" b="1" dirty="0" err="1">
                <a:solidFill>
                  <a:srgbClr val="002060"/>
                </a:solidFill>
                <a:ea typeface="Microsoft Sans Serif" panose="020B0604020202020204" pitchFamily="34" charset="0"/>
              </a:rPr>
              <a:t>Dolandırıcılığı</a:t>
            </a:r>
            <a:endParaRPr lang="tr-TR" sz="2800" b="1" dirty="0">
              <a:solidFill>
                <a:srgbClr val="002060"/>
              </a:solidFill>
              <a:ea typeface="Microsoft Sans Serif" panose="020B0604020202020204" pitchFamily="34" charset="0"/>
            </a:endParaRPr>
          </a:p>
          <a:p>
            <a:pPr fontAlgn="base"/>
            <a:r>
              <a:rPr lang="en-US" sz="2800" dirty="0" err="1">
                <a:ea typeface="Microsoft Sans Serif" panose="020B0604020202020204" pitchFamily="34" charset="0"/>
              </a:rPr>
              <a:t>Şüpheli</a:t>
            </a:r>
            <a:r>
              <a:rPr lang="en-US" sz="2800" dirty="0">
                <a:ea typeface="Microsoft Sans Serif" panose="020B0604020202020204" pitchFamily="34" charset="0"/>
              </a:rPr>
              <a:t> e-</a:t>
            </a:r>
            <a:r>
              <a:rPr lang="en-US" sz="2800" dirty="0" err="1">
                <a:ea typeface="Microsoft Sans Serif" panose="020B0604020202020204" pitchFamily="34" charset="0"/>
              </a:rPr>
              <a:t>postaları</a:t>
            </a:r>
            <a:r>
              <a:rPr lang="en-US" sz="2800" dirty="0">
                <a:ea typeface="Microsoft Sans Serif" panose="020B0604020202020204" pitchFamily="34" charset="0"/>
              </a:rPr>
              <a:t> </a:t>
            </a:r>
            <a:r>
              <a:rPr lang="en-US" sz="2800" dirty="0" err="1">
                <a:ea typeface="Microsoft Sans Serif" panose="020B0604020202020204" pitchFamily="34" charset="0"/>
              </a:rPr>
              <a:t>yanıtlamayın</a:t>
            </a:r>
            <a:r>
              <a:rPr lang="en-US" sz="2800" dirty="0">
                <a:ea typeface="Microsoft Sans Serif" panose="020B0604020202020204" pitchFamily="34" charset="0"/>
              </a:rPr>
              <a:t>, </a:t>
            </a:r>
            <a:r>
              <a:rPr lang="en-US" sz="2800" dirty="0" err="1">
                <a:ea typeface="Microsoft Sans Serif" panose="020B0604020202020204" pitchFamily="34" charset="0"/>
              </a:rPr>
              <a:t>içeriklerini</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eklerini</a:t>
            </a:r>
            <a:r>
              <a:rPr lang="en-US" sz="2800" dirty="0">
                <a:ea typeface="Microsoft Sans Serif" panose="020B0604020202020204" pitchFamily="34" charset="0"/>
              </a:rPr>
              <a:t> </a:t>
            </a:r>
            <a:r>
              <a:rPr lang="en-US" sz="2800" dirty="0" err="1">
                <a:ea typeface="Microsoft Sans Serif" panose="020B0604020202020204" pitchFamily="34" charset="0"/>
              </a:rPr>
              <a:t>indirmeyin</a:t>
            </a:r>
            <a:r>
              <a:rPr lang="en-US" sz="2800" dirty="0">
                <a:ea typeface="Microsoft Sans Serif" panose="020B0604020202020204" pitchFamily="34" charset="0"/>
              </a:rPr>
              <a:t>. </a:t>
            </a:r>
            <a:r>
              <a:rPr lang="en-US" sz="2800" dirty="0" err="1">
                <a:ea typeface="Microsoft Sans Serif" panose="020B0604020202020204" pitchFamily="34" charset="0"/>
              </a:rPr>
              <a:t>Dolandırıcılık</a:t>
            </a:r>
            <a:r>
              <a:rPr lang="en-US" sz="2800" dirty="0">
                <a:ea typeface="Microsoft Sans Serif" panose="020B0604020202020204" pitchFamily="34" charset="0"/>
              </a:rPr>
              <a:t> </a:t>
            </a:r>
            <a:r>
              <a:rPr lang="en-US" sz="2800" dirty="0" err="1">
                <a:ea typeface="Microsoft Sans Serif" panose="020B0604020202020204" pitchFamily="34" charset="0"/>
              </a:rPr>
              <a:t>amaçlı</a:t>
            </a:r>
            <a:r>
              <a:rPr lang="en-US" sz="2800" dirty="0">
                <a:ea typeface="Microsoft Sans Serif" panose="020B0604020202020204" pitchFamily="34" charset="0"/>
              </a:rPr>
              <a:t> e-</a:t>
            </a:r>
            <a:r>
              <a:rPr lang="en-US" sz="2800" dirty="0" err="1">
                <a:ea typeface="Microsoft Sans Serif" panose="020B0604020202020204" pitchFamily="34" charset="0"/>
              </a:rPr>
              <a:t>postalar</a:t>
            </a:r>
            <a:r>
              <a:rPr lang="en-US" sz="2800" dirty="0">
                <a:ea typeface="Microsoft Sans Serif" panose="020B0604020202020204" pitchFamily="34" charset="0"/>
              </a:rPr>
              <a:t>, </a:t>
            </a:r>
            <a:r>
              <a:rPr lang="en-US" sz="2800" dirty="0" err="1">
                <a:ea typeface="Microsoft Sans Serif" panose="020B0604020202020204" pitchFamily="34" charset="0"/>
              </a:rPr>
              <a:t>siber</a:t>
            </a:r>
            <a:r>
              <a:rPr lang="en-US" sz="2800" dirty="0">
                <a:ea typeface="Microsoft Sans Serif" panose="020B0604020202020204" pitchFamily="34" charset="0"/>
              </a:rPr>
              <a:t> </a:t>
            </a:r>
            <a:r>
              <a:rPr lang="en-US" sz="2800" dirty="0" err="1">
                <a:ea typeface="Microsoft Sans Serif" panose="020B0604020202020204" pitchFamily="34" charset="0"/>
              </a:rPr>
              <a:t>suçlular</a:t>
            </a:r>
            <a:r>
              <a:rPr lang="en-US" sz="2800" dirty="0">
                <a:ea typeface="Microsoft Sans Serif" panose="020B0604020202020204" pitchFamily="34" charset="0"/>
              </a:rPr>
              <a:t> </a:t>
            </a:r>
            <a:r>
              <a:rPr lang="en-US" sz="2800" dirty="0" err="1">
                <a:ea typeface="Microsoft Sans Serif" panose="020B0604020202020204" pitchFamily="34" charset="0"/>
              </a:rPr>
              <a:t>tarafından</a:t>
            </a:r>
            <a:r>
              <a:rPr lang="en-US" sz="2800" dirty="0">
                <a:ea typeface="Microsoft Sans Serif" panose="020B0604020202020204" pitchFamily="34" charset="0"/>
              </a:rPr>
              <a:t> </a:t>
            </a:r>
            <a:r>
              <a:rPr lang="en-US" sz="2800" dirty="0" err="1">
                <a:ea typeface="Microsoft Sans Serif" panose="020B0604020202020204" pitchFamily="34" charset="0"/>
              </a:rPr>
              <a:t>kurbanın</a:t>
            </a:r>
            <a:r>
              <a:rPr lang="en-US" sz="2800" dirty="0">
                <a:ea typeface="Microsoft Sans Serif" panose="020B0604020202020204" pitchFamily="34" charset="0"/>
              </a:rPr>
              <a:t> </a:t>
            </a:r>
            <a:r>
              <a:rPr lang="en-US" sz="2800" dirty="0" err="1">
                <a:ea typeface="Microsoft Sans Serif" panose="020B0604020202020204" pitchFamily="34" charset="0"/>
              </a:rPr>
              <a:t>kişisel</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a:t>
            </a:r>
            <a:r>
              <a:rPr lang="en-US" sz="2800" dirty="0" err="1">
                <a:ea typeface="Microsoft Sans Serif" panose="020B0604020202020204" pitchFamily="34" charset="0"/>
              </a:rPr>
              <a:t>hassas</a:t>
            </a:r>
            <a:r>
              <a:rPr lang="en-US" sz="2800" dirty="0">
                <a:ea typeface="Microsoft Sans Serif" panose="020B0604020202020204" pitchFamily="34" charset="0"/>
              </a:rPr>
              <a:t> </a:t>
            </a:r>
            <a:r>
              <a:rPr lang="en-US" sz="2800" dirty="0" err="1">
                <a:ea typeface="Microsoft Sans Serif" panose="020B0604020202020204" pitchFamily="34" charset="0"/>
              </a:rPr>
              <a:t>verilerine</a:t>
            </a:r>
            <a:r>
              <a:rPr lang="en-US" sz="2800" dirty="0">
                <a:ea typeface="Microsoft Sans Serif" panose="020B0604020202020204" pitchFamily="34" charset="0"/>
              </a:rPr>
              <a:t> </a:t>
            </a:r>
            <a:r>
              <a:rPr lang="en-US" sz="2800" dirty="0" err="1">
                <a:ea typeface="Microsoft Sans Serif" panose="020B0604020202020204" pitchFamily="34" charset="0"/>
              </a:rPr>
              <a:t>sızmak</a:t>
            </a:r>
            <a:r>
              <a:rPr lang="en-US" sz="2800" dirty="0">
                <a:ea typeface="Microsoft Sans Serif" panose="020B0604020202020204" pitchFamily="34" charset="0"/>
              </a:rPr>
              <a:t> </a:t>
            </a:r>
            <a:r>
              <a:rPr lang="en-US" sz="2800" dirty="0" err="1">
                <a:ea typeface="Microsoft Sans Serif" panose="020B0604020202020204" pitchFamily="34" charset="0"/>
              </a:rPr>
              <a:t>için</a:t>
            </a:r>
            <a:r>
              <a:rPr lang="en-US" sz="2800" dirty="0">
                <a:ea typeface="Microsoft Sans Serif" panose="020B0604020202020204" pitchFamily="34" charset="0"/>
              </a:rPr>
              <a:t> </a:t>
            </a:r>
            <a:r>
              <a:rPr lang="en-US" sz="2800" dirty="0" err="1">
                <a:ea typeface="Microsoft Sans Serif" panose="020B0604020202020204" pitchFamily="34" charset="0"/>
              </a:rPr>
              <a:t>kullanılan</a:t>
            </a:r>
            <a:r>
              <a:rPr lang="en-US" sz="2800" dirty="0">
                <a:ea typeface="Microsoft Sans Serif" panose="020B0604020202020204" pitchFamily="34" charset="0"/>
              </a:rPr>
              <a:t> </a:t>
            </a:r>
            <a:r>
              <a:rPr lang="en-US" sz="2800" dirty="0" err="1">
                <a:ea typeface="Microsoft Sans Serif" panose="020B0604020202020204" pitchFamily="34" charset="0"/>
              </a:rPr>
              <a:t>en</a:t>
            </a:r>
            <a:r>
              <a:rPr lang="en-US" sz="2800" dirty="0">
                <a:ea typeface="Microsoft Sans Serif" panose="020B0604020202020204" pitchFamily="34" charset="0"/>
              </a:rPr>
              <a:t> </a:t>
            </a:r>
            <a:r>
              <a:rPr lang="en-US" sz="2800" dirty="0" err="1">
                <a:ea typeface="Microsoft Sans Serif" panose="020B0604020202020204" pitchFamily="34" charset="0"/>
              </a:rPr>
              <a:t>yaygın</a:t>
            </a:r>
            <a:r>
              <a:rPr lang="en-US" sz="2800" dirty="0">
                <a:ea typeface="Microsoft Sans Serif" panose="020B0604020202020204" pitchFamily="34" charset="0"/>
              </a:rPr>
              <a:t> </a:t>
            </a:r>
            <a:r>
              <a:rPr lang="en-US" sz="2800" dirty="0" err="1">
                <a:ea typeface="Microsoft Sans Serif" panose="020B0604020202020204" pitchFamily="34" charset="0"/>
              </a:rPr>
              <a:t>araçlardır</a:t>
            </a:r>
            <a:r>
              <a:rPr lang="en-US" sz="2800" dirty="0">
                <a:ea typeface="Microsoft Sans Serif" panose="020B0604020202020204" pitchFamily="34" charset="0"/>
              </a:rPr>
              <a:t>. </a:t>
            </a:r>
            <a:endParaRPr lang="tr-TR" sz="2800" dirty="0">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a:solidFill>
                  <a:srgbClr val="002060"/>
                </a:solidFill>
                <a:ea typeface="Microsoft Sans Serif" panose="020B0604020202020204" pitchFamily="34" charset="0"/>
              </a:rPr>
              <a:t>Banka </a:t>
            </a:r>
            <a:r>
              <a:rPr lang="en-US" sz="2800" b="1" dirty="0" err="1">
                <a:solidFill>
                  <a:srgbClr val="002060"/>
                </a:solidFill>
                <a:ea typeface="Microsoft Sans Serif" panose="020B0604020202020204" pitchFamily="34" charset="0"/>
              </a:rPr>
              <a:t>ve</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Kredi</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Kartı</a:t>
            </a:r>
            <a:r>
              <a:rPr lang="en-US" sz="2800" b="1" dirty="0">
                <a:solidFill>
                  <a:srgbClr val="002060"/>
                </a:solidFill>
                <a:ea typeface="Microsoft Sans Serif" panose="020B0604020202020204" pitchFamily="34" charset="0"/>
              </a:rPr>
              <a:t> </a:t>
            </a:r>
            <a:r>
              <a:rPr lang="en-US" sz="2800" b="1" dirty="0" err="1">
                <a:solidFill>
                  <a:srgbClr val="002060"/>
                </a:solidFill>
                <a:ea typeface="Microsoft Sans Serif" panose="020B0604020202020204" pitchFamily="34" charset="0"/>
              </a:rPr>
              <a:t>Dolandırıcılığı</a:t>
            </a:r>
            <a:endParaRPr lang="tr-TR" sz="2800" b="1" dirty="0">
              <a:solidFill>
                <a:srgbClr val="002060"/>
              </a:solidFill>
              <a:ea typeface="Microsoft Sans Serif" panose="020B0604020202020204" pitchFamily="34" charset="0"/>
            </a:endParaRPr>
          </a:p>
          <a:p>
            <a:pPr fontAlgn="base"/>
            <a:r>
              <a:rPr lang="en-US" sz="2800" dirty="0">
                <a:ea typeface="Microsoft Sans Serif" panose="020B0604020202020204" pitchFamily="34" charset="0"/>
              </a:rPr>
              <a:t>Bir </a:t>
            </a:r>
            <a:r>
              <a:rPr lang="en-US" sz="2800" dirty="0" err="1">
                <a:ea typeface="Microsoft Sans Serif" panose="020B0604020202020204" pitchFamily="34" charset="0"/>
              </a:rPr>
              <a:t>kredi</a:t>
            </a:r>
            <a:r>
              <a:rPr lang="en-US" sz="2800" dirty="0">
                <a:ea typeface="Microsoft Sans Serif" panose="020B0604020202020204" pitchFamily="34" charset="0"/>
              </a:rPr>
              <a:t> </a:t>
            </a:r>
            <a:r>
              <a:rPr lang="en-US" sz="2800" dirty="0" err="1">
                <a:ea typeface="Microsoft Sans Serif" panose="020B0604020202020204" pitchFamily="34" charset="0"/>
              </a:rPr>
              <a:t>veya</a:t>
            </a:r>
            <a:r>
              <a:rPr lang="en-US" sz="2800" dirty="0">
                <a:ea typeface="Microsoft Sans Serif" panose="020B0604020202020204" pitchFamily="34" charset="0"/>
              </a:rPr>
              <a:t> </a:t>
            </a:r>
            <a:r>
              <a:rPr lang="en-US" sz="2800" dirty="0" err="1">
                <a:ea typeface="Microsoft Sans Serif" panose="020B0604020202020204" pitchFamily="34" charset="0"/>
              </a:rPr>
              <a:t>banka</a:t>
            </a:r>
            <a:r>
              <a:rPr lang="en-US" sz="2800" dirty="0">
                <a:ea typeface="Microsoft Sans Serif" panose="020B0604020202020204" pitchFamily="34" charset="0"/>
              </a:rPr>
              <a:t> </a:t>
            </a:r>
            <a:r>
              <a:rPr lang="en-US" sz="2800" dirty="0" err="1">
                <a:ea typeface="Microsoft Sans Serif" panose="020B0604020202020204" pitchFamily="34" charset="0"/>
              </a:rPr>
              <a:t>kartının</a:t>
            </a:r>
            <a:r>
              <a:rPr lang="en-US" sz="2800" dirty="0">
                <a:ea typeface="Microsoft Sans Serif" panose="020B0604020202020204" pitchFamily="34" charset="0"/>
              </a:rPr>
              <a:t> </a:t>
            </a:r>
            <a:r>
              <a:rPr lang="en-US" sz="2800" dirty="0" err="1">
                <a:ea typeface="Microsoft Sans Serif" panose="020B0604020202020204" pitchFamily="34" charset="0"/>
              </a:rPr>
              <a:t>numarasının</a:t>
            </a:r>
            <a:r>
              <a:rPr lang="en-US" sz="2800" dirty="0">
                <a:ea typeface="Microsoft Sans Serif" panose="020B0604020202020204" pitchFamily="34" charset="0"/>
              </a:rPr>
              <a:t> </a:t>
            </a:r>
            <a:r>
              <a:rPr lang="en-US" sz="2800" dirty="0" err="1">
                <a:ea typeface="Microsoft Sans Serif" panose="020B0604020202020204" pitchFamily="34" charset="0"/>
              </a:rPr>
              <a:t>çalınmasını</a:t>
            </a:r>
            <a:r>
              <a:rPr lang="en-US" sz="2800" dirty="0">
                <a:ea typeface="Microsoft Sans Serif" panose="020B0604020202020204" pitchFamily="34" charset="0"/>
              </a:rPr>
              <a:t> </a:t>
            </a:r>
            <a:r>
              <a:rPr lang="en-US" sz="2800" dirty="0" err="1">
                <a:ea typeface="Microsoft Sans Serif" panose="020B0604020202020204" pitchFamily="34" charset="0"/>
              </a:rPr>
              <a:t>içeren</a:t>
            </a:r>
            <a:r>
              <a:rPr lang="en-US" sz="2800" dirty="0">
                <a:ea typeface="Microsoft Sans Serif" panose="020B0604020202020204" pitchFamily="34" charset="0"/>
              </a:rPr>
              <a:t> </a:t>
            </a:r>
            <a:r>
              <a:rPr lang="en-US" sz="2800" dirty="0" err="1">
                <a:ea typeface="Microsoft Sans Serif" panose="020B0604020202020204" pitchFamily="34" charset="0"/>
              </a:rPr>
              <a:t>dolandırıcılık</a:t>
            </a:r>
            <a:r>
              <a:rPr lang="en-US" sz="2800" dirty="0">
                <a:ea typeface="Microsoft Sans Serif" panose="020B0604020202020204" pitchFamily="34" charset="0"/>
              </a:rPr>
              <a:t> </a:t>
            </a:r>
            <a:r>
              <a:rPr lang="en-US" sz="2800" dirty="0" err="1">
                <a:ea typeface="Microsoft Sans Serif" panose="020B0604020202020204" pitchFamily="34" charset="0"/>
              </a:rPr>
              <a:t>faaliyeti</a:t>
            </a:r>
            <a:r>
              <a:rPr lang="en-US" sz="2800" dirty="0">
                <a:ea typeface="Microsoft Sans Serif" panose="020B0604020202020204" pitchFamily="34" charset="0"/>
              </a:rPr>
              <a:t> - </a:t>
            </a:r>
            <a:r>
              <a:rPr lang="en-US" sz="2800" dirty="0" err="1">
                <a:ea typeface="Microsoft Sans Serif" panose="020B0604020202020204" pitchFamily="34" charset="0"/>
              </a:rPr>
              <a:t>kesinlikle</a:t>
            </a:r>
            <a:r>
              <a:rPr lang="en-US" sz="2800" dirty="0">
                <a:ea typeface="Microsoft Sans Serif" panose="020B0604020202020204" pitchFamily="34" charset="0"/>
              </a:rPr>
              <a:t> </a:t>
            </a:r>
            <a:r>
              <a:rPr lang="en-US" sz="2800" dirty="0" err="1">
                <a:ea typeface="Microsoft Sans Serif" panose="020B0604020202020204" pitchFamily="34" charset="0"/>
              </a:rPr>
              <a:t>olmadıkça</a:t>
            </a:r>
            <a:r>
              <a:rPr lang="en-US" sz="2800" dirty="0">
                <a:ea typeface="Microsoft Sans Serif" panose="020B0604020202020204" pitchFamily="34" charset="0"/>
              </a:rPr>
              <a:t> </a:t>
            </a:r>
            <a:r>
              <a:rPr lang="en-US" sz="2800" dirty="0" err="1">
                <a:ea typeface="Microsoft Sans Serif" panose="020B0604020202020204" pitchFamily="34" charset="0"/>
              </a:rPr>
              <a:t>hassas</a:t>
            </a:r>
            <a:r>
              <a:rPr lang="en-US" sz="2800" dirty="0">
                <a:ea typeface="Microsoft Sans Serif" panose="020B0604020202020204" pitchFamily="34" charset="0"/>
              </a:rPr>
              <a:t> </a:t>
            </a:r>
            <a:r>
              <a:rPr lang="en-US" sz="2800" dirty="0" err="1">
                <a:ea typeface="Microsoft Sans Serif" panose="020B0604020202020204" pitchFamily="34" charset="0"/>
              </a:rPr>
              <a:t>bilgileri</a:t>
            </a:r>
            <a:r>
              <a:rPr lang="en-US" sz="2800" dirty="0">
                <a:ea typeface="Microsoft Sans Serif" panose="020B0604020202020204" pitchFamily="34" charset="0"/>
              </a:rPr>
              <a:t> </a:t>
            </a:r>
            <a:r>
              <a:rPr lang="en-US" sz="2800" dirty="0" err="1">
                <a:ea typeface="Microsoft Sans Serif" panose="020B0604020202020204" pitchFamily="34" charset="0"/>
              </a:rPr>
              <a:t>paylaşmayın</a:t>
            </a:r>
            <a:r>
              <a:rPr lang="en-US" sz="2800" dirty="0">
                <a:ea typeface="Microsoft Sans Serif" panose="020B0604020202020204" pitchFamily="34" charset="0"/>
              </a:rPr>
              <a:t>, </a:t>
            </a:r>
            <a:r>
              <a:rPr lang="en-US" sz="2800" dirty="0" err="1">
                <a:ea typeface="Microsoft Sans Serif" panose="020B0604020202020204" pitchFamily="34" charset="0"/>
              </a:rPr>
              <a:t>hesabınızdan</a:t>
            </a:r>
            <a:r>
              <a:rPr lang="en-US" sz="2800" dirty="0">
                <a:ea typeface="Microsoft Sans Serif" panose="020B0604020202020204" pitchFamily="34" charset="0"/>
              </a:rPr>
              <a:t> / </a:t>
            </a:r>
            <a:r>
              <a:rPr lang="en-US" sz="2800" dirty="0" err="1">
                <a:ea typeface="Microsoft Sans Serif" panose="020B0604020202020204" pitchFamily="34" charset="0"/>
              </a:rPr>
              <a:t>hesabınıza</a:t>
            </a:r>
            <a:r>
              <a:rPr lang="en-US" sz="2800" dirty="0">
                <a:ea typeface="Microsoft Sans Serif" panose="020B0604020202020204" pitchFamily="34" charset="0"/>
              </a:rPr>
              <a:t> </a:t>
            </a:r>
            <a:r>
              <a:rPr lang="en-US" sz="2800" dirty="0" err="1">
                <a:ea typeface="Microsoft Sans Serif" panose="020B0604020202020204" pitchFamily="34" charset="0"/>
              </a:rPr>
              <a:t>giden</a:t>
            </a:r>
            <a:r>
              <a:rPr lang="en-US" sz="2800" dirty="0">
                <a:ea typeface="Microsoft Sans Serif" panose="020B0604020202020204" pitchFamily="34" charset="0"/>
              </a:rPr>
              <a:t> / </a:t>
            </a:r>
            <a:r>
              <a:rPr lang="en-US" sz="2800" dirty="0" err="1">
                <a:ea typeface="Microsoft Sans Serif" panose="020B0604020202020204" pitchFamily="34" charset="0"/>
              </a:rPr>
              <a:t>gelen</a:t>
            </a:r>
            <a:r>
              <a:rPr lang="en-US" sz="2800" dirty="0">
                <a:ea typeface="Microsoft Sans Serif" panose="020B0604020202020204" pitchFamily="34" charset="0"/>
              </a:rPr>
              <a:t> para </a:t>
            </a:r>
            <a:r>
              <a:rPr lang="en-US" sz="2800" dirty="0" err="1">
                <a:ea typeface="Microsoft Sans Serif" panose="020B0604020202020204" pitchFamily="34" charset="0"/>
              </a:rPr>
              <a:t>akışlarını</a:t>
            </a:r>
            <a:r>
              <a:rPr lang="en-US" sz="2800" dirty="0">
                <a:ea typeface="Microsoft Sans Serif" panose="020B0604020202020204" pitchFamily="34" charset="0"/>
              </a:rPr>
              <a:t> </a:t>
            </a:r>
            <a:r>
              <a:rPr lang="en-US" sz="2800" dirty="0" err="1">
                <a:ea typeface="Microsoft Sans Serif" panose="020B0604020202020204" pitchFamily="34" charset="0"/>
              </a:rPr>
              <a:t>mümkün</a:t>
            </a:r>
            <a:r>
              <a:rPr lang="en-US" sz="2800" dirty="0">
                <a:ea typeface="Microsoft Sans Serif" panose="020B0604020202020204" pitchFamily="34" charset="0"/>
              </a:rPr>
              <a:t> </a:t>
            </a:r>
            <a:r>
              <a:rPr lang="en-US" sz="2800" dirty="0" err="1">
                <a:ea typeface="Microsoft Sans Serif" panose="020B0604020202020204" pitchFamily="34" charset="0"/>
              </a:rPr>
              <a:t>olduğunca</a:t>
            </a:r>
            <a:r>
              <a:rPr lang="en-US" sz="2800" dirty="0">
                <a:ea typeface="Microsoft Sans Serif" panose="020B0604020202020204" pitchFamily="34" charset="0"/>
              </a:rPr>
              <a:t> </a:t>
            </a:r>
            <a:r>
              <a:rPr lang="en-US" sz="2800" dirty="0" err="1">
                <a:ea typeface="Microsoft Sans Serif" panose="020B0604020202020204" pitchFamily="34" charset="0"/>
              </a:rPr>
              <a:t>sık</a:t>
            </a:r>
            <a:r>
              <a:rPr lang="en-US" sz="2800" dirty="0">
                <a:ea typeface="Microsoft Sans Serif" panose="020B0604020202020204" pitchFamily="34" charset="0"/>
              </a:rPr>
              <a:t> </a:t>
            </a:r>
            <a:r>
              <a:rPr lang="en-US" sz="2800" dirty="0" err="1">
                <a:ea typeface="Microsoft Sans Serif" panose="020B0604020202020204" pitchFamily="34" charset="0"/>
              </a:rPr>
              <a:t>kontrol</a:t>
            </a:r>
            <a:r>
              <a:rPr lang="en-US" sz="2800" dirty="0">
                <a:ea typeface="Microsoft Sans Serif" panose="020B0604020202020204" pitchFamily="34" charset="0"/>
              </a:rPr>
              <a:t> </a:t>
            </a:r>
            <a:r>
              <a:rPr lang="en-US" sz="2800" dirty="0" err="1">
                <a:ea typeface="Microsoft Sans Serif" panose="020B0604020202020204" pitchFamily="34" charset="0"/>
              </a:rPr>
              <a:t>edin</a:t>
            </a:r>
            <a:r>
              <a:rPr lang="en-US" sz="2800" dirty="0">
                <a:ea typeface="Microsoft Sans Serif" panose="020B0604020202020204" pitchFamily="34" charset="0"/>
              </a:rPr>
              <a:t>.</a:t>
            </a:r>
            <a:endParaRPr lang="tr-TR" sz="2800" dirty="0">
              <a:ea typeface="Microsoft Sans Serif" panose="020B0604020202020204" pitchFamily="34" charset="0"/>
            </a:endParaRPr>
          </a:p>
          <a:p>
            <a:pPr fontAlgn="base"/>
            <a:endParaRPr lang="en-US" sz="2800" dirty="0">
              <a:ea typeface="Microsoft Sans Serif" panose="020B0604020202020204" pitchFamily="34" charset="0"/>
            </a:endParaRPr>
          </a:p>
          <a:p>
            <a:pPr marL="457200" indent="-457200" fontAlgn="base">
              <a:buFont typeface="Arial" panose="020B0604020202020204" pitchFamily="34" charset="0"/>
              <a:buChar char="•"/>
            </a:pPr>
            <a:r>
              <a:rPr lang="en-US" sz="2800" b="1" dirty="0">
                <a:solidFill>
                  <a:srgbClr val="002060"/>
                </a:solidFill>
                <a:ea typeface="Microsoft Sans Serif" panose="020B0604020202020204" pitchFamily="34" charset="0"/>
              </a:rPr>
              <a:t>İnternet </a:t>
            </a:r>
            <a:r>
              <a:rPr lang="en-US" sz="2800" b="1" dirty="0" err="1">
                <a:solidFill>
                  <a:srgbClr val="002060"/>
                </a:solidFill>
                <a:ea typeface="Microsoft Sans Serif" panose="020B0604020202020204" pitchFamily="34" charset="0"/>
              </a:rPr>
              <a:t>Dolandırıcılığı</a:t>
            </a:r>
            <a:endParaRPr lang="tr-TR" sz="2800" b="1" dirty="0">
              <a:solidFill>
                <a:srgbClr val="002060"/>
              </a:solidFill>
              <a:ea typeface="Microsoft Sans Serif" panose="020B0604020202020204" pitchFamily="34" charset="0"/>
            </a:endParaRPr>
          </a:p>
          <a:p>
            <a:pPr fontAlgn="base"/>
            <a:r>
              <a:rPr lang="en-US" sz="2800" dirty="0">
                <a:ea typeface="Microsoft Sans Serif" panose="020B0604020202020204" pitchFamily="34" charset="0"/>
              </a:rPr>
              <a:t>İnternet </a:t>
            </a:r>
            <a:r>
              <a:rPr lang="en-US" sz="2800" dirty="0" err="1">
                <a:ea typeface="Microsoft Sans Serif" panose="020B0604020202020204" pitchFamily="34" charset="0"/>
              </a:rPr>
              <a:t>dolandırıcılığı</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kişinin</a:t>
            </a:r>
            <a:r>
              <a:rPr lang="en-US" sz="2800" dirty="0">
                <a:ea typeface="Microsoft Sans Serif" panose="020B0604020202020204" pitchFamily="34" charset="0"/>
              </a:rPr>
              <a:t> </a:t>
            </a:r>
            <a:r>
              <a:rPr lang="en-US" sz="2800" dirty="0" err="1">
                <a:ea typeface="Microsoft Sans Serif" panose="020B0604020202020204" pitchFamily="34" charset="0"/>
              </a:rPr>
              <a:t>interneti</a:t>
            </a:r>
            <a:r>
              <a:rPr lang="en-US" sz="2800" dirty="0">
                <a:ea typeface="Microsoft Sans Serif" panose="020B0604020202020204" pitchFamily="34" charset="0"/>
              </a:rPr>
              <a:t> </a:t>
            </a:r>
            <a:r>
              <a:rPr lang="en-US" sz="2800" dirty="0" err="1">
                <a:ea typeface="Microsoft Sans Serif" panose="020B0604020202020204" pitchFamily="34" charset="0"/>
              </a:rPr>
              <a:t>dolandırıcılık</a:t>
            </a:r>
            <a:r>
              <a:rPr lang="en-US" sz="2800" dirty="0">
                <a:ea typeface="Microsoft Sans Serif" panose="020B0604020202020204" pitchFamily="34" charset="0"/>
              </a:rPr>
              <a:t> </a:t>
            </a:r>
            <a:r>
              <a:rPr lang="en-US" sz="2800" dirty="0" err="1">
                <a:ea typeface="Microsoft Sans Serif" panose="020B0604020202020204" pitchFamily="34" charset="0"/>
              </a:rPr>
              <a:t>yoluyla</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başkasından</a:t>
            </a:r>
            <a:r>
              <a:rPr lang="en-US" sz="2800" dirty="0">
                <a:ea typeface="Microsoft Sans Serif" panose="020B0604020202020204" pitchFamily="34" charset="0"/>
              </a:rPr>
              <a:t> </a:t>
            </a:r>
            <a:r>
              <a:rPr lang="en-US" sz="2800" dirty="0" err="1">
                <a:ea typeface="Microsoft Sans Serif" panose="020B0604020202020204" pitchFamily="34" charset="0"/>
              </a:rPr>
              <a:t>faydalanmak</a:t>
            </a:r>
            <a:r>
              <a:rPr lang="en-US" sz="2800" dirty="0">
                <a:ea typeface="Microsoft Sans Serif" panose="020B0604020202020204" pitchFamily="34" charset="0"/>
              </a:rPr>
              <a:t> </a:t>
            </a:r>
            <a:r>
              <a:rPr lang="en-US" sz="2800" dirty="0" err="1">
                <a:ea typeface="Microsoft Sans Serif" panose="020B0604020202020204" pitchFamily="34" charset="0"/>
              </a:rPr>
              <a:t>için</a:t>
            </a:r>
            <a:r>
              <a:rPr lang="en-US" sz="2800" dirty="0">
                <a:ea typeface="Microsoft Sans Serif" panose="020B0604020202020204" pitchFamily="34" charset="0"/>
              </a:rPr>
              <a:t> </a:t>
            </a:r>
            <a:r>
              <a:rPr lang="en-US" sz="2800" dirty="0" err="1">
                <a:ea typeface="Microsoft Sans Serif" panose="020B0604020202020204" pitchFamily="34" charset="0"/>
              </a:rPr>
              <a:t>bir</a:t>
            </a:r>
            <a:r>
              <a:rPr lang="en-US" sz="2800" dirty="0">
                <a:ea typeface="Microsoft Sans Serif" panose="020B0604020202020204" pitchFamily="34" charset="0"/>
              </a:rPr>
              <a:t> </a:t>
            </a:r>
            <a:r>
              <a:rPr lang="en-US" sz="2800" dirty="0" err="1">
                <a:ea typeface="Microsoft Sans Serif" panose="020B0604020202020204" pitchFamily="34" charset="0"/>
              </a:rPr>
              <a:t>araç</a:t>
            </a:r>
            <a:r>
              <a:rPr lang="en-US" sz="2800" dirty="0">
                <a:ea typeface="Microsoft Sans Serif" panose="020B0604020202020204" pitchFamily="34" charset="0"/>
              </a:rPr>
              <a:t> </a:t>
            </a:r>
            <a:r>
              <a:rPr lang="en-US" sz="2800" dirty="0" err="1">
                <a:ea typeface="Microsoft Sans Serif" panose="020B0604020202020204" pitchFamily="34" charset="0"/>
              </a:rPr>
              <a:t>olarak</a:t>
            </a:r>
            <a:r>
              <a:rPr lang="en-US" sz="2800" dirty="0">
                <a:ea typeface="Microsoft Sans Serif" panose="020B0604020202020204" pitchFamily="34" charset="0"/>
              </a:rPr>
              <a:t> </a:t>
            </a:r>
            <a:r>
              <a:rPr lang="en-US" sz="2800" dirty="0" err="1">
                <a:ea typeface="Microsoft Sans Serif" panose="020B0604020202020204" pitchFamily="34" charset="0"/>
              </a:rPr>
              <a:t>kullanmasıyla</a:t>
            </a:r>
            <a:r>
              <a:rPr lang="en-US" sz="2800" dirty="0">
                <a:ea typeface="Microsoft Sans Serif" panose="020B0604020202020204" pitchFamily="34" charset="0"/>
              </a:rPr>
              <a:t> </a:t>
            </a:r>
            <a:r>
              <a:rPr lang="en-US" sz="2800" dirty="0" err="1">
                <a:ea typeface="Microsoft Sans Serif" panose="020B0604020202020204" pitchFamily="34" charset="0"/>
              </a:rPr>
              <a:t>gerçekleşir</a:t>
            </a:r>
            <a:r>
              <a:rPr lang="en-US" sz="2800" dirty="0">
                <a:ea typeface="Microsoft Sans Serif" panose="020B0604020202020204" pitchFamily="34" charset="0"/>
              </a:rPr>
              <a:t>. </a:t>
            </a:r>
            <a:r>
              <a:rPr lang="en-US" sz="2800" dirty="0" err="1">
                <a:ea typeface="Microsoft Sans Serif" panose="020B0604020202020204" pitchFamily="34" charset="0"/>
              </a:rPr>
              <a:t>Günümüzde</a:t>
            </a:r>
            <a:r>
              <a:rPr lang="en-US" sz="2800" dirty="0">
                <a:ea typeface="Microsoft Sans Serif" panose="020B0604020202020204" pitchFamily="34" charset="0"/>
              </a:rPr>
              <a:t> </a:t>
            </a:r>
            <a:r>
              <a:rPr lang="en-US" sz="2800" dirty="0" err="1">
                <a:ea typeface="Microsoft Sans Serif" panose="020B0604020202020204" pitchFamily="34" charset="0"/>
              </a:rPr>
              <a:t>çevrimiçi</a:t>
            </a:r>
            <a:r>
              <a:rPr lang="en-US" sz="2800" dirty="0">
                <a:ea typeface="Microsoft Sans Serif" panose="020B0604020202020204" pitchFamily="34" charset="0"/>
              </a:rPr>
              <a:t> internet </a:t>
            </a:r>
            <a:r>
              <a:rPr lang="en-US" sz="2800" dirty="0" err="1">
                <a:ea typeface="Microsoft Sans Serif" panose="020B0604020202020204" pitchFamily="34" charset="0"/>
              </a:rPr>
              <a:t>dolandırıcılığı</a:t>
            </a:r>
            <a:r>
              <a:rPr lang="en-US" sz="2800" dirty="0">
                <a:ea typeface="Microsoft Sans Serif" panose="020B0604020202020204" pitchFamily="34" charset="0"/>
              </a:rPr>
              <a:t> </a:t>
            </a:r>
            <a:r>
              <a:rPr lang="en-US" sz="2800" dirty="0" err="1">
                <a:ea typeface="Microsoft Sans Serif" panose="020B0604020202020204" pitchFamily="34" charset="0"/>
              </a:rPr>
              <a:t>en</a:t>
            </a:r>
            <a:r>
              <a:rPr lang="en-US" sz="2800" dirty="0">
                <a:ea typeface="Microsoft Sans Serif" panose="020B0604020202020204" pitchFamily="34" charset="0"/>
              </a:rPr>
              <a:t> </a:t>
            </a:r>
            <a:r>
              <a:rPr lang="en-US" sz="2800" dirty="0" err="1">
                <a:ea typeface="Microsoft Sans Serif" panose="020B0604020202020204" pitchFamily="34" charset="0"/>
              </a:rPr>
              <a:t>yaygın</a:t>
            </a:r>
            <a:r>
              <a:rPr lang="en-US" sz="2800" dirty="0">
                <a:ea typeface="Microsoft Sans Serif" panose="020B0604020202020204" pitchFamily="34" charset="0"/>
              </a:rPr>
              <a:t> </a:t>
            </a:r>
            <a:r>
              <a:rPr lang="en-US" sz="2800" dirty="0" err="1">
                <a:ea typeface="Microsoft Sans Serif" panose="020B0604020202020204" pitchFamily="34" charset="0"/>
              </a:rPr>
              <a:t>dolandırıcılık</a:t>
            </a:r>
            <a:r>
              <a:rPr lang="en-US" sz="2800" dirty="0">
                <a:ea typeface="Microsoft Sans Serif" panose="020B0604020202020204" pitchFamily="34" charset="0"/>
              </a:rPr>
              <a:t> </a:t>
            </a:r>
            <a:r>
              <a:rPr lang="en-US" sz="2800" dirty="0" err="1">
                <a:ea typeface="Microsoft Sans Serif" panose="020B0604020202020204" pitchFamily="34" charset="0"/>
              </a:rPr>
              <a:t>türüdür</a:t>
            </a:r>
            <a:r>
              <a:rPr lang="en-US" sz="2800" dirty="0">
                <a:ea typeface="Microsoft Sans Serif" panose="020B0604020202020204" pitchFamily="34" charset="0"/>
              </a:rPr>
              <a:t> </a:t>
            </a:r>
            <a:r>
              <a:rPr lang="en-US" sz="2800" dirty="0" err="1">
                <a:ea typeface="Microsoft Sans Serif" panose="020B0604020202020204" pitchFamily="34" charset="0"/>
              </a:rPr>
              <a:t>ve</a:t>
            </a:r>
            <a:r>
              <a:rPr lang="en-US" sz="2800" dirty="0">
                <a:ea typeface="Microsoft Sans Serif" panose="020B0604020202020204" pitchFamily="34" charset="0"/>
              </a:rPr>
              <a:t> her </a:t>
            </a:r>
            <a:r>
              <a:rPr lang="en-US" sz="2800" dirty="0" err="1">
                <a:ea typeface="Microsoft Sans Serif" panose="020B0604020202020204" pitchFamily="34" charset="0"/>
              </a:rPr>
              <a:t>yıl</a:t>
            </a:r>
            <a:r>
              <a:rPr lang="en-US" sz="2800" dirty="0">
                <a:ea typeface="Microsoft Sans Serif" panose="020B0604020202020204" pitchFamily="34" charset="0"/>
              </a:rPr>
              <a:t> </a:t>
            </a:r>
            <a:r>
              <a:rPr lang="en-US" sz="2800" dirty="0" err="1">
                <a:ea typeface="Microsoft Sans Serif" panose="020B0604020202020204" pitchFamily="34" charset="0"/>
              </a:rPr>
              <a:t>kurbanlardan</a:t>
            </a:r>
            <a:r>
              <a:rPr lang="en-US" sz="2800" dirty="0">
                <a:ea typeface="Microsoft Sans Serif" panose="020B0604020202020204" pitchFamily="34" charset="0"/>
              </a:rPr>
              <a:t> </a:t>
            </a:r>
            <a:r>
              <a:rPr lang="en-US" sz="2800" dirty="0" err="1">
                <a:ea typeface="Microsoft Sans Serif" panose="020B0604020202020204" pitchFamily="34" charset="0"/>
              </a:rPr>
              <a:t>milyonlarca</a:t>
            </a:r>
            <a:r>
              <a:rPr lang="en-US" sz="2800" dirty="0">
                <a:ea typeface="Microsoft Sans Serif" panose="020B0604020202020204" pitchFamily="34" charset="0"/>
              </a:rPr>
              <a:t> </a:t>
            </a:r>
            <a:r>
              <a:rPr lang="en-US" sz="2800" dirty="0" err="1">
                <a:ea typeface="Microsoft Sans Serif" panose="020B0604020202020204" pitchFamily="34" charset="0"/>
              </a:rPr>
              <a:t>dolar</a:t>
            </a:r>
            <a:r>
              <a:rPr lang="en-US" sz="2800" dirty="0">
                <a:ea typeface="Microsoft Sans Serif" panose="020B0604020202020204" pitchFamily="34" charset="0"/>
              </a:rPr>
              <a:t> </a:t>
            </a:r>
            <a:r>
              <a:rPr lang="en-US" sz="2800" dirty="0" err="1">
                <a:ea typeface="Microsoft Sans Serif" panose="020B0604020202020204" pitchFamily="34" charset="0"/>
              </a:rPr>
              <a:t>çalmaktadır</a:t>
            </a:r>
            <a:r>
              <a:rPr lang="en-US" sz="2800" dirty="0">
                <a:ea typeface="Microsoft Sans Serif" panose="020B0604020202020204" pitchFamily="34" charset="0"/>
              </a:rPr>
              <a:t>.</a:t>
            </a:r>
          </a:p>
        </p:txBody>
      </p:sp>
    </p:spTree>
    <p:extLst>
      <p:ext uri="{BB962C8B-B14F-4D97-AF65-F5344CB8AC3E}">
        <p14:creationId xmlns:p14="http://schemas.microsoft.com/office/powerpoint/2010/main" val="1361565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1446550"/>
          </a:xfrm>
          <a:prstGeom prst="rect">
            <a:avLst/>
          </a:prstGeom>
          <a:noFill/>
        </p:spPr>
        <p:txBody>
          <a:bodyPr wrap="square" rtlCol="0">
            <a:spAutoFit/>
          </a:bodyPr>
          <a:lstStyle/>
          <a:p>
            <a:r>
              <a:rPr lang="es-ES" sz="4400" b="1" dirty="0" err="1">
                <a:latin typeface="Calibri" panose="020F0502020204030204" pitchFamily="34" charset="0"/>
                <a:ea typeface="Microsoft Sans Serif" panose="020B0604020202020204" pitchFamily="34" charset="0"/>
                <a:cs typeface="Calibri" panose="020F0502020204030204" pitchFamily="34" charset="0"/>
              </a:rPr>
              <a:t>Özetlemek</a:t>
            </a:r>
            <a:r>
              <a:rPr lang="es-ES" sz="4400" b="1" dirty="0">
                <a:latin typeface="Calibri" panose="020F0502020204030204" pitchFamily="34" charset="0"/>
                <a:ea typeface="Microsoft Sans Serif" panose="020B0604020202020204" pitchFamily="34" charset="0"/>
                <a:cs typeface="Calibri" panose="020F0502020204030204" pitchFamily="34" charset="0"/>
              </a:rPr>
              <a:t> </a:t>
            </a:r>
            <a:r>
              <a:rPr lang="es-ES" sz="4400" b="1" dirty="0" err="1">
                <a:latin typeface="Calibri" panose="020F0502020204030204" pitchFamily="34" charset="0"/>
                <a:ea typeface="Microsoft Sans Serif" panose="020B0604020202020204" pitchFamily="34" charset="0"/>
                <a:cs typeface="Calibri" panose="020F0502020204030204" pitchFamily="34" charset="0"/>
              </a:rPr>
              <a:t>gerekirse</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3" name="Gruppo 2"/>
          <p:cNvGrpSpPr/>
          <p:nvPr/>
        </p:nvGrpSpPr>
        <p:grpSpPr>
          <a:xfrm>
            <a:off x="1437968" y="4010609"/>
            <a:ext cx="4734230" cy="2265782"/>
            <a:chOff x="1437968" y="2342732"/>
            <a:chExt cx="4734230" cy="2265782"/>
          </a:xfrm>
        </p:grpSpPr>
        <p:sp>
          <p:nvSpPr>
            <p:cNvPr id="4" name="CuadroTexto 3">
              <a:extLst>
                <a:ext uri="{FF2B5EF4-FFF2-40B4-BE49-F238E27FC236}">
                  <a16:creationId xmlns:a16="http://schemas.microsoft.com/office/drawing/2014/main" id="{3C357393-DEA7-C6A2-387E-C00C2B8E46C7}"/>
                </a:ext>
              </a:extLst>
            </p:cNvPr>
            <p:cNvSpPr txBox="1"/>
            <p:nvPr/>
          </p:nvSpPr>
          <p:spPr>
            <a:xfrm>
              <a:off x="2214255" y="2342732"/>
              <a:ext cx="3957943" cy="523220"/>
            </a:xfrm>
            <a:prstGeom prst="rect">
              <a:avLst/>
            </a:prstGeom>
            <a:noFill/>
          </p:spPr>
          <p:txBody>
            <a:bodyPr wrap="square">
              <a:spAutoFit/>
            </a:bodyPr>
            <a:lstStyle/>
            <a:p>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Finansal</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Risk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Türleri</a:t>
              </a:r>
              <a:endParaRPr lang="ko-KR" altLang="en-US" sz="2800" b="1" dirty="0">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2214255" y="2792632"/>
              <a:ext cx="3581400"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514350" indent="-514350">
                <a:buAutoNum type="arabicPeriod"/>
              </a:pPr>
              <a:r>
                <a:rPr lang="en-US" altLang="ko-KR" sz="2800" dirty="0">
                  <a:latin typeface="Calibri" panose="020F0502020204030204" pitchFamily="34" charset="0"/>
                  <a:ea typeface="Microsoft Sans Serif" panose="020B0604020202020204" pitchFamily="34" charset="0"/>
                  <a:cs typeface="Calibri" panose="020F0502020204030204" pitchFamily="34" charset="0"/>
                </a:rPr>
                <a:t>Gene</a:t>
              </a:r>
              <a:r>
                <a:rPr lang="tr-TR" altLang="ko-KR" sz="2800" dirty="0">
                  <a:latin typeface="Calibri" panose="020F0502020204030204" pitchFamily="34" charset="0"/>
                  <a:ea typeface="Microsoft Sans Serif" panose="020B0604020202020204" pitchFamily="34" charset="0"/>
                  <a:cs typeface="Calibri" panose="020F0502020204030204" pitchFamily="34" charset="0"/>
                </a:rPr>
                <a:t>l</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tr-TR" altLang="ko-KR" sz="2800" dirty="0">
                  <a:latin typeface="Calibri" panose="020F0502020204030204" pitchFamily="34" charset="0"/>
                  <a:ea typeface="Microsoft Sans Serif" panose="020B0604020202020204" pitchFamily="34" charset="0"/>
                  <a:cs typeface="Calibri" panose="020F0502020204030204" pitchFamily="34" charset="0"/>
                </a:rPr>
                <a:t>Bireysel</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p>
            <a:p>
              <a:pPr marL="514350" indent="-514350">
                <a:buAutoNum type="arabicPeriod"/>
              </a:pPr>
              <a:r>
                <a:rPr lang="en-US" altLang="ko-KR" sz="2800" dirty="0">
                  <a:latin typeface="Calibri" panose="020F0502020204030204" pitchFamily="34" charset="0"/>
                  <a:ea typeface="Microsoft Sans Serif" panose="020B0604020202020204" pitchFamily="34" charset="0"/>
                  <a:cs typeface="Calibri" panose="020F0502020204030204" pitchFamily="34" charset="0"/>
                </a:rPr>
                <a:t>Zaman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bazlı</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Etki</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tabanlı</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6" name="object 2">
              <a:extLst>
                <a:ext uri="{FF2B5EF4-FFF2-40B4-BE49-F238E27FC236}">
                  <a16:creationId xmlns:a16="http://schemas.microsoft.com/office/drawing/2014/main" id="{018F48C9-FC4D-84C8-1331-4B2E7E9EE33D}"/>
                </a:ext>
              </a:extLst>
            </p:cNvPr>
            <p:cNvPicPr/>
            <p:nvPr/>
          </p:nvPicPr>
          <p:blipFill>
            <a:blip r:embed="rId2" cstate="print"/>
            <a:stretch>
              <a:fillRect/>
            </a:stretch>
          </p:blipFill>
          <p:spPr>
            <a:xfrm>
              <a:off x="1437968" y="2931140"/>
              <a:ext cx="638173" cy="1486244"/>
            </a:xfrm>
            <a:prstGeom prst="rect">
              <a:avLst/>
            </a:prstGeom>
          </p:spPr>
        </p:pic>
      </p:grpSp>
      <p:grpSp>
        <p:nvGrpSpPr>
          <p:cNvPr id="16" name="Gruppo 15"/>
          <p:cNvGrpSpPr/>
          <p:nvPr/>
        </p:nvGrpSpPr>
        <p:grpSpPr>
          <a:xfrm>
            <a:off x="12330111" y="3973929"/>
            <a:ext cx="5499610" cy="2339142"/>
            <a:chOff x="12330111" y="5068739"/>
            <a:chExt cx="5499610" cy="2339142"/>
          </a:xfrm>
        </p:grpSpPr>
        <p:sp>
          <p:nvSpPr>
            <p:cNvPr id="13" name="CuadroTexto 12">
              <a:extLst>
                <a:ext uri="{FF2B5EF4-FFF2-40B4-BE49-F238E27FC236}">
                  <a16:creationId xmlns:a16="http://schemas.microsoft.com/office/drawing/2014/main" id="{88CDCD3A-3651-DA36-A870-BD08006C8C91}"/>
                </a:ext>
              </a:extLst>
            </p:cNvPr>
            <p:cNvSpPr txBox="1"/>
            <p:nvPr/>
          </p:nvSpPr>
          <p:spPr>
            <a:xfrm>
              <a:off x="13106399" y="5068739"/>
              <a:ext cx="4723322" cy="523220"/>
            </a:xfrm>
            <a:prstGeom prst="rect">
              <a:avLst/>
            </a:prstGeom>
            <a:noFill/>
          </p:spPr>
          <p:txBody>
            <a:bodyPr wrap="square">
              <a:spAutoFit/>
            </a:bodyPr>
            <a:lstStyle/>
            <a:p>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Karşı</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önlemin</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planlanması</a:t>
              </a:r>
              <a:endParaRPr lang="ko-KR" altLang="en-US" sz="2800" b="1" dirty="0">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057087" y="5591999"/>
              <a:ext cx="4484896"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514350" indent="-514350">
                <a:buAutoNum type="arabicPeriod"/>
              </a:pP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Gelir</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p>
            <a:p>
              <a:pPr marL="514350" indent="-514350">
                <a:buAutoNum type="arabicPeriod"/>
              </a:pP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Harcamalar</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endParaRPr lang="tr-TR"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Varlık</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Yatırım</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pPr marL="514350" indent="-514350">
                <a:buAutoNum type="arabicPeriod"/>
              </a:pP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Borç</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Kredi</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15" name="object 2">
              <a:extLst>
                <a:ext uri="{FF2B5EF4-FFF2-40B4-BE49-F238E27FC236}">
                  <a16:creationId xmlns:a16="http://schemas.microsoft.com/office/drawing/2014/main" id="{0DD2F338-E360-3DE7-6475-1B05002A8749}"/>
                </a:ext>
              </a:extLst>
            </p:cNvPr>
            <p:cNvPicPr/>
            <p:nvPr/>
          </p:nvPicPr>
          <p:blipFill>
            <a:blip r:embed="rId2" cstate="print"/>
            <a:stretch>
              <a:fillRect/>
            </a:stretch>
          </p:blipFill>
          <p:spPr>
            <a:xfrm>
              <a:off x="12330111" y="5621977"/>
              <a:ext cx="638173" cy="1486244"/>
            </a:xfrm>
            <a:prstGeom prst="rect">
              <a:avLst/>
            </a:prstGeom>
          </p:spPr>
        </p:pic>
      </p:grpSp>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47" t="6201" r="4629" b="8257"/>
          <a:stretch/>
        </p:blipFill>
        <p:spPr>
          <a:xfrm>
            <a:off x="5992301" y="3392806"/>
            <a:ext cx="5302966" cy="3351867"/>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tr-TR" sz="8000" b="1" spc="-114" dirty="0">
                <a:solidFill>
                  <a:srgbClr val="FAC709"/>
                </a:solidFill>
                <a:latin typeface="Calibri" panose="020F0502020204030204" pitchFamily="34" charset="0"/>
                <a:ea typeface="Microsoft Sans Serif" panose="020B0604020202020204" pitchFamily="34" charset="0"/>
                <a:cs typeface="Calibri" panose="020F0502020204030204" pitchFamily="34" charset="0"/>
              </a:rPr>
              <a:t>Teşekkürler !</a:t>
            </a:r>
            <a:endParaRPr kumimoji="0" lang="en-US" sz="8000" b="1" i="0" u="none" strike="noStrike" kern="1200" cap="none" spc="0" normalizeH="0" baseline="0" dirty="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1459374"/>
          </a:xfrm>
          <a:prstGeom prst="rect">
            <a:avLst/>
          </a:prstGeom>
          <a:noFill/>
        </p:spPr>
        <p:txBody>
          <a:bodyPr wrap="square">
            <a:spAutoFit/>
          </a:bodyPr>
          <a:lstStyle/>
          <a:p>
            <a:pPr marL="12700" algn="ctr">
              <a:lnSpc>
                <a:spcPct val="100000"/>
              </a:lnSpc>
              <a:spcBef>
                <a:spcPts val="100"/>
              </a:spcBef>
            </a:pPr>
            <a:r>
              <a:rPr lang="tr-TR" sz="4400" b="1" spc="-65">
                <a:latin typeface="Calibri" panose="020F0502020204030204" pitchFamily="34" charset="0"/>
                <a:ea typeface="Microsoft Sans Serif" panose="020B0604020202020204" pitchFamily="34" charset="0"/>
                <a:cs typeface="Calibri" panose="020F0502020204030204" pitchFamily="34" charset="0"/>
              </a:rPr>
              <a:t>Ortak</a:t>
            </a:r>
            <a:r>
              <a:rPr lang="en-US" sz="4400" b="1" spc="-65">
                <a:latin typeface="Calibri" panose="020F0502020204030204" pitchFamily="34" charset="0"/>
                <a:ea typeface="Microsoft Sans Serif" panose="020B0604020202020204" pitchFamily="34" charset="0"/>
                <a:cs typeface="Calibri" panose="020F0502020204030204" pitchFamily="34" charset="0"/>
              </a:rPr>
              <a:t>: </a:t>
            </a:r>
            <a:r>
              <a:rPr lang="en-US" sz="4400" b="1" spc="-65" dirty="0">
                <a:latin typeface="Calibri" panose="020F0502020204030204" pitchFamily="34" charset="0"/>
                <a:ea typeface="Microsoft Sans Serif" panose="020B0604020202020204" pitchFamily="34" charset="0"/>
                <a:cs typeface="Calibri" panose="020F0502020204030204" pitchFamily="34" charset="0"/>
              </a:rPr>
              <a:t>IDP &amp; IHF</a:t>
            </a: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833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dirty="0" err="1">
                <a:latin typeface="Calibri" panose="020F0502020204030204" pitchFamily="34" charset="0"/>
                <a:ea typeface="Microsoft Sans Serif" panose="020B0604020202020204" pitchFamily="34" charset="0"/>
                <a:cs typeface="Calibri" panose="020F0502020204030204" pitchFamily="34" charset="0"/>
              </a:rPr>
              <a:t>Amaçlar</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ve</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r>
              <a:rPr lang="en-GB" sz="4400" b="1" dirty="0" err="1">
                <a:latin typeface="Calibri" panose="020F0502020204030204" pitchFamily="34" charset="0"/>
                <a:ea typeface="Microsoft Sans Serif" panose="020B0604020202020204" pitchFamily="34" charset="0"/>
                <a:cs typeface="Calibri" panose="020F0502020204030204" pitchFamily="34" charset="0"/>
              </a:rPr>
              <a:t>Hedefler</a:t>
            </a:r>
            <a:r>
              <a:rPr lang="en-GB" sz="4400" b="1" dirty="0">
                <a:latin typeface="Calibri" panose="020F0502020204030204" pitchFamily="34" charset="0"/>
                <a:ea typeface="Microsoft Sans Serif" panose="020B0604020202020204" pitchFamily="34" charset="0"/>
                <a:cs typeface="Calibri" panose="020F0502020204030204" pitchFamily="34" charset="0"/>
              </a:rPr>
              <a:t> </a:t>
            </a: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en-GB" sz="2800" dirty="0">
                <a:effectLst/>
                <a:latin typeface="Calibri" panose="020F0502020204030204" pitchFamily="34" charset="0"/>
                <a:ea typeface="Microsoft Sans Serif" panose="020B0604020202020204" pitchFamily="34" charset="0"/>
                <a:cs typeface="Calibri" panose="020F0502020204030204" pitchFamily="34" charset="0"/>
              </a:rPr>
              <a:t>Bu </a:t>
            </a:r>
            <a:r>
              <a:rPr lang="en-GB" sz="2800" dirty="0" err="1">
                <a:effectLst/>
                <a:latin typeface="Calibri" panose="020F0502020204030204" pitchFamily="34" charset="0"/>
                <a:ea typeface="Microsoft Sans Serif" panose="020B0604020202020204" pitchFamily="34" charset="0"/>
                <a:cs typeface="Calibri" panose="020F0502020204030204" pitchFamily="34" charset="0"/>
              </a:rPr>
              <a:t>modülün</a:t>
            </a:r>
            <a:r>
              <a:rPr lang="en-GB" sz="2800" dirty="0">
                <a:effectLst/>
                <a:latin typeface="Calibri" panose="020F0502020204030204" pitchFamily="34" charset="0"/>
                <a:ea typeface="Microsoft Sans Serif" panose="020B0604020202020204" pitchFamily="34" charset="0"/>
                <a:cs typeface="Calibri" panose="020F0502020204030204" pitchFamily="34" charset="0"/>
              </a:rPr>
              <a:t> </a:t>
            </a:r>
            <a:r>
              <a:rPr lang="en-GB" sz="2800" dirty="0" err="1">
                <a:effectLst/>
                <a:latin typeface="Calibri" panose="020F0502020204030204" pitchFamily="34" charset="0"/>
                <a:ea typeface="Microsoft Sans Serif" panose="020B0604020202020204" pitchFamily="34" charset="0"/>
                <a:cs typeface="Calibri" panose="020F0502020204030204" pitchFamily="34" charset="0"/>
              </a:rPr>
              <a:t>sonunda</a:t>
            </a:r>
            <a:r>
              <a:rPr lang="en-GB" sz="2800" dirty="0">
                <a:effectLst/>
                <a:latin typeface="Calibri" panose="020F0502020204030204" pitchFamily="34" charset="0"/>
                <a:ea typeface="Microsoft Sans Serif" panose="020B0604020202020204" pitchFamily="34" charset="0"/>
                <a:cs typeface="Calibri" panose="020F0502020204030204" pitchFamily="34" charset="0"/>
              </a:rPr>
              <a:t> </a:t>
            </a:r>
            <a:r>
              <a:rPr lang="en-GB" sz="2800" dirty="0" err="1">
                <a:effectLst/>
                <a:latin typeface="Calibri" panose="020F0502020204030204" pitchFamily="34" charset="0"/>
                <a:ea typeface="Microsoft Sans Serif" panose="020B0604020202020204" pitchFamily="34" charset="0"/>
                <a:cs typeface="Calibri" panose="020F0502020204030204" pitchFamily="34" charset="0"/>
              </a:rPr>
              <a:t>şunları</a:t>
            </a:r>
            <a:r>
              <a:rPr lang="en-GB" sz="2800" dirty="0">
                <a:effectLst/>
                <a:latin typeface="Calibri" panose="020F0502020204030204" pitchFamily="34" charset="0"/>
                <a:ea typeface="Microsoft Sans Serif" panose="020B0604020202020204" pitchFamily="34" charset="0"/>
                <a:cs typeface="Calibri" panose="020F0502020204030204" pitchFamily="34" charset="0"/>
              </a:rPr>
              <a:t> </a:t>
            </a:r>
            <a:r>
              <a:rPr lang="en-GB" sz="2800" dirty="0" err="1">
                <a:effectLst/>
                <a:latin typeface="Calibri" panose="020F0502020204030204" pitchFamily="34" charset="0"/>
                <a:ea typeface="Microsoft Sans Serif" panose="020B0604020202020204" pitchFamily="34" charset="0"/>
                <a:cs typeface="Calibri" panose="020F0502020204030204" pitchFamily="34" charset="0"/>
              </a:rPr>
              <a:t>yapabileceksiniz</a:t>
            </a:r>
            <a:r>
              <a:rPr lang="en-GB" sz="2800" dirty="0">
                <a:effectLst/>
                <a:latin typeface="Calibri" panose="020F0502020204030204" pitchFamily="34" charset="0"/>
                <a:ea typeface="Microsoft Sans Serif" panose="020B0604020202020204" pitchFamily="34" charset="0"/>
                <a:cs typeface="Calibri" panose="020F0502020204030204" pitchFamily="34" charset="0"/>
              </a:rPr>
              <a:t>:</a:t>
            </a:r>
          </a:p>
        </p:txBody>
      </p:sp>
      <p:pic>
        <p:nvPicPr>
          <p:cNvPr id="18" name="object 2">
            <a:extLst>
              <a:ext uri="{FF2B5EF4-FFF2-40B4-BE49-F238E27FC236}">
                <a16:creationId xmlns:a16="http://schemas.microsoft.com/office/drawing/2014/main" id="{326F599C-0902-4E54-BAC7-ADAF9B4BDB92}"/>
              </a:ext>
            </a:extLst>
          </p:cNvPr>
          <p:cNvPicPr/>
          <p:nvPr/>
        </p:nvPicPr>
        <p:blipFill rotWithShape="1">
          <a:blip r:embed="rId2" cstate="print"/>
          <a:srcRect b="68891"/>
          <a:stretch/>
        </p:blipFill>
        <p:spPr>
          <a:xfrm>
            <a:off x="1797413" y="3861959"/>
            <a:ext cx="370416" cy="280000"/>
          </a:xfrm>
          <a:prstGeom prst="rect">
            <a:avLst/>
          </a:prstGeom>
        </p:spPr>
      </p:pic>
      <p:pic>
        <p:nvPicPr>
          <p:cNvPr id="20" name="object 2">
            <a:extLst>
              <a:ext uri="{FF2B5EF4-FFF2-40B4-BE49-F238E27FC236}">
                <a16:creationId xmlns:a16="http://schemas.microsoft.com/office/drawing/2014/main" id="{A503E805-FB64-49DE-8A03-1F50600ABF7A}"/>
              </a:ext>
            </a:extLst>
          </p:cNvPr>
          <p:cNvPicPr/>
          <p:nvPr/>
        </p:nvPicPr>
        <p:blipFill rotWithShape="1">
          <a:blip r:embed="rId2" cstate="print"/>
          <a:srcRect t="63119" r="-2857" b="2657"/>
          <a:stretch/>
        </p:blipFill>
        <p:spPr>
          <a:xfrm>
            <a:off x="1797413" y="6775899"/>
            <a:ext cx="381000" cy="326225"/>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1780310" y="5295900"/>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2" cstate="print"/>
            <a:srcRect l="-2272" t="29946" r="-2859" b="3582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grpSp>
        <p:nvGrpSpPr>
          <p:cNvPr id="17" name="Group 3">
            <a:extLst>
              <a:ext uri="{FF2B5EF4-FFF2-40B4-BE49-F238E27FC236}">
                <a16:creationId xmlns:a16="http://schemas.microsoft.com/office/drawing/2014/main" id="{ABE8CA26-A253-FEA9-0D71-ED581E06890E}"/>
              </a:ext>
            </a:extLst>
          </p:cNvPr>
          <p:cNvGrpSpPr/>
          <p:nvPr/>
        </p:nvGrpSpPr>
        <p:grpSpPr>
          <a:xfrm>
            <a:off x="2603125" y="3533843"/>
            <a:ext cx="6858002" cy="952445"/>
            <a:chOff x="6420992" y="1321255"/>
            <a:chExt cx="5124927" cy="952445"/>
          </a:xfrm>
        </p:grpSpPr>
        <p:sp>
          <p:nvSpPr>
            <p:cNvPr id="24" name="TextBox 7">
              <a:extLst>
                <a:ext uri="{FF2B5EF4-FFF2-40B4-BE49-F238E27FC236}">
                  <a16:creationId xmlns:a16="http://schemas.microsoft.com/office/drawing/2014/main" id="{E14246F7-D781-9448-D419-CE746011E83D}"/>
                </a:ext>
              </a:extLst>
            </p:cNvPr>
            <p:cNvSpPr txBox="1"/>
            <p:nvPr/>
          </p:nvSpPr>
          <p:spPr>
            <a:xfrm>
              <a:off x="6420994" y="1750480"/>
              <a:ext cx="5124925" cy="523220"/>
            </a:xfrm>
            <a:prstGeom prst="rect">
              <a:avLst/>
            </a:prstGeom>
            <a:noFill/>
          </p:spPr>
          <p:txBody>
            <a:bodyPr wrap="square" rtlCol="0">
              <a:spAutoFit/>
            </a:bodyPr>
            <a:lstStyle/>
            <a:p>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Tanım</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ve</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temel</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taksonomiyi</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içerir</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5" name="TextBox 8">
              <a:extLst>
                <a:ext uri="{FF2B5EF4-FFF2-40B4-BE49-F238E27FC236}">
                  <a16:creationId xmlns:a16="http://schemas.microsoft.com/office/drawing/2014/main" id="{18538967-CA04-70D1-9C5C-75434C8C7BC3}"/>
                </a:ext>
              </a:extLst>
            </p:cNvPr>
            <p:cNvSpPr txBox="1"/>
            <p:nvPr/>
          </p:nvSpPr>
          <p:spPr>
            <a:xfrm>
              <a:off x="6420992" y="1321255"/>
              <a:ext cx="5124925" cy="523220"/>
            </a:xfrm>
            <a:prstGeom prst="rect">
              <a:avLst/>
            </a:prstGeom>
            <a:noFill/>
          </p:spPr>
          <p:txBody>
            <a:bodyPr wrap="square" lIns="108000" rIns="108000" rtlCol="0">
              <a:spAutoFit/>
            </a:bodyPr>
            <a:lstStyle/>
            <a:p>
              <a:r>
                <a:rPr lang="pl-PL" altLang="ko-KR" sz="2800" b="1" dirty="0" err="1">
                  <a:latin typeface="Calibri" panose="020F0502020204030204" pitchFamily="34" charset="0"/>
                  <a:cs typeface="Calibri" panose="020F0502020204030204" pitchFamily="34" charset="0"/>
                </a:rPr>
                <a:t>Finansal</a:t>
              </a:r>
              <a:r>
                <a:rPr lang="pl-PL" altLang="ko-KR" sz="2800" b="1" dirty="0">
                  <a:latin typeface="Calibri" panose="020F0502020204030204" pitchFamily="34" charset="0"/>
                  <a:cs typeface="Calibri" panose="020F0502020204030204" pitchFamily="34" charset="0"/>
                </a:rPr>
                <a:t> </a:t>
              </a:r>
              <a:r>
                <a:rPr lang="pl-PL" altLang="ko-KR" sz="2800" b="1" dirty="0" err="1">
                  <a:latin typeface="Calibri" panose="020F0502020204030204" pitchFamily="34" charset="0"/>
                  <a:cs typeface="Calibri" panose="020F0502020204030204" pitchFamily="34" charset="0"/>
                </a:rPr>
                <a:t>Risk</a:t>
              </a:r>
              <a:r>
                <a:rPr lang="pl-PL" altLang="ko-KR" sz="2800" b="1" dirty="0">
                  <a:latin typeface="Calibri" panose="020F0502020204030204" pitchFamily="34" charset="0"/>
                  <a:cs typeface="Calibri" panose="020F0502020204030204" pitchFamily="34" charset="0"/>
                </a:rPr>
                <a:t> </a:t>
              </a:r>
              <a:r>
                <a:rPr lang="pl-PL" altLang="ko-KR" sz="2800" b="1" dirty="0" err="1">
                  <a:latin typeface="Calibri" panose="020F0502020204030204" pitchFamily="34" charset="0"/>
                  <a:cs typeface="Calibri" panose="020F0502020204030204" pitchFamily="34" charset="0"/>
                </a:rPr>
                <a:t>kavramına</a:t>
              </a:r>
              <a:r>
                <a:rPr lang="pl-PL" altLang="ko-KR" sz="2800" b="1" dirty="0">
                  <a:latin typeface="Calibri" panose="020F0502020204030204" pitchFamily="34" charset="0"/>
                  <a:cs typeface="Calibri" panose="020F0502020204030204" pitchFamily="34" charset="0"/>
                </a:rPr>
                <a:t> </a:t>
              </a:r>
              <a:r>
                <a:rPr lang="pl-PL" altLang="ko-KR" sz="2800" b="1" dirty="0" err="1">
                  <a:latin typeface="Calibri" panose="020F0502020204030204" pitchFamily="34" charset="0"/>
                  <a:cs typeface="Calibri" panose="020F0502020204030204" pitchFamily="34" charset="0"/>
                </a:rPr>
                <a:t>aşina</a:t>
              </a:r>
              <a:r>
                <a:rPr lang="pl-PL" altLang="ko-KR" sz="2800" b="1" dirty="0">
                  <a:latin typeface="Calibri" panose="020F0502020204030204" pitchFamily="34" charset="0"/>
                  <a:cs typeface="Calibri" panose="020F0502020204030204" pitchFamily="34" charset="0"/>
                </a:rPr>
                <a:t> </a:t>
              </a:r>
              <a:r>
                <a:rPr lang="pl-PL" altLang="ko-KR" sz="2800" b="1" dirty="0" err="1">
                  <a:latin typeface="Calibri" panose="020F0502020204030204" pitchFamily="34" charset="0"/>
                  <a:cs typeface="Calibri" panose="020F0502020204030204" pitchFamily="34" charset="0"/>
                </a:rPr>
                <a:t>olmak</a:t>
              </a:r>
              <a:endParaRPr lang="ko-KR" altLang="en-US" sz="2800" b="1" dirty="0">
                <a:latin typeface="Calibri" panose="020F0502020204030204" pitchFamily="34" charset="0"/>
                <a:cs typeface="Calibri" panose="020F0502020204030204" pitchFamily="34" charset="0"/>
              </a:endParaRPr>
            </a:p>
          </p:txBody>
        </p:sp>
      </p:grpSp>
      <p:grpSp>
        <p:nvGrpSpPr>
          <p:cNvPr id="26" name="Group 3">
            <a:extLst>
              <a:ext uri="{FF2B5EF4-FFF2-40B4-BE49-F238E27FC236}">
                <a16:creationId xmlns:a16="http://schemas.microsoft.com/office/drawing/2014/main" id="{02FD7B14-969C-8B21-ECEE-333D80A22E9D}"/>
              </a:ext>
            </a:extLst>
          </p:cNvPr>
          <p:cNvGrpSpPr/>
          <p:nvPr/>
        </p:nvGrpSpPr>
        <p:grpSpPr>
          <a:xfrm>
            <a:off x="2666998" y="5052596"/>
            <a:ext cx="7086602" cy="937326"/>
            <a:chOff x="6420993" y="1336374"/>
            <a:chExt cx="5884174"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en-US" altLang="ko-KR" sz="2800" dirty="0">
                  <a:latin typeface="Calibri" panose="020F0502020204030204" pitchFamily="34" charset="0"/>
                  <a:ea typeface="Microsoft Sans Serif" panose="020B0604020202020204" pitchFamily="34" charset="0"/>
                  <a:cs typeface="Calibri" panose="020F0502020204030204" pitchFamily="34" charset="0"/>
                </a:rPr>
                <a:t>...</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ve</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daha</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bilinçli</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kararlar</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alın</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884174" cy="523220"/>
            </a:xfrm>
            <a:prstGeom prst="rect">
              <a:avLst/>
            </a:prstGeom>
            <a:noFill/>
          </p:spPr>
          <p:txBody>
            <a:bodyPr wrap="square" lIns="108000" rIns="108000" rtlCol="0">
              <a:spAutoFit/>
            </a:bodyPr>
            <a:lstStyle/>
            <a:p>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Kendi</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mali</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durumun</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için</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tipik</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riskleri</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tan</a:t>
              </a:r>
              <a:r>
                <a:rPr lang="tr-TR" altLang="ko-KR" sz="2800" b="1" dirty="0">
                  <a:latin typeface="Calibri" panose="020F0502020204030204" pitchFamily="34" charset="0"/>
                  <a:ea typeface="Microsoft Sans Serif" panose="020B0604020202020204" pitchFamily="34" charset="0"/>
                  <a:cs typeface="Calibri" panose="020F0502020204030204" pitchFamily="34" charset="0"/>
                </a:rPr>
                <a:t>ı</a:t>
              </a:r>
              <a:endParaRPr lang="ko-KR" altLang="en-US" sz="2800" b="1" dirty="0">
                <a:latin typeface="Calibri" panose="020F0502020204030204" pitchFamily="34" charset="0"/>
                <a:cs typeface="Calibri" panose="020F0502020204030204" pitchFamily="34" charset="0"/>
              </a:endParaRPr>
            </a:p>
          </p:txBody>
        </p:sp>
      </p:grpSp>
      <p:grpSp>
        <p:nvGrpSpPr>
          <p:cNvPr id="29" name="Group 3">
            <a:extLst>
              <a:ext uri="{FF2B5EF4-FFF2-40B4-BE49-F238E27FC236}">
                <a16:creationId xmlns:a16="http://schemas.microsoft.com/office/drawing/2014/main" id="{8B586C85-1E83-9E53-440B-16DCB9006C29}"/>
              </a:ext>
            </a:extLst>
          </p:cNvPr>
          <p:cNvGrpSpPr/>
          <p:nvPr/>
        </p:nvGrpSpPr>
        <p:grpSpPr>
          <a:xfrm>
            <a:off x="2666997" y="6484344"/>
            <a:ext cx="6172201" cy="970888"/>
            <a:chOff x="6420993" y="1302812"/>
            <a:chExt cx="5124926" cy="970888"/>
          </a:xfrm>
        </p:grpSpPr>
        <p:sp>
          <p:nvSpPr>
            <p:cNvPr id="30" name="TextBox 7">
              <a:extLst>
                <a:ext uri="{FF2B5EF4-FFF2-40B4-BE49-F238E27FC236}">
                  <a16:creationId xmlns:a16="http://schemas.microsoft.com/office/drawing/2014/main" id="{AB5EC654-5F00-7465-6607-FE2CC023ABBE}"/>
                </a:ext>
              </a:extLst>
            </p:cNvPr>
            <p:cNvSpPr txBox="1"/>
            <p:nvPr/>
          </p:nvSpPr>
          <p:spPr>
            <a:xfrm>
              <a:off x="6420994" y="1750480"/>
              <a:ext cx="5124925" cy="523220"/>
            </a:xfrm>
            <a:prstGeom prst="rect">
              <a:avLst/>
            </a:prstGeom>
            <a:noFill/>
          </p:spPr>
          <p:txBody>
            <a:bodyPr wrap="square" rtlCol="0">
              <a:spAutoFit/>
            </a:bodyPr>
            <a:lstStyle/>
            <a:p>
              <a:r>
                <a:rPr lang="en-US" altLang="ko-KR" sz="2800" dirty="0">
                  <a:latin typeface="Calibri" panose="020F0502020204030204" pitchFamily="34" charset="0"/>
                  <a:ea typeface="Microsoft Sans Serif" panose="020B0604020202020204" pitchFamily="34" charset="0"/>
                  <a:cs typeface="Calibri" panose="020F0502020204030204" pitchFamily="34" charset="0"/>
                </a:rPr>
                <a:t>B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planları</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ve</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güvenlik</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ağları</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stratejisi</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1" name="TextBox 8">
              <a:extLst>
                <a:ext uri="{FF2B5EF4-FFF2-40B4-BE49-F238E27FC236}">
                  <a16:creationId xmlns:a16="http://schemas.microsoft.com/office/drawing/2014/main" id="{726ABA70-2A00-5E18-8F67-4291A0157C19}"/>
                </a:ext>
              </a:extLst>
            </p:cNvPr>
            <p:cNvSpPr txBox="1"/>
            <p:nvPr/>
          </p:nvSpPr>
          <p:spPr>
            <a:xfrm>
              <a:off x="6420993" y="1302812"/>
              <a:ext cx="5124925" cy="523220"/>
            </a:xfrm>
            <a:prstGeom prst="rect">
              <a:avLst/>
            </a:prstGeom>
            <a:noFill/>
          </p:spPr>
          <p:txBody>
            <a:bodyPr wrap="square" lIns="108000" rIns="108000" rtlCol="0">
              <a:spAutoFit/>
            </a:bodyPr>
            <a:lstStyle/>
            <a:p>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Basit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karşı</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önlemler</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uygular</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p>
          </p:txBody>
        </p:sp>
      </p:grpSp>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146" t="9824" r="3271" b="9271"/>
          <a:stretch/>
        </p:blipFill>
        <p:spPr>
          <a:xfrm>
            <a:off x="9364987" y="3946830"/>
            <a:ext cx="8534401" cy="4709935"/>
          </a:xfrm>
          <a:prstGeom prst="rect">
            <a:avLst/>
          </a:prstGeom>
        </p:spPr>
      </p:pic>
      <p:sp>
        <p:nvSpPr>
          <p:cNvPr id="23" name="CasellaDiTesto 22">
            <a:extLst>
              <a:ext uri="{FF2B5EF4-FFF2-40B4-BE49-F238E27FC236}">
                <a16:creationId xmlns:a16="http://schemas.microsoft.com/office/drawing/2014/main" id="{245FC963-0690-C24F-9292-DE35FB46FD7A}"/>
              </a:ext>
            </a:extLst>
          </p:cNvPr>
          <p:cNvSpPr txBox="1"/>
          <p:nvPr/>
        </p:nvSpPr>
        <p:spPr>
          <a:xfrm>
            <a:off x="4585447" y="4961075"/>
            <a:ext cx="9170894" cy="369332"/>
          </a:xfrm>
          <a:prstGeom prst="rect">
            <a:avLst/>
          </a:prstGeom>
          <a:noFill/>
        </p:spPr>
        <p:txBody>
          <a:bodyPr wrap="square">
            <a:spAutoFit/>
          </a:bodyPr>
          <a:lstStyle/>
          <a:p>
            <a:pPr algn="l"/>
            <a:endParaRPr lang="it-IT" b="0" i="0" u="none" strike="noStrike" dirty="0">
              <a:solidFill>
                <a:srgbClr val="000000"/>
              </a:solidFill>
              <a:effectLst/>
            </a:endParaRPr>
          </a:p>
        </p:txBody>
      </p:sp>
    </p:spTree>
    <p:extLst>
      <p:ext uri="{BB962C8B-B14F-4D97-AF65-F5344CB8AC3E}">
        <p14:creationId xmlns:p14="http://schemas.microsoft.com/office/powerpoint/2010/main" val="252109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dirty="0" err="1">
                <a:latin typeface="Calibri" panose="020F0502020204030204" pitchFamily="34" charset="0"/>
                <a:ea typeface="Microsoft Sans Serif" panose="020B0604020202020204" pitchFamily="34" charset="0"/>
                <a:cs typeface="Calibri" panose="020F0502020204030204" pitchFamily="34" charset="0"/>
              </a:rPr>
              <a:t>İndeks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3" name="Gruppo 2"/>
          <p:cNvGrpSpPr/>
          <p:nvPr/>
        </p:nvGrpSpPr>
        <p:grpSpPr>
          <a:xfrm>
            <a:off x="9496486" y="3431317"/>
            <a:ext cx="8778067" cy="3424366"/>
            <a:chOff x="9496486" y="3166934"/>
            <a:chExt cx="8778067" cy="3424366"/>
          </a:xfrm>
        </p:grpSpPr>
        <p:pic>
          <p:nvPicPr>
            <p:cNvPr id="18" name="object 2">
              <a:extLst>
                <a:ext uri="{FF2B5EF4-FFF2-40B4-BE49-F238E27FC236}">
                  <a16:creationId xmlns:a16="http://schemas.microsoft.com/office/drawing/2014/main" id="{326F599C-0902-4E54-BAC7-ADAF9B4BDB92}"/>
                </a:ext>
              </a:extLst>
            </p:cNvPr>
            <p:cNvPicPr/>
            <p:nvPr/>
          </p:nvPicPr>
          <p:blipFill rotWithShape="1">
            <a:blip r:embed="rId2" cstate="print"/>
            <a:srcRect b="68891"/>
            <a:stretch/>
          </p:blipFill>
          <p:spPr>
            <a:xfrm>
              <a:off x="9515489" y="5778271"/>
              <a:ext cx="370416" cy="280000"/>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9496486" y="3249696"/>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2" cstate="print"/>
              <a:srcRect l="-2272" t="29946" r="-2859" b="3582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grpSp>
          <p:nvGrpSpPr>
            <p:cNvPr id="17" name="Group 3">
              <a:extLst>
                <a:ext uri="{FF2B5EF4-FFF2-40B4-BE49-F238E27FC236}">
                  <a16:creationId xmlns:a16="http://schemas.microsoft.com/office/drawing/2014/main" id="{ABE8CA26-A253-FEA9-0D71-ED581E06890E}"/>
                </a:ext>
              </a:extLst>
            </p:cNvPr>
            <p:cNvGrpSpPr/>
            <p:nvPr/>
          </p:nvGrpSpPr>
          <p:grpSpPr>
            <a:xfrm>
              <a:off x="10121155" y="3166934"/>
              <a:ext cx="8153398" cy="1848761"/>
              <a:chOff x="6420992" y="1321255"/>
              <a:chExt cx="5124927" cy="1711068"/>
            </a:xfrm>
          </p:grpSpPr>
          <p:sp>
            <p:nvSpPr>
              <p:cNvPr id="24" name="TextBox 7">
                <a:extLst>
                  <a:ext uri="{FF2B5EF4-FFF2-40B4-BE49-F238E27FC236}">
                    <a16:creationId xmlns:a16="http://schemas.microsoft.com/office/drawing/2014/main" id="{E14246F7-D781-9448-D419-CE746011E83D}"/>
                  </a:ext>
                </a:extLst>
              </p:cNvPr>
              <p:cNvSpPr txBox="1"/>
              <p:nvPr/>
            </p:nvSpPr>
            <p:spPr>
              <a:xfrm>
                <a:off x="6420994" y="1750480"/>
                <a:ext cx="5124925" cy="1281843"/>
              </a:xfrm>
              <a:prstGeom prst="rect">
                <a:avLst/>
              </a:prstGeom>
              <a:noFill/>
            </p:spPr>
            <p:txBody>
              <a:bodyPr wrap="square" rtlCol="0">
                <a:spAutoFit/>
              </a:bodyPr>
              <a:lstStyle/>
              <a:p>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Bölüm</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1: Bir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tanım</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arayışı</a:t>
                </a:r>
                <a:endParaRPr lang="tr-TR" altLang="ko-KR" sz="2800" dirty="0">
                  <a:latin typeface="Calibri" panose="020F0502020204030204" pitchFamily="34" charset="0"/>
                  <a:ea typeface="Microsoft Sans Serif" panose="020B0604020202020204" pitchFamily="34" charset="0"/>
                  <a:cs typeface="Calibri" panose="020F0502020204030204" pitchFamily="34" charset="0"/>
                </a:endParaRPr>
              </a:p>
              <a:p>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Bölüm</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2: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Dört</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ana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finansal</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risk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kümesi</a:t>
                </a:r>
                <a:endParaRPr lang="tr-TR" altLang="ko-KR" sz="2800" dirty="0">
                  <a:latin typeface="Calibri" panose="020F0502020204030204" pitchFamily="34" charset="0"/>
                  <a:ea typeface="Microsoft Sans Serif" panose="020B0604020202020204" pitchFamily="34" charset="0"/>
                  <a:cs typeface="Calibri" panose="020F0502020204030204" pitchFamily="34" charset="0"/>
                </a:endParaRPr>
              </a:p>
              <a:p>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Bölüm</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3: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Tipik</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finansal</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risklerin</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dökümü</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5" name="TextBox 8">
                <a:extLst>
                  <a:ext uri="{FF2B5EF4-FFF2-40B4-BE49-F238E27FC236}">
                    <a16:creationId xmlns:a16="http://schemas.microsoft.com/office/drawing/2014/main" id="{18538967-CA04-70D1-9C5C-75434C8C7BC3}"/>
                  </a:ext>
                </a:extLst>
              </p:cNvPr>
              <p:cNvSpPr txBox="1"/>
              <p:nvPr/>
            </p:nvSpPr>
            <p:spPr>
              <a:xfrm>
                <a:off x="6420992" y="1321255"/>
                <a:ext cx="5124925" cy="484251"/>
              </a:xfrm>
              <a:prstGeom prst="rect">
                <a:avLst/>
              </a:prstGeom>
              <a:noFill/>
            </p:spPr>
            <p:txBody>
              <a:bodyPr wrap="square" lIns="108000" rIns="108000" rtlCol="0">
                <a:spAutoFit/>
              </a:bodyPr>
              <a:lstStyle/>
              <a:p>
                <a:r>
                  <a:rPr lang="sv-SE" altLang="ko-KR" sz="2800" b="1" dirty="0">
                    <a:latin typeface="Calibri" panose="020F0502020204030204" pitchFamily="34" charset="0"/>
                    <a:ea typeface="Microsoft Sans Serif" panose="020B0604020202020204" pitchFamily="34" charset="0"/>
                    <a:cs typeface="Calibri" panose="020F0502020204030204" pitchFamily="34" charset="0"/>
                  </a:rPr>
                  <a:t>Ünite 1: Finansal Risk ne anlama gelir?</a:t>
                </a:r>
                <a:endParaRPr lang="ko-KR" altLang="en-US" sz="2800" b="1" dirty="0">
                  <a:latin typeface="Calibri" panose="020F0502020204030204" pitchFamily="34" charset="0"/>
                  <a:cs typeface="Calibri" panose="020F0502020204030204" pitchFamily="34" charset="0"/>
                </a:endParaRPr>
              </a:p>
            </p:txBody>
          </p:sp>
        </p:grpSp>
        <p:grpSp>
          <p:nvGrpSpPr>
            <p:cNvPr id="26" name="Group 3">
              <a:extLst>
                <a:ext uri="{FF2B5EF4-FFF2-40B4-BE49-F238E27FC236}">
                  <a16:creationId xmlns:a16="http://schemas.microsoft.com/office/drawing/2014/main" id="{02FD7B14-969C-8B21-ECEE-333D80A22E9D}"/>
                </a:ext>
              </a:extLst>
            </p:cNvPr>
            <p:cNvGrpSpPr/>
            <p:nvPr/>
          </p:nvGrpSpPr>
          <p:grpSpPr>
            <a:xfrm>
              <a:off x="10121155" y="5653974"/>
              <a:ext cx="7924800" cy="937326"/>
              <a:chOff x="6420993" y="1336374"/>
              <a:chExt cx="5124926"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Bölüm</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1: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Dört</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boyutlu</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bir</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dirty="0" err="1">
                    <a:latin typeface="Calibri" panose="020F0502020204030204" pitchFamily="34" charset="0"/>
                    <a:ea typeface="Microsoft Sans Serif" panose="020B0604020202020204" pitchFamily="34" charset="0"/>
                    <a:cs typeface="Calibri" panose="020F0502020204030204" pitchFamily="34" charset="0"/>
                  </a:rPr>
                  <a:t>yaklaşım</a:t>
                </a:r>
                <a:r>
                  <a:rPr lang="en-US" altLang="ko-KR" sz="2800" dirty="0">
                    <a:latin typeface="Calibri" panose="020F0502020204030204" pitchFamily="34" charset="0"/>
                    <a:ea typeface="Microsoft Sans Serif" panose="020B0604020202020204" pitchFamily="34" charset="0"/>
                    <a:cs typeface="Calibri" panose="020F0502020204030204" pitchFamily="34" charset="0"/>
                  </a:rPr>
                  <a:t> </a:t>
                </a: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124925" cy="523220"/>
              </a:xfrm>
              <a:prstGeom prst="rect">
                <a:avLst/>
              </a:prstGeom>
              <a:noFill/>
            </p:spPr>
            <p:txBody>
              <a:bodyPr wrap="square" lIns="108000" rIns="108000" rtlCol="0">
                <a:spAutoFit/>
              </a:bodyPr>
              <a:lstStyle/>
              <a:p>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Ünite</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2: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Finansal</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riski</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nasıl</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 </a:t>
                </a:r>
                <a:r>
                  <a:rPr lang="en-US" altLang="ko-KR" sz="2800" b="1" dirty="0" err="1">
                    <a:latin typeface="Calibri" panose="020F0502020204030204" pitchFamily="34" charset="0"/>
                    <a:ea typeface="Microsoft Sans Serif" panose="020B0604020202020204" pitchFamily="34" charset="0"/>
                    <a:cs typeface="Calibri" panose="020F0502020204030204" pitchFamily="34" charset="0"/>
                  </a:rPr>
                  <a:t>azaltıyorsunuz</a:t>
                </a:r>
                <a:r>
                  <a:rPr lang="en-US" altLang="ko-KR" sz="2800" b="1" dirty="0">
                    <a:latin typeface="Calibri" panose="020F0502020204030204" pitchFamily="34" charset="0"/>
                    <a:ea typeface="Microsoft Sans Serif" panose="020B0604020202020204" pitchFamily="34" charset="0"/>
                    <a:cs typeface="Calibri" panose="020F0502020204030204" pitchFamily="34" charset="0"/>
                  </a:rPr>
                  <a:t>?</a:t>
                </a:r>
              </a:p>
            </p:txBody>
          </p:sp>
        </p:grpSp>
      </p:grpSp>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183" y="2638728"/>
            <a:ext cx="8807675" cy="5871783"/>
          </a:xfrm>
          <a:prstGeom prst="rect">
            <a:avLst/>
          </a:prstGeom>
        </p:spPr>
      </p:pic>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GB" sz="4400" b="1" dirty="0">
                <a:latin typeface="Calibri" panose="020F0502020204030204" pitchFamily="34" charset="0"/>
                <a:ea typeface="Microsoft Sans Serif" panose="020B0604020202020204" pitchFamily="34" charset="0"/>
                <a:cs typeface="Calibri" panose="020F0502020204030204" pitchFamily="34" charset="0"/>
              </a:rPr>
              <a:t>Unit 1: What does Financial Risk mean?</a:t>
            </a:r>
          </a:p>
        </p:txBody>
      </p:sp>
      <p:sp>
        <p:nvSpPr>
          <p:cNvPr id="2" name="CasellaDiTesto 1">
            <a:extLst>
              <a:ext uri="{FF2B5EF4-FFF2-40B4-BE49-F238E27FC236}">
                <a16:creationId xmlns:a16="http://schemas.microsoft.com/office/drawing/2014/main" id="{2E03FE4E-10F8-3C4B-973C-B9A6FDAD650A}"/>
              </a:ext>
            </a:extLst>
          </p:cNvPr>
          <p:cNvSpPr txBox="1"/>
          <p:nvPr/>
        </p:nvSpPr>
        <p:spPr>
          <a:xfrm>
            <a:off x="1181100" y="2781300"/>
            <a:ext cx="4134850" cy="584775"/>
          </a:xfrm>
          <a:prstGeom prst="rect">
            <a:avLst/>
          </a:prstGeom>
          <a:noFill/>
        </p:spPr>
        <p:txBody>
          <a:bodyPr wrap="none" rtlCol="0">
            <a:spAutoFit/>
          </a:bodyPr>
          <a:lstStyle/>
          <a:p>
            <a:r>
              <a:rPr lang="en-US" sz="3200" b="1" dirty="0"/>
              <a:t>Seeking for a definition</a:t>
            </a:r>
          </a:p>
        </p:txBody>
      </p:sp>
      <p:sp>
        <p:nvSpPr>
          <p:cNvPr id="3" name="CasellaDiTesto 2">
            <a:extLst>
              <a:ext uri="{FF2B5EF4-FFF2-40B4-BE49-F238E27FC236}">
                <a16:creationId xmlns:a16="http://schemas.microsoft.com/office/drawing/2014/main" id="{95120F6A-1CD9-2845-A24A-38AB6A0FB353}"/>
              </a:ext>
            </a:extLst>
          </p:cNvPr>
          <p:cNvSpPr txBox="1"/>
          <p:nvPr/>
        </p:nvSpPr>
        <p:spPr>
          <a:xfrm>
            <a:off x="1181100" y="3804643"/>
            <a:ext cx="15925800" cy="3970318"/>
          </a:xfrm>
          <a:prstGeom prst="rect">
            <a:avLst/>
          </a:prstGeom>
          <a:noFill/>
        </p:spPr>
        <p:txBody>
          <a:bodyPr wrap="square" rtlCol="0">
            <a:spAutoFit/>
          </a:bodyPr>
          <a:lstStyle/>
          <a:p>
            <a:pPr fontAlgn="base"/>
            <a:r>
              <a:rPr lang="en-GB" sz="2800" dirty="0">
                <a:effectLst/>
                <a:ea typeface="Microsoft Sans Serif" panose="020B0604020202020204" pitchFamily="34" charset="0"/>
              </a:rPr>
              <a:t>By Financial Risk, we usually refer to a form of risk emerging from an event, situation, dynamic that might negatively impact people’s financial status quo.</a:t>
            </a:r>
          </a:p>
          <a:p>
            <a:pPr fontAlgn="base"/>
            <a:endParaRPr lang="en-GB" sz="2800" dirty="0">
              <a:ea typeface="Microsoft Sans Serif" panose="020B0604020202020204" pitchFamily="34" charset="0"/>
            </a:endParaRPr>
          </a:p>
          <a:p>
            <a:pPr fontAlgn="base"/>
            <a:r>
              <a:rPr lang="en-GB" sz="2800" dirty="0">
                <a:effectLst/>
                <a:ea typeface="Microsoft Sans Serif" panose="020B0604020202020204" pitchFamily="34" charset="0"/>
              </a:rPr>
              <a:t>The cluster of potential events from which the financial risk might arise from are numerous and very diverse among each others. </a:t>
            </a:r>
            <a:endParaRPr lang="it-IT" sz="2800" dirty="0">
              <a:ea typeface="Microsoft Sans Serif" panose="020B0604020202020204" pitchFamily="34" charset="0"/>
            </a:endParaRPr>
          </a:p>
          <a:p>
            <a:pPr fontAlgn="base"/>
            <a:endParaRPr lang="it-IT" sz="2800" dirty="0">
              <a:effectLst/>
              <a:ea typeface="Microsoft Sans Serif" panose="020B0604020202020204" pitchFamily="34" charset="0"/>
            </a:endParaRPr>
          </a:p>
          <a:p>
            <a:pPr fontAlgn="base"/>
            <a:r>
              <a:rPr lang="en-US" sz="2800" dirty="0">
                <a:ea typeface="Microsoft Sans Serif" panose="020B0604020202020204" pitchFamily="34" charset="0"/>
              </a:rPr>
              <a:t>Specialised literature offers many different taxonomy to describe the most typical types of Financial Risk. In the content of this module, the taxonomy of risk is structured so as to guide learners throng the most common risks that one might experience while managing his / her personal finances</a:t>
            </a:r>
            <a:endParaRPr lang="en-US" sz="2800" dirty="0">
              <a:effectLst/>
              <a:ea typeface="Microsoft Sans Serif" panose="020B0604020202020204" pitchFamily="34" charset="0"/>
            </a:endParaRPr>
          </a:p>
        </p:txBody>
      </p:sp>
    </p:spTree>
    <p:extLst>
      <p:ext uri="{BB962C8B-B14F-4D97-AF65-F5344CB8AC3E}">
        <p14:creationId xmlns:p14="http://schemas.microsoft.com/office/powerpoint/2010/main" val="167840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sv-SE" sz="4400" b="1" dirty="0">
                <a:latin typeface="Calibri" panose="020F0502020204030204" pitchFamily="34" charset="0"/>
                <a:ea typeface="Microsoft Sans Serif" panose="020B0604020202020204" pitchFamily="34" charset="0"/>
                <a:cs typeface="Calibri" panose="020F0502020204030204" pitchFamily="34" charset="0"/>
              </a:rPr>
              <a:t>Finansal Risklerin dört ana kümesi</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5" name="Gruppo 4"/>
          <p:cNvGrpSpPr/>
          <p:nvPr/>
        </p:nvGrpSpPr>
        <p:grpSpPr>
          <a:xfrm>
            <a:off x="1181100" y="3404563"/>
            <a:ext cx="16116300" cy="3067468"/>
            <a:chOff x="577059" y="2400300"/>
            <a:chExt cx="14100735" cy="3067468"/>
          </a:xfrm>
        </p:grpSpPr>
        <p:sp>
          <p:nvSpPr>
            <p:cNvPr id="6" name="CasellaDiTesto 5">
              <a:extLst>
                <a:ext uri="{FF2B5EF4-FFF2-40B4-BE49-F238E27FC236}">
                  <a16:creationId xmlns:a16="http://schemas.microsoft.com/office/drawing/2014/main" id="{BEA0FF3A-FE75-94B1-D18D-42753ECA6E59}"/>
                </a:ext>
              </a:extLst>
            </p:cNvPr>
            <p:cNvSpPr txBox="1"/>
            <p:nvPr/>
          </p:nvSpPr>
          <p:spPr>
            <a:xfrm>
              <a:off x="577059" y="2400300"/>
              <a:ext cx="3389050" cy="2800767"/>
            </a:xfrm>
            <a:prstGeom prst="rect">
              <a:avLst/>
            </a:prstGeom>
            <a:noFill/>
          </p:spPr>
          <p:txBody>
            <a:bodyPr wrap="square" rtlCol="0">
              <a:spAutoFit/>
            </a:bodyPr>
            <a:lstStyle/>
            <a:p>
              <a:r>
                <a:rPr lang="en-US" sz="2200" b="1" dirty="0" err="1">
                  <a:solidFill>
                    <a:srgbClr val="002060"/>
                  </a:solidFill>
                  <a:ea typeface="Microsoft Sans Serif" panose="020B0604020202020204" pitchFamily="34" charset="0"/>
                  <a:cs typeface="Microsoft Sans Serif" panose="020B0604020202020204" pitchFamily="34" charset="0"/>
                </a:rPr>
                <a:t>Genel</a:t>
              </a:r>
              <a:r>
                <a:rPr lang="en-US" sz="2200" b="1" dirty="0">
                  <a:solidFill>
                    <a:srgbClr val="002060"/>
                  </a:solidFill>
                  <a:ea typeface="Microsoft Sans Serif" panose="020B0604020202020204" pitchFamily="34" charset="0"/>
                  <a:cs typeface="Microsoft Sans Serif" panose="020B0604020202020204" pitchFamily="34" charset="0"/>
                </a:rPr>
                <a:t> </a:t>
              </a:r>
              <a:r>
                <a:rPr lang="en-US" sz="2200" b="1" dirty="0" err="1">
                  <a:solidFill>
                    <a:srgbClr val="002060"/>
                  </a:solidFill>
                  <a:ea typeface="Microsoft Sans Serif" panose="020B0604020202020204" pitchFamily="34" charset="0"/>
                  <a:cs typeface="Microsoft Sans Serif" panose="020B0604020202020204" pitchFamily="34" charset="0"/>
                </a:rPr>
                <a:t>Finansal</a:t>
              </a:r>
              <a:r>
                <a:rPr lang="en-US" sz="2200" b="1" dirty="0">
                  <a:solidFill>
                    <a:srgbClr val="002060"/>
                  </a:solidFill>
                  <a:ea typeface="Microsoft Sans Serif" panose="020B0604020202020204" pitchFamily="34" charset="0"/>
                  <a:cs typeface="Microsoft Sans Serif" panose="020B0604020202020204" pitchFamily="34" charset="0"/>
                </a:rPr>
                <a:t> Risk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Genel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Finansal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Riskten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bahsettiğimizde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kayıp</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yaratabilecek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herhangi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kastediyoruz</a:t>
              </a:r>
              <a:r>
                <a:rPr lang="en-US" sz="2200" dirty="0">
                  <a:ea typeface="Microsoft Sans Serif" panose="020B0604020202020204" pitchFamily="34" charset="0"/>
                  <a:cs typeface="Microsoft Sans Serif" panose="020B0604020202020204" pitchFamily="34" charset="0"/>
                </a:rPr>
                <a:t>. Bu risk </a:t>
              </a:r>
              <a:r>
                <a:rPr lang="en-US" sz="2200" dirty="0" err="1">
                  <a:ea typeface="Microsoft Sans Serif" panose="020B0604020202020204" pitchFamily="34" charset="0"/>
                  <a:cs typeface="Microsoft Sans Serif" panose="020B0604020202020204" pitchFamily="34" charset="0"/>
                </a:rPr>
                <a:t>türü</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esasen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tetikleyici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kökeni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kaynağı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ile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ilgilidir</a:t>
              </a:r>
              <a:r>
                <a:rPr lang="en-US" sz="2200" dirty="0">
                  <a:ea typeface="Microsoft Sans Serif" panose="020B0604020202020204" pitchFamily="34" charset="0"/>
                  <a:cs typeface="Microsoft Sans Serif" panose="020B0604020202020204" pitchFamily="34" charset="0"/>
                </a:rPr>
                <a:t>.</a:t>
              </a:r>
            </a:p>
          </p:txBody>
        </p:sp>
        <p:grpSp>
          <p:nvGrpSpPr>
            <p:cNvPr id="7" name="Gruppo 6"/>
            <p:cNvGrpSpPr/>
            <p:nvPr/>
          </p:nvGrpSpPr>
          <p:grpSpPr>
            <a:xfrm>
              <a:off x="4127491" y="2400300"/>
              <a:ext cx="10550303" cy="3067468"/>
              <a:chOff x="4127491" y="2400300"/>
              <a:chExt cx="10550303" cy="3067468"/>
            </a:xfrm>
          </p:grpSpPr>
          <p:sp>
            <p:nvSpPr>
              <p:cNvPr id="8" name="CasellaDiTesto 7">
                <a:extLst>
                  <a:ext uri="{FF2B5EF4-FFF2-40B4-BE49-F238E27FC236}">
                    <a16:creationId xmlns:a16="http://schemas.microsoft.com/office/drawing/2014/main" id="{BEA0FF3A-FE75-94B1-D18D-42753ECA6E59}"/>
                  </a:ext>
                </a:extLst>
              </p:cNvPr>
              <p:cNvSpPr txBox="1"/>
              <p:nvPr/>
            </p:nvSpPr>
            <p:spPr>
              <a:xfrm>
                <a:off x="4127491" y="2400300"/>
                <a:ext cx="3409180" cy="2800767"/>
              </a:xfrm>
              <a:prstGeom prst="rect">
                <a:avLst/>
              </a:prstGeom>
              <a:noFill/>
            </p:spPr>
            <p:txBody>
              <a:bodyPr wrap="square" rtlCol="0">
                <a:spAutoFit/>
              </a:bodyPr>
              <a:lstStyle/>
              <a:p>
                <a:r>
                  <a:rPr lang="en-US" sz="2200" b="1" dirty="0" err="1">
                    <a:solidFill>
                      <a:srgbClr val="002060"/>
                    </a:solidFill>
                    <a:ea typeface="Microsoft Sans Serif" panose="020B0604020202020204" pitchFamily="34" charset="0"/>
                    <a:cs typeface="Microsoft Sans Serif" panose="020B0604020202020204" pitchFamily="34" charset="0"/>
                  </a:rPr>
                  <a:t>Bireysel</a:t>
                </a:r>
                <a:r>
                  <a:rPr lang="en-US" sz="2200" b="1" dirty="0">
                    <a:solidFill>
                      <a:srgbClr val="002060"/>
                    </a:solidFill>
                    <a:ea typeface="Microsoft Sans Serif" panose="020B0604020202020204" pitchFamily="34" charset="0"/>
                    <a:cs typeface="Microsoft Sans Serif" panose="020B0604020202020204" pitchFamily="34" charset="0"/>
                  </a:rPr>
                  <a:t> </a:t>
                </a:r>
                <a:r>
                  <a:rPr lang="en-US" sz="2200" b="1" dirty="0" err="1">
                    <a:solidFill>
                      <a:srgbClr val="002060"/>
                    </a:solidFill>
                    <a:ea typeface="Microsoft Sans Serif" panose="020B0604020202020204" pitchFamily="34" charset="0"/>
                    <a:cs typeface="Microsoft Sans Serif" panose="020B0604020202020204" pitchFamily="34" charset="0"/>
                  </a:rPr>
                  <a:t>Finansal</a:t>
                </a:r>
                <a:r>
                  <a:rPr lang="en-US" sz="2200" b="1" dirty="0">
                    <a:solidFill>
                      <a:srgbClr val="002060"/>
                    </a:solidFill>
                    <a:ea typeface="Microsoft Sans Serif" panose="020B0604020202020204" pitchFamily="34" charset="0"/>
                    <a:cs typeface="Microsoft Sans Serif" panose="020B0604020202020204" pitchFamily="34" charset="0"/>
                  </a:rPr>
                  <a:t> Risk</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pPr lvl="1"/>
                <a:r>
                  <a:rPr lang="en-US" sz="2200" dirty="0">
                    <a:ea typeface="Microsoft Sans Serif" panose="020B0604020202020204" pitchFamily="34" charset="0"/>
                    <a:cs typeface="Microsoft Sans Serif" panose="020B0604020202020204" pitchFamily="34" charset="0"/>
                  </a:rPr>
                  <a:t>Bu Risk, </a:t>
                </a:r>
                <a:r>
                  <a:rPr lang="en-US" sz="2200" dirty="0" err="1">
                    <a:ea typeface="Microsoft Sans Serif" panose="020B0604020202020204" pitchFamily="34" charset="0"/>
                    <a:cs typeface="Microsoft Sans Serif" panose="020B0604020202020204" pitchFamily="34" charset="0"/>
                  </a:rPr>
                  <a:t>kişinin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kendi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mali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durumuyla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ilgilidir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zayıf</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yargılardan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a:t>
                </a:r>
                <a:r>
                  <a:rPr lang="en-US" sz="2200" dirty="0" err="1">
                    <a:ea typeface="Microsoft Sans Serif" panose="020B0604020202020204" pitchFamily="34" charset="0"/>
                    <a:cs typeface="Microsoft Sans Serif" panose="020B0604020202020204" pitchFamily="34" charset="0"/>
                  </a:rPr>
                  <a:t>veya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olumlu</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eğilimlerin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dinamiklerin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aşırı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tahmin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edilmesinden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kaynaklanabilir</a:t>
                </a:r>
                <a:r>
                  <a:rPr lang="en-US" sz="2200" dirty="0">
                    <a:ea typeface="Microsoft Sans Serif" panose="020B0604020202020204" pitchFamily="34" charset="0"/>
                    <a:cs typeface="Microsoft Sans Serif" panose="020B0604020202020204" pitchFamily="34" charset="0"/>
                  </a:rPr>
                  <a:t> </a:t>
                </a:r>
              </a:p>
            </p:txBody>
          </p:sp>
          <p:sp>
            <p:nvSpPr>
              <p:cNvPr id="9" name="CasellaDiTesto 8">
                <a:extLst>
                  <a:ext uri="{FF2B5EF4-FFF2-40B4-BE49-F238E27FC236}">
                    <a16:creationId xmlns:a16="http://schemas.microsoft.com/office/drawing/2014/main" id="{BEA0FF3A-FE75-94B1-D18D-42753ECA6E59}"/>
                  </a:ext>
                </a:extLst>
              </p:cNvPr>
              <p:cNvSpPr txBox="1"/>
              <p:nvPr/>
            </p:nvSpPr>
            <p:spPr>
              <a:xfrm>
                <a:off x="7698053" y="2400300"/>
                <a:ext cx="3409180" cy="2800767"/>
              </a:xfrm>
              <a:prstGeom prst="rect">
                <a:avLst/>
              </a:prstGeom>
              <a:noFill/>
            </p:spPr>
            <p:txBody>
              <a:bodyPr wrap="square" rtlCol="0">
                <a:spAutoFit/>
              </a:bodyPr>
              <a:lstStyle/>
              <a:p>
                <a:r>
                  <a:rPr lang="en-US" sz="2200" b="1" dirty="0" err="1">
                    <a:solidFill>
                      <a:srgbClr val="002060"/>
                    </a:solidFill>
                    <a:ea typeface="Microsoft Sans Serif" panose="020B0604020202020204" pitchFamily="34" charset="0"/>
                    <a:cs typeface="Microsoft Sans Serif" panose="020B0604020202020204" pitchFamily="34" charset="0"/>
                  </a:rPr>
                  <a:t>Zamana</a:t>
                </a:r>
                <a:r>
                  <a:rPr lang="en-US" sz="2200" b="1" dirty="0">
                    <a:solidFill>
                      <a:srgbClr val="002060"/>
                    </a:solidFill>
                    <a:ea typeface="Microsoft Sans Serif" panose="020B0604020202020204" pitchFamily="34" charset="0"/>
                    <a:cs typeface="Microsoft Sans Serif" panose="020B0604020202020204" pitchFamily="34" charset="0"/>
                  </a:rPr>
                  <a:t> </a:t>
                </a:r>
                <a:r>
                  <a:rPr lang="en-US" sz="2200" b="1" dirty="0" err="1">
                    <a:solidFill>
                      <a:srgbClr val="002060"/>
                    </a:solidFill>
                    <a:ea typeface="Microsoft Sans Serif" panose="020B0604020202020204" pitchFamily="34" charset="0"/>
                    <a:cs typeface="Microsoft Sans Serif" panose="020B0604020202020204" pitchFamily="34" charset="0"/>
                  </a:rPr>
                  <a:t>Dayalı</a:t>
                </a:r>
                <a:r>
                  <a:rPr lang="en-US" sz="2200" b="1" dirty="0">
                    <a:solidFill>
                      <a:srgbClr val="002060"/>
                    </a:solidFill>
                    <a:ea typeface="Microsoft Sans Serif" panose="020B0604020202020204" pitchFamily="34" charset="0"/>
                    <a:cs typeface="Microsoft Sans Serif" panose="020B0604020202020204" pitchFamily="34" charset="0"/>
                  </a:rPr>
                  <a:t> </a:t>
                </a:r>
                <a:r>
                  <a:rPr lang="en-US" sz="2200" b="1" dirty="0" err="1">
                    <a:solidFill>
                      <a:srgbClr val="002060"/>
                    </a:solidFill>
                    <a:ea typeface="Microsoft Sans Serif" panose="020B0604020202020204" pitchFamily="34" charset="0"/>
                    <a:cs typeface="Microsoft Sans Serif" panose="020B0604020202020204" pitchFamily="34" charset="0"/>
                  </a:rPr>
                  <a:t>Finansal</a:t>
                </a:r>
                <a:r>
                  <a:rPr lang="en-US" sz="2200" b="1" dirty="0">
                    <a:solidFill>
                      <a:srgbClr val="002060"/>
                    </a:solidFill>
                    <a:ea typeface="Microsoft Sans Serif" panose="020B0604020202020204" pitchFamily="34" charset="0"/>
                    <a:cs typeface="Microsoft Sans Serif" panose="020B0604020202020204" pitchFamily="34" charset="0"/>
                  </a:rPr>
                  <a:t> Risk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Finansal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Riskler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ilgili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dikkate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alınan</a:t>
                </a:r>
                <a:r>
                  <a:rPr lang="en-US" sz="2200" dirty="0">
                    <a:ea typeface="Microsoft Sans Serif" panose="020B0604020202020204" pitchFamily="34" charset="0"/>
                    <a:cs typeface="Microsoft Sans Serif" panose="020B0604020202020204" pitchFamily="34" charset="0"/>
                  </a:rPr>
                  <a:t> zaman </a:t>
                </a:r>
                <a:r>
                  <a:rPr lang="en-US" sz="2200" dirty="0" err="1">
                    <a:ea typeface="Microsoft Sans Serif" panose="020B0604020202020204" pitchFamily="34" charset="0"/>
                    <a:cs typeface="Microsoft Sans Serif" panose="020B0604020202020204" pitchFamily="34" charset="0"/>
                  </a:rPr>
                  <a:t>dilimine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göre</a:t>
                </a:r>
                <a:r>
                  <a:rPr lang="en-US" sz="2200" dirty="0">
                    <a:ea typeface="Microsoft Sans Serif" panose="020B0604020202020204" pitchFamily="34" charset="0"/>
                    <a:cs typeface="Microsoft Sans Serif" panose="020B0604020202020204" pitchFamily="34" charset="0"/>
                  </a:rPr>
                  <a:t> de </a:t>
                </a:r>
                <a:r>
                  <a:rPr lang="en-US" sz="2200" dirty="0" err="1">
                    <a:ea typeface="Microsoft Sans Serif" panose="020B0604020202020204" pitchFamily="34" charset="0"/>
                    <a:cs typeface="Microsoft Sans Serif" panose="020B0604020202020204" pitchFamily="34" charset="0"/>
                  </a:rPr>
                  <a:t>kategorize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edilebilir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Etkilerini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bazı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durumlarda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olasılıklarını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tahmin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etmenin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kolay</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yolu</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yoktur</a:t>
                </a:r>
                <a:r>
                  <a:rPr lang="en-US" sz="2200" dirty="0">
                    <a:ea typeface="Microsoft Sans Serif" panose="020B0604020202020204" pitchFamily="34" charset="0"/>
                    <a:cs typeface="Microsoft Sans Serif" panose="020B0604020202020204" pitchFamily="34" charset="0"/>
                  </a:rPr>
                  <a:t>.</a:t>
                </a:r>
              </a:p>
            </p:txBody>
          </p:sp>
          <p:sp>
            <p:nvSpPr>
              <p:cNvPr id="11" name="CasellaDiTesto 10">
                <a:extLst>
                  <a:ext uri="{FF2B5EF4-FFF2-40B4-BE49-F238E27FC236}">
                    <a16:creationId xmlns:a16="http://schemas.microsoft.com/office/drawing/2014/main" id="{BEA0FF3A-FE75-94B1-D18D-42753ECA6E59}"/>
                  </a:ext>
                </a:extLst>
              </p:cNvPr>
              <p:cNvSpPr txBox="1"/>
              <p:nvPr/>
            </p:nvSpPr>
            <p:spPr>
              <a:xfrm>
                <a:off x="11268612" y="2400300"/>
                <a:ext cx="3409182" cy="2800767"/>
              </a:xfrm>
              <a:prstGeom prst="rect">
                <a:avLst/>
              </a:prstGeom>
              <a:noFill/>
            </p:spPr>
            <p:txBody>
              <a:bodyPr wrap="square" rtlCol="0">
                <a:spAutoFit/>
              </a:bodyPr>
              <a:lstStyle/>
              <a:p>
                <a:r>
                  <a:rPr lang="en-US" sz="2200" b="1" dirty="0" err="1">
                    <a:solidFill>
                      <a:srgbClr val="002060"/>
                    </a:solidFill>
                    <a:ea typeface="Microsoft Sans Serif" panose="020B0604020202020204" pitchFamily="34" charset="0"/>
                    <a:cs typeface="Microsoft Sans Serif" panose="020B0604020202020204" pitchFamily="34" charset="0"/>
                  </a:rPr>
                  <a:t>Etki</a:t>
                </a:r>
                <a:r>
                  <a:rPr lang="en-US" sz="2200" b="1" dirty="0">
                    <a:solidFill>
                      <a:srgbClr val="002060"/>
                    </a:solidFill>
                    <a:ea typeface="Microsoft Sans Serif" panose="020B0604020202020204" pitchFamily="34" charset="0"/>
                    <a:cs typeface="Microsoft Sans Serif" panose="020B0604020202020204" pitchFamily="34" charset="0"/>
                  </a:rPr>
                  <a:t> </a:t>
                </a:r>
                <a:r>
                  <a:rPr lang="en-US" sz="2200" b="1" dirty="0" err="1">
                    <a:solidFill>
                      <a:srgbClr val="002060"/>
                    </a:solidFill>
                    <a:ea typeface="Microsoft Sans Serif" panose="020B0604020202020204" pitchFamily="34" charset="0"/>
                    <a:cs typeface="Microsoft Sans Serif" panose="020B0604020202020204" pitchFamily="34" charset="0"/>
                  </a:rPr>
                  <a:t>Bazlı</a:t>
                </a:r>
                <a:r>
                  <a:rPr lang="en-US" sz="2200" b="1" dirty="0">
                    <a:solidFill>
                      <a:srgbClr val="002060"/>
                    </a:solidFill>
                    <a:ea typeface="Microsoft Sans Serif" panose="020B0604020202020204" pitchFamily="34" charset="0"/>
                    <a:cs typeface="Microsoft Sans Serif" panose="020B0604020202020204" pitchFamily="34" charset="0"/>
                  </a:rPr>
                  <a:t> </a:t>
                </a:r>
                <a:r>
                  <a:rPr lang="en-US" sz="2200" b="1" dirty="0" err="1">
                    <a:solidFill>
                      <a:srgbClr val="002060"/>
                    </a:solidFill>
                    <a:ea typeface="Microsoft Sans Serif" panose="020B0604020202020204" pitchFamily="34" charset="0"/>
                    <a:cs typeface="Microsoft Sans Serif" panose="020B0604020202020204" pitchFamily="34" charset="0"/>
                  </a:rPr>
                  <a:t>Finansal</a:t>
                </a:r>
                <a:r>
                  <a:rPr lang="en-US" sz="2200" b="1" dirty="0">
                    <a:solidFill>
                      <a:srgbClr val="002060"/>
                    </a:solidFill>
                    <a:ea typeface="Microsoft Sans Serif" panose="020B0604020202020204" pitchFamily="34" charset="0"/>
                    <a:cs typeface="Microsoft Sans Serif" panose="020B0604020202020204" pitchFamily="34" charset="0"/>
                  </a:rPr>
                  <a:t> Risk</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a:ea typeface="Microsoft Sans Serif" panose="020B0604020202020204" pitchFamily="34" charset="0"/>
                    <a:cs typeface="Microsoft Sans Serif" panose="020B0604020202020204" pitchFamily="34" charset="0"/>
                  </a:rPr>
                  <a:t>Riskin </a:t>
                </a:r>
                <a:r>
                  <a:rPr lang="en-US" sz="2200" dirty="0" err="1">
                    <a:ea typeface="Microsoft Sans Serif" panose="020B0604020202020204" pitchFamily="34" charset="0"/>
                    <a:cs typeface="Microsoft Sans Serif" panose="020B0604020202020204" pitchFamily="34" charset="0"/>
                  </a:rPr>
                  <a:t>ilgilendiği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alana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bağlı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olarak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insanlar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yine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kötü</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şansın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veya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kötü</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muhakemenin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basit</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sonucu</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olabilecek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çeşitli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olumsuz</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sonuçlarla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karşılaşabilirler</a:t>
                </a:r>
                <a:endParaRPr lang="en-US" sz="2200" dirty="0">
                  <a:ea typeface="Microsoft Sans Serif" panose="020B0604020202020204" pitchFamily="34" charset="0"/>
                  <a:cs typeface="Microsoft Sans Serif" panose="020B0604020202020204" pitchFamily="34" charset="0"/>
                </a:endParaRPr>
              </a:p>
            </p:txBody>
          </p:sp>
          <p:cxnSp>
            <p:nvCxnSpPr>
              <p:cNvPr id="13" name="Connettore diritto 12">
                <a:extLst>
                  <a:ext uri="{FF2B5EF4-FFF2-40B4-BE49-F238E27FC236}">
                    <a16:creationId xmlns:a16="http://schemas.microsoft.com/office/drawing/2014/main" id="{40F1DE3A-5E14-1EB0-D6FF-6C1A7A8FA3EB}"/>
                  </a:ext>
                </a:extLst>
              </p:cNvPr>
              <p:cNvCxnSpPr>
                <a:cxnSpLocks/>
              </p:cNvCxnSpPr>
              <p:nvPr/>
            </p:nvCxnSpPr>
            <p:spPr>
              <a:xfrm>
                <a:off x="7536671" y="2444466"/>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grpSp>
      <p:cxnSp>
        <p:nvCxnSpPr>
          <p:cNvPr id="33" name="Connettore diritto 32">
            <a:extLst>
              <a:ext uri="{FF2B5EF4-FFF2-40B4-BE49-F238E27FC236}">
                <a16:creationId xmlns:a16="http://schemas.microsoft.com/office/drawing/2014/main" id="{40F1DE3A-5E14-1EB0-D6FF-6C1A7A8FA3EB}"/>
              </a:ext>
            </a:extLst>
          </p:cNvPr>
          <p:cNvCxnSpPr>
            <a:cxnSpLocks/>
          </p:cNvCxnSpPr>
          <p:nvPr/>
        </p:nvCxnSpPr>
        <p:spPr>
          <a:xfrm>
            <a:off x="13258800" y="3491798"/>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Connettore diritto 33">
            <a:extLst>
              <a:ext uri="{FF2B5EF4-FFF2-40B4-BE49-F238E27FC236}">
                <a16:creationId xmlns:a16="http://schemas.microsoft.com/office/drawing/2014/main" id="{40F1DE3A-5E14-1EB0-D6FF-6C1A7A8FA3EB}"/>
              </a:ext>
            </a:extLst>
          </p:cNvPr>
          <p:cNvCxnSpPr>
            <a:cxnSpLocks/>
          </p:cNvCxnSpPr>
          <p:nvPr/>
        </p:nvCxnSpPr>
        <p:spPr>
          <a:xfrm>
            <a:off x="5029200" y="3491798"/>
            <a:ext cx="0" cy="302330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88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err="1">
                <a:latin typeface="Calibri" panose="020F0502020204030204" pitchFamily="34" charset="0"/>
                <a:ea typeface="Microsoft Sans Serif" panose="020B0604020202020204" pitchFamily="34" charset="0"/>
                <a:cs typeface="Calibri" panose="020F0502020204030204" pitchFamily="34" charset="0"/>
              </a:rPr>
              <a:t>Genel</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Finansal</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Riskler</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42732"/>
            <a:ext cx="16116300" cy="4193084"/>
            <a:chOff x="1181100" y="2789010"/>
            <a:chExt cx="15887700" cy="4193084"/>
          </a:xfrm>
        </p:grpSpPr>
        <p:sp>
          <p:nvSpPr>
            <p:cNvPr id="14" name="CasellaDiTesto 13">
              <a:extLst>
                <a:ext uri="{FF2B5EF4-FFF2-40B4-BE49-F238E27FC236}">
                  <a16:creationId xmlns:a16="http://schemas.microsoft.com/office/drawing/2014/main" id="{D0D0AF75-39E3-6071-0B2D-78E341310EAB}"/>
                </a:ext>
              </a:extLst>
            </p:cNvPr>
            <p:cNvSpPr txBox="1"/>
            <p:nvPr/>
          </p:nvSpPr>
          <p:spPr>
            <a:xfrm>
              <a:off x="1181100" y="2827110"/>
              <a:ext cx="6977569" cy="4154984"/>
            </a:xfrm>
            <a:prstGeom prst="rect">
              <a:avLst/>
            </a:prstGeom>
            <a:noFill/>
          </p:spPr>
          <p:txBody>
            <a:bodyPr wrap="square" rtlCol="0">
              <a:spAutoFit/>
            </a:bodyPr>
            <a:lstStyle/>
            <a:p>
              <a:r>
                <a:rPr lang="en-US" sz="2200" b="1" dirty="0" err="1">
                  <a:cs typeface="Arial" panose="020B0604020202020204" pitchFamily="34" charset="0"/>
                </a:rPr>
                <a:t>Sistemik</a:t>
              </a:r>
              <a:r>
                <a:rPr lang="en-US" sz="2200" b="1" dirty="0">
                  <a:cs typeface="Arial" panose="020B0604020202020204" pitchFamily="34" charset="0"/>
                </a:rPr>
                <a:t> </a:t>
              </a:r>
              <a:r>
                <a:rPr lang="en-US" sz="2200" b="1" dirty="0" err="1">
                  <a:cs typeface="Arial" panose="020B0604020202020204" pitchFamily="34" charset="0"/>
                </a:rPr>
                <a:t>Finansal</a:t>
              </a:r>
              <a:r>
                <a:rPr lang="en-US" sz="2200" b="1" dirty="0">
                  <a:cs typeface="Arial" panose="020B0604020202020204" pitchFamily="34" charset="0"/>
                </a:rPr>
                <a:t> Risk</a:t>
              </a:r>
            </a:p>
            <a:p>
              <a:endParaRPr lang="en-US" sz="2200" b="1" dirty="0">
                <a:cs typeface="Arial" panose="020B0604020202020204" pitchFamily="34" charset="0"/>
              </a:endParaRPr>
            </a:p>
            <a:p>
              <a:r>
                <a:rPr lang="en-US" sz="2200" dirty="0" err="1">
                  <a:cs typeface="Arial" panose="020B0604020202020204" pitchFamily="34" charset="0"/>
                </a:rPr>
                <a:t>Geniş</a:t>
              </a:r>
              <a:r>
                <a:rPr lang="en-US" sz="2200" dirty="0">
                  <a:cs typeface="Arial" panose="020B0604020202020204" pitchFamily="34" charset="0"/>
                </a:rPr>
                <a:t> </a:t>
              </a:r>
              <a:r>
                <a:rPr lang="en-US" sz="2200" dirty="0" err="1">
                  <a:cs typeface="Arial" panose="020B0604020202020204" pitchFamily="34" charset="0"/>
                </a:rPr>
                <a:t>anlamda</a:t>
              </a:r>
              <a:r>
                <a:rPr lang="en-US" sz="2200" dirty="0">
                  <a:cs typeface="Arial" panose="020B0604020202020204" pitchFamily="34" charset="0"/>
                </a:rPr>
                <a:t> </a:t>
              </a:r>
              <a:r>
                <a:rPr lang="en-US" sz="2200" dirty="0" err="1">
                  <a:cs typeface="Arial" panose="020B0604020202020204" pitchFamily="34" charset="0"/>
                </a:rPr>
                <a:t>Sistemik</a:t>
              </a:r>
              <a:r>
                <a:rPr lang="en-US" sz="2200" dirty="0">
                  <a:cs typeface="Arial" panose="020B0604020202020204" pitchFamily="34" charset="0"/>
                </a:rPr>
                <a:t> </a:t>
              </a:r>
              <a:r>
                <a:rPr lang="en-US" sz="2200" dirty="0" err="1">
                  <a:cs typeface="Arial" panose="020B0604020202020204" pitchFamily="34" charset="0"/>
                </a:rPr>
                <a:t>Finansal</a:t>
              </a:r>
              <a:r>
                <a:rPr lang="en-US" sz="2200" dirty="0">
                  <a:cs typeface="Arial" panose="020B0604020202020204" pitchFamily="34" charset="0"/>
                </a:rPr>
                <a:t> Risk, </a:t>
              </a:r>
              <a:r>
                <a:rPr lang="en-US" sz="2200" dirty="0" err="1">
                  <a:cs typeface="Arial" panose="020B0604020202020204" pitchFamily="34" charset="0"/>
                </a:rPr>
                <a:t>tüm</a:t>
              </a:r>
              <a:r>
                <a:rPr lang="en-US" sz="2200" dirty="0">
                  <a:cs typeface="Arial" panose="020B0604020202020204" pitchFamily="34" charset="0"/>
                </a:rPr>
                <a:t> </a:t>
              </a:r>
              <a:r>
                <a:rPr lang="en-US" sz="2200" dirty="0" err="1">
                  <a:cs typeface="Arial" panose="020B0604020202020204" pitchFamily="34" charset="0"/>
                </a:rPr>
                <a:t>insanları</a:t>
              </a:r>
              <a:r>
                <a:rPr lang="en-US" sz="2200" dirty="0">
                  <a:cs typeface="Arial" panose="020B0604020202020204" pitchFamily="34" charset="0"/>
                </a:rPr>
                <a:t> </a:t>
              </a:r>
              <a:r>
                <a:rPr lang="en-US" sz="2200" dirty="0" err="1">
                  <a:cs typeface="Arial" panose="020B0604020202020204" pitchFamily="34" charset="0"/>
                </a:rPr>
                <a:t>etkileyen</a:t>
              </a:r>
              <a:r>
                <a:rPr lang="en-US" sz="2200" dirty="0">
                  <a:cs typeface="Arial" panose="020B0604020202020204" pitchFamily="34" charset="0"/>
                </a:rPr>
                <a:t>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onlardan</a:t>
              </a:r>
              <a:r>
                <a:rPr lang="en-US" sz="2200" dirty="0">
                  <a:cs typeface="Arial" panose="020B0604020202020204" pitchFamily="34" charset="0"/>
                </a:rPr>
                <a:t> </a:t>
              </a:r>
              <a:r>
                <a:rPr lang="en-US" sz="2200" dirty="0" err="1">
                  <a:cs typeface="Arial" panose="020B0604020202020204" pitchFamily="34" charset="0"/>
                </a:rPr>
                <a:t>kaçamayacağınız</a:t>
              </a:r>
              <a:r>
                <a:rPr lang="en-US" sz="2200" dirty="0">
                  <a:cs typeface="Arial" panose="020B0604020202020204" pitchFamily="34" charset="0"/>
                </a:rPr>
                <a:t> </a:t>
              </a:r>
              <a:r>
                <a:rPr lang="en-US" sz="2200" dirty="0" err="1">
                  <a:cs typeface="Arial" panose="020B0604020202020204" pitchFamily="34" charset="0"/>
                </a:rPr>
                <a:t>olaylardan</a:t>
              </a:r>
              <a:r>
                <a:rPr lang="en-US" sz="2200" dirty="0">
                  <a:cs typeface="Arial" panose="020B0604020202020204" pitchFamily="34" charset="0"/>
                </a:rPr>
                <a:t> </a:t>
              </a:r>
              <a:r>
                <a:rPr lang="en-US" sz="2200" dirty="0" err="1">
                  <a:cs typeface="Arial" panose="020B0604020202020204" pitchFamily="34" charset="0"/>
                </a:rPr>
                <a:t>kaynaklanır.Terimden</a:t>
              </a:r>
              <a:r>
                <a:rPr lang="en-US" sz="2200" dirty="0">
                  <a:cs typeface="Arial" panose="020B0604020202020204" pitchFamily="34" charset="0"/>
                </a:rPr>
                <a:t> de </a:t>
              </a:r>
              <a:r>
                <a:rPr lang="en-US" sz="2200" dirty="0" err="1">
                  <a:cs typeface="Arial" panose="020B0604020202020204" pitchFamily="34" charset="0"/>
                </a:rPr>
                <a:t>anlaşılacağı</a:t>
              </a:r>
              <a:r>
                <a:rPr lang="en-US" sz="2200" dirty="0">
                  <a:cs typeface="Arial" panose="020B0604020202020204" pitchFamily="34" charset="0"/>
                </a:rPr>
                <a:t> </a:t>
              </a:r>
              <a:r>
                <a:rPr lang="en-US" sz="2200" dirty="0" err="1">
                  <a:cs typeface="Arial" panose="020B0604020202020204" pitchFamily="34" charset="0"/>
                </a:rPr>
                <a:t>üzere</a:t>
              </a:r>
              <a:r>
                <a:rPr lang="en-US" sz="2200" dirty="0">
                  <a:cs typeface="Arial" panose="020B0604020202020204" pitchFamily="34" charset="0"/>
                </a:rPr>
                <a:t> </a:t>
              </a:r>
              <a:r>
                <a:rPr lang="en-US" sz="2200" dirty="0" err="1">
                  <a:cs typeface="Arial" panose="020B0604020202020204" pitchFamily="34" charset="0"/>
                </a:rPr>
                <a:t>Sistemik</a:t>
              </a:r>
              <a:r>
                <a:rPr lang="en-US" sz="2200" dirty="0">
                  <a:cs typeface="Arial" panose="020B0604020202020204" pitchFamily="34" charset="0"/>
                </a:rPr>
                <a:t> </a:t>
              </a:r>
              <a:r>
                <a:rPr lang="en-US" sz="2200" dirty="0" err="1">
                  <a:cs typeface="Arial" panose="020B0604020202020204" pitchFamily="34" charset="0"/>
                </a:rPr>
                <a:t>Finansal</a:t>
              </a:r>
              <a:r>
                <a:rPr lang="en-US" sz="2200" dirty="0">
                  <a:cs typeface="Arial" panose="020B0604020202020204" pitchFamily="34" charset="0"/>
                </a:rPr>
                <a:t> Risk, </a:t>
              </a:r>
              <a:r>
                <a:rPr lang="en-US" sz="2200" dirty="0" err="1">
                  <a:cs typeface="Arial" panose="020B0604020202020204" pitchFamily="34" charset="0"/>
                </a:rPr>
                <a:t>sosyo-ekonomik</a:t>
              </a:r>
              <a:r>
                <a:rPr lang="en-US" sz="2200" dirty="0">
                  <a:cs typeface="Arial" panose="020B0604020202020204" pitchFamily="34" charset="0"/>
                </a:rPr>
                <a:t> </a:t>
              </a:r>
              <a:r>
                <a:rPr lang="en-US" sz="2200" dirty="0" err="1">
                  <a:cs typeface="Arial" panose="020B0604020202020204" pitchFamily="34" charset="0"/>
                </a:rPr>
                <a:t>ekosistemi</a:t>
              </a:r>
              <a:r>
                <a:rPr lang="en-US" sz="2200" dirty="0">
                  <a:cs typeface="Arial" panose="020B0604020202020204" pitchFamily="34" charset="0"/>
                </a:rPr>
                <a:t> </a:t>
              </a:r>
              <a:r>
                <a:rPr lang="en-US" sz="2200" dirty="0" err="1">
                  <a:cs typeface="Arial" panose="020B0604020202020204" pitchFamily="34" charset="0"/>
                </a:rPr>
                <a:t>bir</a:t>
              </a:r>
              <a:r>
                <a:rPr lang="en-US" sz="2200" dirty="0">
                  <a:cs typeface="Arial" panose="020B0604020202020204" pitchFamily="34" charset="0"/>
                </a:rPr>
                <a:t> </a:t>
              </a:r>
              <a:r>
                <a:rPr lang="en-US" sz="2200" dirty="0" err="1">
                  <a:cs typeface="Arial" panose="020B0604020202020204" pitchFamily="34" charset="0"/>
                </a:rPr>
                <a:t>bütün</a:t>
              </a:r>
              <a:r>
                <a:rPr lang="en-US" sz="2200" dirty="0">
                  <a:cs typeface="Arial" panose="020B0604020202020204" pitchFamily="34" charset="0"/>
                </a:rPr>
                <a:t> </a:t>
              </a:r>
              <a:r>
                <a:rPr lang="en-US" sz="2200" dirty="0" err="1">
                  <a:cs typeface="Arial" panose="020B0604020202020204" pitchFamily="34" charset="0"/>
                </a:rPr>
                <a:t>olarak</a:t>
              </a:r>
              <a:r>
                <a:rPr lang="en-US" sz="2200" dirty="0">
                  <a:cs typeface="Arial" panose="020B0604020202020204" pitchFamily="34" charset="0"/>
                </a:rPr>
                <a:t> </a:t>
              </a:r>
              <a:r>
                <a:rPr lang="en-US" sz="2200" dirty="0" err="1">
                  <a:cs typeface="Arial" panose="020B0604020202020204" pitchFamily="34" charset="0"/>
                </a:rPr>
                <a:t>etkileyen</a:t>
              </a:r>
              <a:r>
                <a:rPr lang="en-US" sz="2200" dirty="0">
                  <a:cs typeface="Arial" panose="020B0604020202020204" pitchFamily="34" charset="0"/>
                </a:rPr>
                <a:t> </a:t>
              </a:r>
              <a:r>
                <a:rPr lang="en-US" sz="2200" dirty="0" err="1">
                  <a:cs typeface="Arial" panose="020B0604020202020204" pitchFamily="34" charset="0"/>
                </a:rPr>
                <a:t>tetikleyicilerden</a:t>
              </a:r>
              <a:r>
                <a:rPr lang="en-US" sz="2200" dirty="0">
                  <a:cs typeface="Arial" panose="020B0604020202020204" pitchFamily="34" charset="0"/>
                </a:rPr>
                <a:t> (</a:t>
              </a:r>
              <a:r>
                <a:rPr lang="en-US" sz="2200" dirty="0" err="1">
                  <a:cs typeface="Arial" panose="020B0604020202020204" pitchFamily="34" charset="0"/>
                </a:rPr>
                <a:t>örneğin</a:t>
              </a:r>
              <a:r>
                <a:rPr lang="en-US" sz="2200" dirty="0">
                  <a:cs typeface="Arial" panose="020B0604020202020204" pitchFamily="34" charset="0"/>
                </a:rPr>
                <a:t> </a:t>
              </a:r>
              <a:r>
                <a:rPr lang="en-US" sz="2200" dirty="0" err="1">
                  <a:cs typeface="Arial" panose="020B0604020202020204" pitchFamily="34" charset="0"/>
                </a:rPr>
                <a:t>istikrarsız</a:t>
              </a:r>
              <a:r>
                <a:rPr lang="en-US" sz="2200" dirty="0">
                  <a:cs typeface="Arial" panose="020B0604020202020204" pitchFamily="34" charset="0"/>
                </a:rPr>
                <a:t> </a:t>
              </a:r>
              <a:r>
                <a:rPr lang="en-US" sz="2200" dirty="0" err="1">
                  <a:cs typeface="Arial" panose="020B0604020202020204" pitchFamily="34" charset="0"/>
                </a:rPr>
                <a:t>siyasi</a:t>
              </a:r>
              <a:r>
                <a:rPr lang="en-US" sz="2200" dirty="0">
                  <a:cs typeface="Arial" panose="020B0604020202020204" pitchFamily="34" charset="0"/>
                </a:rPr>
                <a:t> </a:t>
              </a:r>
              <a:r>
                <a:rPr lang="en-US" sz="2200" dirty="0" err="1">
                  <a:cs typeface="Arial" panose="020B0604020202020204" pitchFamily="34" charset="0"/>
                </a:rPr>
                <a:t>iklim</a:t>
              </a:r>
              <a:r>
                <a:rPr lang="en-US" sz="2200" dirty="0">
                  <a:cs typeface="Arial" panose="020B0604020202020204" pitchFamily="34" charset="0"/>
                </a:rPr>
                <a:t>) </a:t>
              </a:r>
              <a:r>
                <a:rPr lang="en-US" sz="2200" dirty="0" err="1">
                  <a:cs typeface="Arial" panose="020B0604020202020204" pitchFamily="34" charset="0"/>
                </a:rPr>
                <a:t>kaynaklanır</a:t>
              </a:r>
              <a:r>
                <a:rPr lang="en-US" sz="2200" dirty="0">
                  <a:cs typeface="Arial" panose="020B0604020202020204" pitchFamily="34" charset="0"/>
                </a:rPr>
                <a:t>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topikal</a:t>
              </a:r>
              <a:r>
                <a:rPr lang="en-US" sz="2200" dirty="0">
                  <a:cs typeface="Arial" panose="020B0604020202020204" pitchFamily="34" charset="0"/>
                </a:rPr>
                <a:t> </a:t>
              </a:r>
              <a:r>
                <a:rPr lang="en-US" sz="2200" dirty="0" err="1">
                  <a:cs typeface="Arial" panose="020B0604020202020204" pitchFamily="34" charset="0"/>
                </a:rPr>
                <a:t>olarak</a:t>
              </a:r>
              <a:r>
                <a:rPr lang="en-US" sz="2200" dirty="0">
                  <a:cs typeface="Arial" panose="020B0604020202020204" pitchFamily="34" charset="0"/>
                </a:rPr>
                <a:t> </a:t>
              </a:r>
              <a:r>
                <a:rPr lang="en-US" sz="2200" dirty="0" err="1">
                  <a:cs typeface="Arial" panose="020B0604020202020204" pitchFamily="34" charset="0"/>
                </a:rPr>
                <a:t>artan</a:t>
              </a:r>
              <a:r>
                <a:rPr lang="en-US" sz="2200" dirty="0">
                  <a:cs typeface="Arial" panose="020B0604020202020204" pitchFamily="34" charset="0"/>
                </a:rPr>
                <a:t> </a:t>
              </a:r>
              <a:r>
                <a:rPr lang="en-US" sz="2200" dirty="0" err="1">
                  <a:cs typeface="Arial" panose="020B0604020202020204" pitchFamily="34" charset="0"/>
                </a:rPr>
                <a:t>Piyasa</a:t>
              </a:r>
              <a:r>
                <a:rPr lang="en-US" sz="2200" dirty="0">
                  <a:cs typeface="Arial" panose="020B0604020202020204" pitchFamily="34" charset="0"/>
                </a:rPr>
                <a:t> </a:t>
              </a:r>
              <a:r>
                <a:rPr lang="en-US" sz="2200" dirty="0" err="1">
                  <a:cs typeface="Arial" panose="020B0604020202020204" pitchFamily="34" charset="0"/>
                </a:rPr>
                <a:t>Oynaklığı</a:t>
              </a:r>
              <a:r>
                <a:rPr lang="en-US" sz="2200" dirty="0">
                  <a:cs typeface="Arial" panose="020B0604020202020204" pitchFamily="34" charset="0"/>
                </a:rPr>
                <a:t> (</a:t>
              </a:r>
              <a:r>
                <a:rPr lang="en-US" sz="2200" dirty="0" err="1">
                  <a:cs typeface="Arial" panose="020B0604020202020204" pitchFamily="34" charset="0"/>
                </a:rPr>
                <a:t>gelecekteki</a:t>
              </a:r>
              <a:r>
                <a:rPr lang="en-US" sz="2200" dirty="0">
                  <a:cs typeface="Arial" panose="020B0604020202020204" pitchFamily="34" charset="0"/>
                </a:rPr>
                <a:t> </a:t>
              </a:r>
              <a:r>
                <a:rPr lang="en-US" sz="2200" dirty="0" err="1">
                  <a:cs typeface="Arial" panose="020B0604020202020204" pitchFamily="34" charset="0"/>
                </a:rPr>
                <a:t>piyasa</a:t>
              </a:r>
              <a:r>
                <a:rPr lang="en-US" sz="2200" dirty="0">
                  <a:cs typeface="Arial" panose="020B0604020202020204" pitchFamily="34" charset="0"/>
                </a:rPr>
                <a:t> </a:t>
              </a:r>
              <a:r>
                <a:rPr lang="en-US" sz="2200" dirty="0" err="1">
                  <a:cs typeface="Arial" panose="020B0604020202020204" pitchFamily="34" charset="0"/>
                </a:rPr>
                <a:t>eğilimlerini</a:t>
              </a:r>
              <a:r>
                <a:rPr lang="en-US" sz="2200" dirty="0">
                  <a:cs typeface="Arial" panose="020B0604020202020204" pitchFamily="34" charset="0"/>
                </a:rPr>
                <a:t> </a:t>
              </a:r>
              <a:r>
                <a:rPr lang="en-US" sz="2200" dirty="0" err="1">
                  <a:cs typeface="Arial" panose="020B0604020202020204" pitchFamily="34" charset="0"/>
                </a:rPr>
                <a:t>öngörme</a:t>
              </a:r>
              <a:r>
                <a:rPr lang="en-US" sz="2200" dirty="0">
                  <a:cs typeface="Arial" panose="020B0604020202020204" pitchFamily="34" charset="0"/>
                </a:rPr>
                <a:t>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çözme</a:t>
              </a:r>
              <a:r>
                <a:rPr lang="en-US" sz="2200" dirty="0">
                  <a:cs typeface="Arial" panose="020B0604020202020204" pitchFamily="34" charset="0"/>
                </a:rPr>
                <a:t>" </a:t>
              </a:r>
              <a:r>
                <a:rPr lang="en-US" sz="2200" dirty="0" err="1">
                  <a:cs typeface="Arial" panose="020B0604020202020204" pitchFamily="34" charset="0"/>
                </a:rPr>
                <a:t>kapasitesinin</a:t>
              </a:r>
              <a:r>
                <a:rPr lang="en-US" sz="2200" dirty="0">
                  <a:cs typeface="Arial" panose="020B0604020202020204" pitchFamily="34" charset="0"/>
                </a:rPr>
                <a:t> </a:t>
              </a:r>
              <a:r>
                <a:rPr lang="en-US" sz="2200" dirty="0" err="1">
                  <a:cs typeface="Arial" panose="020B0604020202020204" pitchFamily="34" charset="0"/>
                </a:rPr>
                <a:t>azalması</a:t>
              </a:r>
              <a:r>
                <a:rPr lang="en-US" sz="2200" dirty="0">
                  <a:cs typeface="Arial" panose="020B0604020202020204" pitchFamily="34" charset="0"/>
                </a:rPr>
                <a:t>), </a:t>
              </a:r>
              <a:r>
                <a:rPr lang="en-US" sz="2200" dirty="0" err="1">
                  <a:cs typeface="Arial" panose="020B0604020202020204" pitchFamily="34" charset="0"/>
                </a:rPr>
                <a:t>artan</a:t>
              </a:r>
              <a:r>
                <a:rPr lang="en-US" sz="2200" dirty="0">
                  <a:cs typeface="Arial" panose="020B0604020202020204" pitchFamily="34" charset="0"/>
                </a:rPr>
                <a:t> </a:t>
              </a:r>
              <a:r>
                <a:rPr lang="en-US" sz="2200" dirty="0" err="1">
                  <a:cs typeface="Arial" panose="020B0604020202020204" pitchFamily="34" charset="0"/>
                </a:rPr>
                <a:t>faiz</a:t>
              </a:r>
              <a:r>
                <a:rPr lang="en-US" sz="2200" dirty="0">
                  <a:cs typeface="Arial" panose="020B0604020202020204" pitchFamily="34" charset="0"/>
                </a:rPr>
                <a:t> </a:t>
              </a:r>
              <a:r>
                <a:rPr lang="en-US" sz="2200" dirty="0" err="1">
                  <a:cs typeface="Arial" panose="020B0604020202020204" pitchFamily="34" charset="0"/>
                </a:rPr>
                <a:t>oranları</a:t>
              </a:r>
              <a:r>
                <a:rPr lang="en-US" sz="2200" dirty="0">
                  <a:cs typeface="Arial" panose="020B0604020202020204" pitchFamily="34" charset="0"/>
                </a:rPr>
                <a:t> (</a:t>
              </a:r>
              <a:r>
                <a:rPr lang="en-US" sz="2200" dirty="0" err="1">
                  <a:cs typeface="Arial" panose="020B0604020202020204" pitchFamily="34" charset="0"/>
                </a:rPr>
                <a:t>kredi</a:t>
              </a:r>
              <a:r>
                <a:rPr lang="en-US" sz="2200" dirty="0">
                  <a:cs typeface="Arial" panose="020B0604020202020204" pitchFamily="34" charset="0"/>
                </a:rPr>
                <a:t> </a:t>
              </a:r>
              <a:r>
                <a:rPr lang="en-US" sz="2200" dirty="0" err="1">
                  <a:cs typeface="Arial" panose="020B0604020202020204" pitchFamily="34" charset="0"/>
                </a:rPr>
                <a:t>piyasasına</a:t>
              </a:r>
              <a:r>
                <a:rPr lang="en-US" sz="2200" dirty="0">
                  <a:cs typeface="Arial" panose="020B0604020202020204" pitchFamily="34" charset="0"/>
                </a:rPr>
                <a:t> </a:t>
              </a:r>
              <a:r>
                <a:rPr lang="en-US" sz="2200" dirty="0" err="1">
                  <a:cs typeface="Arial" panose="020B0604020202020204" pitchFamily="34" charset="0"/>
                </a:rPr>
                <a:t>erişim</a:t>
              </a:r>
              <a:r>
                <a:rPr lang="en-US" sz="2200" dirty="0">
                  <a:cs typeface="Arial" panose="020B0604020202020204" pitchFamily="34" charset="0"/>
                </a:rPr>
                <a:t> </a:t>
              </a:r>
              <a:r>
                <a:rPr lang="en-US" sz="2200" dirty="0" err="1">
                  <a:cs typeface="Arial" panose="020B0604020202020204" pitchFamily="34" charset="0"/>
                </a:rPr>
                <a:t>kapasitesinin</a:t>
              </a:r>
              <a:r>
                <a:rPr lang="en-US" sz="2200" dirty="0">
                  <a:cs typeface="Arial" panose="020B0604020202020204" pitchFamily="34" charset="0"/>
                </a:rPr>
                <a:t> </a:t>
              </a:r>
              <a:r>
                <a:rPr lang="en-US" sz="2200" dirty="0" err="1">
                  <a:cs typeface="Arial" panose="020B0604020202020204" pitchFamily="34" charset="0"/>
                </a:rPr>
                <a:t>azalması</a:t>
              </a:r>
              <a:r>
                <a:rPr lang="en-US" sz="2200" dirty="0">
                  <a:cs typeface="Arial" panose="020B0604020202020204" pitchFamily="34" charset="0"/>
                </a:rPr>
                <a:t>), </a:t>
              </a:r>
              <a:r>
                <a:rPr lang="en-US" sz="2200" dirty="0" err="1">
                  <a:cs typeface="Arial" panose="020B0604020202020204" pitchFamily="34" charset="0"/>
                </a:rPr>
                <a:t>artan</a:t>
              </a:r>
              <a:r>
                <a:rPr lang="en-US" sz="2200" dirty="0">
                  <a:cs typeface="Arial" panose="020B0604020202020204" pitchFamily="34" charset="0"/>
                </a:rPr>
                <a:t> </a:t>
              </a:r>
              <a:r>
                <a:rPr lang="en-US" sz="2200" dirty="0" err="1">
                  <a:cs typeface="Arial" panose="020B0604020202020204" pitchFamily="34" charset="0"/>
                </a:rPr>
                <a:t>vergiler</a:t>
              </a:r>
              <a:r>
                <a:rPr lang="en-US" sz="2200" dirty="0">
                  <a:cs typeface="Arial" panose="020B0604020202020204" pitchFamily="34" charset="0"/>
                </a:rPr>
                <a:t> (</a:t>
              </a:r>
              <a:r>
                <a:rPr lang="en-US" sz="2200" dirty="0" err="1">
                  <a:cs typeface="Arial" panose="020B0604020202020204" pitchFamily="34" charset="0"/>
                </a:rPr>
                <a:t>daha</a:t>
              </a:r>
              <a:r>
                <a:rPr lang="en-US" sz="2200" dirty="0">
                  <a:cs typeface="Arial" panose="020B0604020202020204" pitchFamily="34" charset="0"/>
                </a:rPr>
                <a:t> </a:t>
              </a:r>
              <a:r>
                <a:rPr lang="en-US" sz="2200" dirty="0" err="1">
                  <a:cs typeface="Arial" panose="020B0604020202020204" pitchFamily="34" charset="0"/>
                </a:rPr>
                <a:t>az</a:t>
              </a:r>
              <a:r>
                <a:rPr lang="en-US" sz="2200" dirty="0">
                  <a:cs typeface="Arial" panose="020B0604020202020204" pitchFamily="34" charset="0"/>
                </a:rPr>
                <a:t> </a:t>
              </a:r>
              <a:r>
                <a:rPr lang="en-US" sz="2200" dirty="0" err="1">
                  <a:cs typeface="Arial" panose="020B0604020202020204" pitchFamily="34" charset="0"/>
                </a:rPr>
                <a:t>satın</a:t>
              </a:r>
              <a:r>
                <a:rPr lang="en-US" sz="2200" dirty="0">
                  <a:cs typeface="Arial" panose="020B0604020202020204" pitchFamily="34" charset="0"/>
                </a:rPr>
                <a:t> alma </a:t>
              </a:r>
              <a:r>
                <a:rPr lang="en-US" sz="2200" dirty="0" err="1">
                  <a:cs typeface="Arial" panose="020B0604020202020204" pitchFamily="34" charset="0"/>
                </a:rPr>
                <a:t>gücü</a:t>
              </a:r>
              <a:r>
                <a:rPr lang="en-US" sz="2200" dirty="0">
                  <a:cs typeface="Arial" panose="020B0604020202020204" pitchFamily="34" charset="0"/>
                </a:rPr>
                <a:t>) </a:t>
              </a:r>
              <a:r>
                <a:rPr lang="en-US" sz="2200" dirty="0" err="1">
                  <a:cs typeface="Arial" panose="020B0604020202020204" pitchFamily="34" charset="0"/>
                </a:rPr>
                <a:t>olarak</a:t>
              </a:r>
              <a:r>
                <a:rPr lang="en-US" sz="2200" dirty="0">
                  <a:cs typeface="Arial" panose="020B0604020202020204" pitchFamily="34" charset="0"/>
                </a:rPr>
                <a:t> </a:t>
              </a:r>
              <a:r>
                <a:rPr lang="en-US" sz="2200" dirty="0" err="1">
                  <a:cs typeface="Arial" panose="020B0604020202020204" pitchFamily="34" charset="0"/>
                </a:rPr>
                <a:t>tercüme</a:t>
              </a:r>
              <a:r>
                <a:rPr lang="en-US" sz="2200" dirty="0">
                  <a:cs typeface="Arial" panose="020B0604020202020204" pitchFamily="34" charset="0"/>
                </a:rPr>
                <a:t> </a:t>
              </a:r>
              <a:r>
                <a:rPr lang="en-US" sz="2200" dirty="0" err="1">
                  <a:cs typeface="Arial" panose="020B0604020202020204" pitchFamily="34" charset="0"/>
                </a:rPr>
                <a:t>edilir</a:t>
              </a:r>
              <a:r>
                <a:rPr lang="en-US" sz="2200" dirty="0">
                  <a:cs typeface="Arial" panose="020B0604020202020204" pitchFamily="34" charset="0"/>
                </a:rPr>
                <a:t>.</a:t>
              </a:r>
            </a:p>
          </p:txBody>
        </p:sp>
        <p:sp>
          <p:nvSpPr>
            <p:cNvPr id="15" name="CasellaDiTesto 14">
              <a:extLst>
                <a:ext uri="{FF2B5EF4-FFF2-40B4-BE49-F238E27FC236}">
                  <a16:creationId xmlns:a16="http://schemas.microsoft.com/office/drawing/2014/main" id="{8E94C42A-A037-D1EF-230B-77649F5E5FA4}"/>
                </a:ext>
              </a:extLst>
            </p:cNvPr>
            <p:cNvSpPr txBox="1"/>
            <p:nvPr/>
          </p:nvSpPr>
          <p:spPr>
            <a:xfrm>
              <a:off x="9353041" y="2789010"/>
              <a:ext cx="7715759" cy="2462213"/>
            </a:xfrm>
            <a:prstGeom prst="rect">
              <a:avLst/>
            </a:prstGeom>
            <a:noFill/>
          </p:spPr>
          <p:txBody>
            <a:bodyPr wrap="square" rtlCol="0">
              <a:spAutoFit/>
            </a:bodyPr>
            <a:lstStyle/>
            <a:p>
              <a:r>
                <a:rPr lang="en-US" sz="2200" b="1" dirty="0" err="1">
                  <a:cs typeface="Arial" panose="020B0604020202020204" pitchFamily="34" charset="0"/>
                </a:rPr>
                <a:t>Sistemik</a:t>
              </a:r>
              <a:r>
                <a:rPr lang="en-US" sz="2200" b="1" dirty="0">
                  <a:cs typeface="Arial" panose="020B0604020202020204" pitchFamily="34" charset="0"/>
                </a:rPr>
                <a:t> </a:t>
              </a:r>
              <a:r>
                <a:rPr lang="en-US" sz="2200" b="1" dirty="0" err="1">
                  <a:cs typeface="Arial" panose="020B0604020202020204" pitchFamily="34" charset="0"/>
                </a:rPr>
                <a:t>Olmayan</a:t>
              </a:r>
              <a:r>
                <a:rPr lang="en-US" sz="2200" b="1" dirty="0">
                  <a:cs typeface="Arial" panose="020B0604020202020204" pitchFamily="34" charset="0"/>
                </a:rPr>
                <a:t> </a:t>
              </a:r>
              <a:r>
                <a:rPr lang="en-US" sz="2200" b="1" dirty="0" err="1">
                  <a:cs typeface="Arial" panose="020B0604020202020204" pitchFamily="34" charset="0"/>
                </a:rPr>
                <a:t>Finansal</a:t>
              </a:r>
              <a:r>
                <a:rPr lang="en-US" sz="2200" b="1" dirty="0">
                  <a:cs typeface="Arial" panose="020B0604020202020204" pitchFamily="34" charset="0"/>
                </a:rPr>
                <a:t> Risk </a:t>
              </a:r>
              <a:endParaRPr lang="en-US" sz="2200" dirty="0">
                <a:cs typeface="Arial" panose="020B0604020202020204" pitchFamily="34" charset="0"/>
              </a:endParaRPr>
            </a:p>
            <a:p>
              <a:endParaRPr lang="en-US" sz="2200" dirty="0">
                <a:cs typeface="Arial" panose="020B0604020202020204" pitchFamily="34" charset="0"/>
              </a:endParaRPr>
            </a:p>
            <a:p>
              <a:r>
                <a:rPr lang="en-US" sz="2200" dirty="0">
                  <a:cs typeface="Arial" panose="020B0604020202020204" pitchFamily="34" charset="0"/>
                </a:rPr>
                <a:t>Bu </a:t>
              </a:r>
              <a:r>
                <a:rPr lang="en-US" sz="2200" dirty="0" err="1">
                  <a:cs typeface="Arial" panose="020B0604020202020204" pitchFamily="34" charset="0"/>
                </a:rPr>
                <a:t>durumda</a:t>
              </a:r>
              <a:r>
                <a:rPr lang="en-US" sz="2200" dirty="0">
                  <a:cs typeface="Arial" panose="020B0604020202020204" pitchFamily="34" charset="0"/>
                </a:rPr>
                <a:t>, </a:t>
              </a:r>
              <a:r>
                <a:rPr lang="en-US" sz="2200" dirty="0" err="1">
                  <a:cs typeface="Arial" panose="020B0604020202020204" pitchFamily="34" charset="0"/>
                </a:rPr>
                <a:t>yalnızca</a:t>
              </a:r>
              <a:r>
                <a:rPr lang="en-US" sz="2200" dirty="0">
                  <a:cs typeface="Arial" panose="020B0604020202020204" pitchFamily="34" charset="0"/>
                </a:rPr>
                <a:t> </a:t>
              </a:r>
              <a:r>
                <a:rPr lang="en-US" sz="2200" dirty="0" err="1">
                  <a:cs typeface="Arial" panose="020B0604020202020204" pitchFamily="34" charset="0"/>
                </a:rPr>
                <a:t>kişiyi</a:t>
              </a:r>
              <a:r>
                <a:rPr lang="en-US" sz="2200" dirty="0">
                  <a:cs typeface="Arial" panose="020B0604020202020204" pitchFamily="34" charset="0"/>
                </a:rPr>
                <a:t> </a:t>
              </a:r>
              <a:r>
                <a:rPr lang="en-US" sz="2200" dirty="0" err="1">
                  <a:cs typeface="Arial" panose="020B0604020202020204" pitchFamily="34" charset="0"/>
                </a:rPr>
                <a:t>veya</a:t>
              </a:r>
              <a:r>
                <a:rPr lang="en-US" sz="2200" dirty="0">
                  <a:cs typeface="Arial" panose="020B0604020202020204" pitchFamily="34" charset="0"/>
                </a:rPr>
                <a:t> </a:t>
              </a:r>
              <a:r>
                <a:rPr lang="en-US" sz="2200" dirty="0" err="1">
                  <a:cs typeface="Arial" panose="020B0604020202020204" pitchFamily="34" charset="0"/>
                </a:rPr>
                <a:t>en</a:t>
              </a:r>
              <a:r>
                <a:rPr lang="en-US" sz="2200" dirty="0">
                  <a:cs typeface="Arial" panose="020B0604020202020204" pitchFamily="34" charset="0"/>
                </a:rPr>
                <a:t> </a:t>
              </a:r>
              <a:r>
                <a:rPr lang="en-US" sz="2200" dirty="0" err="1">
                  <a:cs typeface="Arial" panose="020B0604020202020204" pitchFamily="34" charset="0"/>
                </a:rPr>
                <a:t>yakın</a:t>
              </a:r>
              <a:r>
                <a:rPr lang="en-US" sz="2200" dirty="0">
                  <a:cs typeface="Arial" panose="020B0604020202020204" pitchFamily="34" charset="0"/>
                </a:rPr>
                <a:t> </a:t>
              </a:r>
              <a:r>
                <a:rPr lang="en-US" sz="2200" dirty="0" err="1">
                  <a:cs typeface="Arial" panose="020B0604020202020204" pitchFamily="34" charset="0"/>
                </a:rPr>
                <a:t>referans</a:t>
              </a:r>
              <a:r>
                <a:rPr lang="en-US" sz="2200" dirty="0">
                  <a:cs typeface="Arial" panose="020B0604020202020204" pitchFamily="34" charset="0"/>
                </a:rPr>
                <a:t> </a:t>
              </a:r>
              <a:r>
                <a:rPr lang="en-US" sz="2200" dirty="0" err="1">
                  <a:cs typeface="Arial" panose="020B0604020202020204" pitchFamily="34" charset="0"/>
                </a:rPr>
                <a:t>gruplarını</a:t>
              </a:r>
              <a:r>
                <a:rPr lang="en-US" sz="2200" dirty="0">
                  <a:cs typeface="Arial" panose="020B0604020202020204" pitchFamily="34" charset="0"/>
                </a:rPr>
                <a:t> (</a:t>
              </a:r>
              <a:r>
                <a:rPr lang="en-US" sz="2200" dirty="0" err="1">
                  <a:cs typeface="Arial" panose="020B0604020202020204" pitchFamily="34" charset="0"/>
                </a:rPr>
                <a:t>çalıştığı</a:t>
              </a:r>
              <a:r>
                <a:rPr lang="en-US" sz="2200" dirty="0">
                  <a:cs typeface="Arial" panose="020B0604020202020204" pitchFamily="34" charset="0"/>
                </a:rPr>
                <a:t> </a:t>
              </a:r>
              <a:r>
                <a:rPr lang="en-US" sz="2200" dirty="0" err="1">
                  <a:cs typeface="Arial" panose="020B0604020202020204" pitchFamily="34" charset="0"/>
                </a:rPr>
                <a:t>kurum</a:t>
              </a:r>
              <a:r>
                <a:rPr lang="en-US" sz="2200" dirty="0">
                  <a:cs typeface="Arial" panose="020B0604020202020204" pitchFamily="34" charset="0"/>
                </a:rPr>
                <a:t>, </a:t>
              </a:r>
              <a:r>
                <a:rPr lang="en-US" sz="2200" dirty="0" err="1">
                  <a:cs typeface="Arial" panose="020B0604020202020204" pitchFamily="34" charset="0"/>
                </a:rPr>
                <a:t>ailesi</a:t>
              </a:r>
              <a:r>
                <a:rPr lang="en-US" sz="2200" dirty="0">
                  <a:cs typeface="Arial" panose="020B0604020202020204" pitchFamily="34" charset="0"/>
                </a:rPr>
                <a:t>, vb.) </a:t>
              </a:r>
              <a:r>
                <a:rPr lang="en-US" sz="2200" dirty="0" err="1">
                  <a:cs typeface="Arial" panose="020B0604020202020204" pitchFamily="34" charset="0"/>
                </a:rPr>
                <a:t>potansiyel</a:t>
              </a:r>
              <a:r>
                <a:rPr lang="en-US" sz="2200" dirty="0">
                  <a:cs typeface="Arial" panose="020B0604020202020204" pitchFamily="34" charset="0"/>
                </a:rPr>
                <a:t> </a:t>
              </a:r>
              <a:r>
                <a:rPr lang="en-US" sz="2200" dirty="0" err="1">
                  <a:cs typeface="Arial" panose="020B0604020202020204" pitchFamily="34" charset="0"/>
                </a:rPr>
                <a:t>olarak</a:t>
              </a:r>
              <a:r>
                <a:rPr lang="en-US" sz="2200" dirty="0">
                  <a:cs typeface="Arial" panose="020B0604020202020204" pitchFamily="34" charset="0"/>
                </a:rPr>
                <a:t> </a:t>
              </a:r>
              <a:r>
                <a:rPr lang="en-US" sz="2200" dirty="0" err="1">
                  <a:cs typeface="Arial" panose="020B0604020202020204" pitchFamily="34" charset="0"/>
                </a:rPr>
                <a:t>etkileyebilecek</a:t>
              </a:r>
              <a:r>
                <a:rPr lang="en-US" sz="2200" dirty="0">
                  <a:cs typeface="Arial" panose="020B0604020202020204" pitchFamily="34" charset="0"/>
                </a:rPr>
                <a:t> </a:t>
              </a:r>
              <a:r>
                <a:rPr lang="en-US" sz="2200" dirty="0" err="1">
                  <a:cs typeface="Arial" panose="020B0604020202020204" pitchFamily="34" charset="0"/>
                </a:rPr>
                <a:t>olaylara</a:t>
              </a:r>
              <a:r>
                <a:rPr lang="en-US" sz="2200" dirty="0">
                  <a:cs typeface="Arial" panose="020B0604020202020204" pitchFamily="34" charset="0"/>
                </a:rPr>
                <a:t> </a:t>
              </a:r>
              <a:r>
                <a:rPr lang="en-US" sz="2200" dirty="0" err="1">
                  <a:cs typeface="Arial" panose="020B0604020202020204" pitchFamily="34" charset="0"/>
                </a:rPr>
                <a:t>atıfta</a:t>
              </a:r>
              <a:r>
                <a:rPr lang="en-US" sz="2200" dirty="0">
                  <a:cs typeface="Arial" panose="020B0604020202020204" pitchFamily="34" charset="0"/>
                </a:rPr>
                <a:t> </a:t>
              </a:r>
              <a:r>
                <a:rPr lang="en-US" sz="2200" dirty="0" err="1">
                  <a:cs typeface="Arial" panose="020B0604020202020204" pitchFamily="34" charset="0"/>
                </a:rPr>
                <a:t>bulunuyoruz.Tipik</a:t>
              </a:r>
              <a:r>
                <a:rPr lang="en-US" sz="2200" dirty="0">
                  <a:cs typeface="Arial" panose="020B0604020202020204" pitchFamily="34" charset="0"/>
                </a:rPr>
                <a:t> </a:t>
              </a:r>
              <a:r>
                <a:rPr lang="en-US" sz="2200" dirty="0" err="1">
                  <a:cs typeface="Arial" panose="020B0604020202020204" pitchFamily="34" charset="0"/>
                </a:rPr>
                <a:t>sistemik</a:t>
              </a:r>
              <a:r>
                <a:rPr lang="en-US" sz="2200" dirty="0">
                  <a:cs typeface="Arial" panose="020B0604020202020204" pitchFamily="34" charset="0"/>
                </a:rPr>
                <a:t> </a:t>
              </a:r>
              <a:r>
                <a:rPr lang="en-US" sz="2200" dirty="0" err="1">
                  <a:cs typeface="Arial" panose="020B0604020202020204" pitchFamily="34" charset="0"/>
                </a:rPr>
                <a:t>olmayan</a:t>
              </a:r>
              <a:r>
                <a:rPr lang="en-US" sz="2200" dirty="0">
                  <a:cs typeface="Arial" panose="020B0604020202020204" pitchFamily="34" charset="0"/>
                </a:rPr>
                <a:t> </a:t>
              </a:r>
              <a:r>
                <a:rPr lang="en-US" sz="2200" dirty="0" err="1">
                  <a:cs typeface="Arial" panose="020B0604020202020204" pitchFamily="34" charset="0"/>
                </a:rPr>
                <a:t>finansal</a:t>
              </a:r>
              <a:r>
                <a:rPr lang="en-US" sz="2200" dirty="0">
                  <a:cs typeface="Arial" panose="020B0604020202020204" pitchFamily="34" charset="0"/>
                </a:rPr>
                <a:t> risk </a:t>
              </a:r>
              <a:r>
                <a:rPr lang="en-US" sz="2200" dirty="0" err="1">
                  <a:cs typeface="Arial" panose="020B0604020202020204" pitchFamily="34" charset="0"/>
                </a:rPr>
                <a:t>senaryoları</a:t>
              </a:r>
              <a:r>
                <a:rPr lang="en-US" sz="2200" dirty="0">
                  <a:cs typeface="Arial" panose="020B0604020202020204" pitchFamily="34" charset="0"/>
                </a:rPr>
                <a:t> ani </a:t>
              </a:r>
              <a:r>
                <a:rPr lang="en-US" sz="2200" dirty="0" err="1">
                  <a:cs typeface="Arial" panose="020B0604020202020204" pitchFamily="34" charset="0"/>
                </a:rPr>
                <a:t>bir</a:t>
              </a:r>
              <a:r>
                <a:rPr lang="en-US" sz="2200" dirty="0">
                  <a:cs typeface="Arial" panose="020B0604020202020204" pitchFamily="34" charset="0"/>
                </a:rPr>
                <a:t> </a:t>
              </a:r>
              <a:r>
                <a:rPr lang="en-US" sz="2200" dirty="0" err="1">
                  <a:cs typeface="Arial" panose="020B0604020202020204" pitchFamily="34" charset="0"/>
                </a:rPr>
                <a:t>hastalık</a:t>
              </a:r>
              <a:r>
                <a:rPr lang="en-US" sz="2200" dirty="0">
                  <a:cs typeface="Arial" panose="020B0604020202020204" pitchFamily="34" charset="0"/>
                </a:rPr>
                <a:t>, </a:t>
              </a:r>
              <a:r>
                <a:rPr lang="en-US" sz="2200" dirty="0" err="1">
                  <a:cs typeface="Arial" panose="020B0604020202020204" pitchFamily="34" charset="0"/>
                </a:rPr>
                <a:t>bir</a:t>
              </a:r>
              <a:r>
                <a:rPr lang="en-US" sz="2200" dirty="0">
                  <a:cs typeface="Arial" panose="020B0604020202020204" pitchFamily="34" charset="0"/>
                </a:rPr>
                <a:t> </a:t>
              </a:r>
              <a:r>
                <a:rPr lang="en-US" sz="2200" dirty="0" err="1">
                  <a:cs typeface="Arial" panose="020B0604020202020204" pitchFamily="34" charset="0"/>
                </a:rPr>
                <a:t>makinenin</a:t>
              </a:r>
              <a:r>
                <a:rPr lang="en-US" sz="2200" dirty="0">
                  <a:cs typeface="Arial" panose="020B0604020202020204" pitchFamily="34" charset="0"/>
                </a:rPr>
                <a:t> </a:t>
              </a:r>
              <a:r>
                <a:rPr lang="en-US" sz="2200" dirty="0" err="1">
                  <a:cs typeface="Arial" panose="020B0604020202020204" pitchFamily="34" charset="0"/>
                </a:rPr>
                <a:t>aniden</a:t>
              </a:r>
              <a:r>
                <a:rPr lang="en-US" sz="2200" dirty="0">
                  <a:cs typeface="Arial" panose="020B0604020202020204" pitchFamily="34" charset="0"/>
                </a:rPr>
                <a:t> </a:t>
              </a:r>
              <a:r>
                <a:rPr lang="en-US" sz="2200" dirty="0" err="1">
                  <a:cs typeface="Arial" panose="020B0604020202020204" pitchFamily="34" charset="0"/>
                </a:rPr>
                <a:t>arızalanması</a:t>
              </a:r>
              <a:r>
                <a:rPr lang="en-US" sz="2200" dirty="0">
                  <a:cs typeface="Arial" panose="020B0604020202020204" pitchFamily="34" charset="0"/>
                </a:rPr>
                <a:t> vb. </a:t>
              </a:r>
              <a:r>
                <a:rPr lang="en-US" sz="2200" dirty="0" err="1">
                  <a:cs typeface="Arial" panose="020B0604020202020204" pitchFamily="34" charset="0"/>
                </a:rPr>
                <a:t>ile</a:t>
              </a:r>
              <a:r>
                <a:rPr lang="en-US" sz="2200" dirty="0">
                  <a:cs typeface="Arial" panose="020B0604020202020204" pitchFamily="34" charset="0"/>
                </a:rPr>
                <a:t> </a:t>
              </a:r>
              <a:r>
                <a:rPr lang="en-US" sz="2200" dirty="0" err="1">
                  <a:cs typeface="Arial" panose="020B0604020202020204" pitchFamily="34" charset="0"/>
                </a:rPr>
                <a:t>temsil</a:t>
              </a:r>
              <a:r>
                <a:rPr lang="en-US" sz="2200" dirty="0">
                  <a:cs typeface="Arial" panose="020B0604020202020204" pitchFamily="34" charset="0"/>
                </a:rPr>
                <a:t> </a:t>
              </a:r>
              <a:r>
                <a:rPr lang="en-US" sz="2200" dirty="0" err="1">
                  <a:cs typeface="Arial" panose="020B0604020202020204" pitchFamily="34" charset="0"/>
                </a:rPr>
                <a:t>edilir</a:t>
              </a:r>
              <a:r>
                <a:rPr lang="en-US" sz="2200" dirty="0">
                  <a:cs typeface="Arial" panose="020B0604020202020204" pitchFamily="34" charset="0"/>
                </a:rPr>
                <a:t>. </a:t>
              </a:r>
            </a:p>
          </p:txBody>
        </p:sp>
        <p:cxnSp>
          <p:nvCxnSpPr>
            <p:cNvPr id="17" name="Connettore diritto 16">
              <a:extLst>
                <a:ext uri="{FF2B5EF4-FFF2-40B4-BE49-F238E27FC236}">
                  <a16:creationId xmlns:a16="http://schemas.microsoft.com/office/drawing/2014/main" id="{40F1DE3A-5E14-1EB0-D6FF-6C1A7A8FA3EB}"/>
                </a:ext>
              </a:extLst>
            </p:cNvPr>
            <p:cNvCxnSpPr>
              <a:cxnSpLocks/>
            </p:cNvCxnSpPr>
            <p:nvPr/>
          </p:nvCxnSpPr>
          <p:spPr>
            <a:xfrm>
              <a:off x="8755855" y="2827110"/>
              <a:ext cx="1" cy="395717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5173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err="1">
                <a:latin typeface="Calibri" panose="020F0502020204030204" pitchFamily="34" charset="0"/>
                <a:ea typeface="Microsoft Sans Serif" panose="020B0604020202020204" pitchFamily="34" charset="0"/>
                <a:cs typeface="Calibri" panose="020F0502020204030204" pitchFamily="34" charset="0"/>
              </a:rPr>
              <a:t>Bireysel</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Finansal</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Riskler</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37969"/>
            <a:ext cx="16116300" cy="5541511"/>
            <a:chOff x="1181100" y="2392073"/>
            <a:chExt cx="16116300" cy="5541511"/>
          </a:xfrm>
        </p:grpSpPr>
        <p:sp>
          <p:nvSpPr>
            <p:cNvPr id="8" name="CasellaDiTesto 7">
              <a:extLst>
                <a:ext uri="{FF2B5EF4-FFF2-40B4-BE49-F238E27FC236}">
                  <a16:creationId xmlns:a16="http://schemas.microsoft.com/office/drawing/2014/main" id="{BEA0FF3A-FE75-94B1-D18D-42753ECA6E59}"/>
                </a:ext>
              </a:extLst>
            </p:cNvPr>
            <p:cNvSpPr txBox="1"/>
            <p:nvPr/>
          </p:nvSpPr>
          <p:spPr>
            <a:xfrm>
              <a:off x="1181100" y="2392073"/>
              <a:ext cx="3948730" cy="4832092"/>
            </a:xfrm>
            <a:prstGeom prst="rect">
              <a:avLst/>
            </a:prstGeom>
            <a:noFill/>
          </p:spPr>
          <p:txBody>
            <a:bodyPr wrap="square" rtlCol="0">
              <a:spAutoFit/>
            </a:bodyPr>
            <a:lstStyle/>
            <a:p>
              <a:r>
                <a:rPr lang="en-US" sz="2200" b="1" dirty="0" err="1">
                  <a:ea typeface="Microsoft Sans Serif" panose="020B0604020202020204" pitchFamily="34" charset="0"/>
                  <a:cs typeface="Microsoft Sans Serif" panose="020B0604020202020204" pitchFamily="34" charset="0"/>
                </a:rPr>
                <a:t>Gelir</a:t>
              </a:r>
              <a:r>
                <a:rPr lang="en-US" sz="2200" b="1" dirty="0">
                  <a:ea typeface="Microsoft Sans Serif" panose="020B0604020202020204" pitchFamily="34" charset="0"/>
                  <a:cs typeface="Microsoft Sans Serif" panose="020B0604020202020204" pitchFamily="34" charset="0"/>
                </a:rPr>
                <a:t> </a:t>
              </a:r>
              <a:r>
                <a:rPr lang="en-US" sz="2200" b="1" dirty="0" err="1">
                  <a:ea typeface="Microsoft Sans Serif" panose="020B0604020202020204" pitchFamily="34" charset="0"/>
                  <a:cs typeface="Microsoft Sans Serif" panose="020B0604020202020204" pitchFamily="34" charset="0"/>
                </a:rPr>
                <a:t>Riski</a:t>
              </a:r>
              <a:r>
                <a:rPr lang="en-US" sz="2200" b="1" dirty="0">
                  <a:ea typeface="Microsoft Sans Serif" panose="020B0604020202020204" pitchFamily="34" charset="0"/>
                  <a:cs typeface="Microsoft Sans Serif" panose="020B0604020202020204" pitchFamily="34" charset="0"/>
                </a:rPr>
                <a:t>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Gelir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Riski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kişinin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çalışabilirliğini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nihayetinde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gelir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elde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etme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kapasitesini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etkileyen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dizi </a:t>
              </a:r>
              <a:r>
                <a:rPr lang="en-US" sz="2200" dirty="0" err="1">
                  <a:ea typeface="Microsoft Sans Serif" panose="020B0604020202020204" pitchFamily="34" charset="0"/>
                  <a:cs typeface="Microsoft Sans Serif" panose="020B0604020202020204" pitchFamily="34" charset="0"/>
                </a:rPr>
                <a:t>olayla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ilgili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olabilir</a:t>
              </a:r>
              <a:endParaRPr lang="tr-TR" sz="2200" dirty="0">
                <a:ea typeface="Microsoft Sans Serif" panose="020B0604020202020204" pitchFamily="34" charset="0"/>
                <a:cs typeface="Microsoft Sans Serif" panose="020B0604020202020204" pitchFamily="34" charset="0"/>
              </a:endParaRPr>
            </a:p>
            <a:p>
              <a:endParaRPr lang="tr-TR"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Gelir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Riskinin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tipik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örnekleri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aşağıdaki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durumlarda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ortaya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çıkar</a:t>
              </a:r>
              <a:r>
                <a:rPr lang="en-US" sz="2200" dirty="0">
                  <a:ea typeface="Microsoft Sans Serif" panose="020B0604020202020204" pitchFamily="34" charset="0"/>
                  <a:cs typeface="Microsoft Sans Serif" panose="020B0604020202020204" pitchFamily="34" charset="0"/>
                </a:rPr>
                <a:t>:</a:t>
              </a:r>
              <a:endParaRPr lang="tr-TR"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Fiziksel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engellilik</a:t>
              </a:r>
              <a:endParaRPr lang="tr-TR"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İşten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çıkarılma</a:t>
              </a:r>
              <a:r>
                <a:rPr lang="en-US" sz="2200" dirty="0">
                  <a:ea typeface="Microsoft Sans Serif" panose="020B0604020202020204" pitchFamily="34" charset="0"/>
                  <a:cs typeface="Microsoft Sans Serif" panose="020B0604020202020204" pitchFamily="34" charset="0"/>
                </a:rPr>
                <a:t> </a:t>
              </a:r>
              <a:endParaRPr lang="tr-TR" sz="2200" dirty="0">
                <a:ea typeface="Microsoft Sans Serif" panose="020B0604020202020204" pitchFamily="34" charset="0"/>
                <a:cs typeface="Microsoft Sans Serif" panose="020B0604020202020204" pitchFamily="34" charset="0"/>
              </a:endParaRPr>
            </a:p>
            <a:p>
              <a:r>
                <a:rPr lang="en-US" sz="2200" dirty="0">
                  <a:ea typeface="Microsoft Sans Serif" panose="020B0604020202020204" pitchFamily="34" charset="0"/>
                  <a:cs typeface="Microsoft Sans Serif" panose="020B0604020202020204" pitchFamily="34" charset="0"/>
                </a:rPr>
                <a:t>Bir </a:t>
              </a:r>
              <a:r>
                <a:rPr lang="en-US" sz="2200" dirty="0" err="1">
                  <a:ea typeface="Microsoft Sans Serif" panose="020B0604020202020204" pitchFamily="34" charset="0"/>
                  <a:cs typeface="Microsoft Sans Serif" panose="020B0604020202020204" pitchFamily="34" charset="0"/>
                </a:rPr>
                <a:t>kişiyi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işgücü</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piyasasından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dışlayan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diğer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herhangi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a:t>
              </a:r>
              <a:endParaRPr lang="en-US" sz="2200" dirty="0">
                <a:ea typeface="Microsoft Sans Serif" panose="020B0604020202020204" pitchFamily="34" charset="0"/>
                <a:cs typeface="Microsoft Sans Serif" panose="020B0604020202020204" pitchFamily="34" charset="0"/>
              </a:endParaRPr>
            </a:p>
          </p:txBody>
        </p:sp>
        <p:sp>
          <p:nvSpPr>
            <p:cNvPr id="11" name="CasellaDiTesto 10">
              <a:extLst>
                <a:ext uri="{FF2B5EF4-FFF2-40B4-BE49-F238E27FC236}">
                  <a16:creationId xmlns:a16="http://schemas.microsoft.com/office/drawing/2014/main" id="{BEA0FF3A-FE75-94B1-D18D-42753ECA6E59}"/>
                </a:ext>
              </a:extLst>
            </p:cNvPr>
            <p:cNvSpPr txBox="1"/>
            <p:nvPr/>
          </p:nvSpPr>
          <p:spPr>
            <a:xfrm>
              <a:off x="5317862" y="2400300"/>
              <a:ext cx="3972184" cy="3139321"/>
            </a:xfrm>
            <a:prstGeom prst="rect">
              <a:avLst/>
            </a:prstGeom>
            <a:noFill/>
          </p:spPr>
          <p:txBody>
            <a:bodyPr wrap="square" rtlCol="0">
              <a:spAutoFit/>
            </a:bodyPr>
            <a:lstStyle/>
            <a:p>
              <a:r>
                <a:rPr lang="en-US" sz="2200" b="1" dirty="0" err="1">
                  <a:ea typeface="Microsoft Sans Serif" panose="020B0604020202020204" pitchFamily="34" charset="0"/>
                  <a:cs typeface="Microsoft Sans Serif" panose="020B0604020202020204" pitchFamily="34" charset="0"/>
                </a:rPr>
                <a:t>Harcama</a:t>
              </a:r>
              <a:r>
                <a:rPr lang="en-US" sz="2200" b="1" dirty="0">
                  <a:ea typeface="Microsoft Sans Serif" panose="020B0604020202020204" pitchFamily="34" charset="0"/>
                  <a:cs typeface="Microsoft Sans Serif" panose="020B0604020202020204" pitchFamily="34" charset="0"/>
                </a:rPr>
                <a:t> </a:t>
              </a:r>
              <a:r>
                <a:rPr lang="en-US" sz="2200" b="1" dirty="0" err="1">
                  <a:ea typeface="Microsoft Sans Serif" panose="020B0604020202020204" pitchFamily="34" charset="0"/>
                  <a:cs typeface="Microsoft Sans Serif" panose="020B0604020202020204" pitchFamily="34" charset="0"/>
                </a:rPr>
                <a:t>Riski</a:t>
              </a:r>
              <a:r>
                <a:rPr lang="en-US" sz="2200" b="1" dirty="0">
                  <a:ea typeface="Microsoft Sans Serif" panose="020B0604020202020204" pitchFamily="34" charset="0"/>
                  <a:cs typeface="Microsoft Sans Serif" panose="020B0604020202020204" pitchFamily="34" charset="0"/>
                </a:rPr>
                <a:t>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Daha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basit</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ifadeyle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belirli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dönemde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ortaya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çıkan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harcamalar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bunları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karşılamak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için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mevcut</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parayı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aştığında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mali</a:t>
              </a:r>
              <a:r>
                <a:rPr lang="en-US" sz="2200" dirty="0">
                  <a:ea typeface="Microsoft Sans Serif" panose="020B0604020202020204" pitchFamily="34" charset="0"/>
                  <a:cs typeface="Microsoft Sans Serif" panose="020B0604020202020204" pitchFamily="34" charset="0"/>
                </a:rPr>
                <a:t>/</a:t>
              </a:r>
              <a:r>
                <a:rPr lang="en-US" sz="2200" dirty="0" err="1">
                  <a:ea typeface="Microsoft Sans Serif" panose="020B0604020202020204" pitchFamily="34" charset="0"/>
                  <a:cs typeface="Microsoft Sans Serif" panose="020B0604020202020204" pitchFamily="34" charset="0"/>
                </a:rPr>
                <a:t>ekonomik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ihtiyaçları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karşılamak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için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yeterli</a:t>
              </a:r>
              <a:r>
                <a:rPr lang="en-US" sz="2200" dirty="0">
                  <a:ea typeface="Microsoft Sans Serif" panose="020B0604020202020204" pitchFamily="34" charset="0"/>
                  <a:cs typeface="Microsoft Sans Serif" panose="020B0604020202020204" pitchFamily="34" charset="0"/>
                </a:rPr>
                <a:t> para </a:t>
              </a:r>
              <a:r>
                <a:rPr lang="en-US" sz="2200" dirty="0" err="1">
                  <a:ea typeface="Microsoft Sans Serif" panose="020B0604020202020204" pitchFamily="34" charset="0"/>
                  <a:cs typeface="Microsoft Sans Serif" panose="020B0604020202020204" pitchFamily="34" charset="0"/>
                </a:rPr>
                <a:t>olmadığında</a:t>
              </a:r>
              <a:r>
                <a:rPr lang="en-US" sz="2200" dirty="0">
                  <a:ea typeface="Microsoft Sans Serif" panose="020B0604020202020204" pitchFamily="34" charset="0"/>
                  <a:cs typeface="Microsoft Sans Serif" panose="020B0604020202020204" pitchFamily="34" charset="0"/>
                </a:rPr>
                <a:t>)</a:t>
              </a:r>
            </a:p>
          </p:txBody>
        </p:sp>
        <p:sp>
          <p:nvSpPr>
            <p:cNvPr id="12" name="CasellaDiTesto 11">
              <a:extLst>
                <a:ext uri="{FF2B5EF4-FFF2-40B4-BE49-F238E27FC236}">
                  <a16:creationId xmlns:a16="http://schemas.microsoft.com/office/drawing/2014/main" id="{BEA0FF3A-FE75-94B1-D18D-42753ECA6E59}"/>
                </a:ext>
              </a:extLst>
            </p:cNvPr>
            <p:cNvSpPr txBox="1"/>
            <p:nvPr/>
          </p:nvSpPr>
          <p:spPr>
            <a:xfrm>
              <a:off x="9478078" y="2400300"/>
              <a:ext cx="3972184" cy="2800767"/>
            </a:xfrm>
            <a:prstGeom prst="rect">
              <a:avLst/>
            </a:prstGeom>
            <a:noFill/>
          </p:spPr>
          <p:txBody>
            <a:bodyPr wrap="square" rtlCol="0">
              <a:spAutoFit/>
            </a:bodyPr>
            <a:lstStyle/>
            <a:p>
              <a:r>
                <a:rPr lang="en-US" sz="2200" b="1" dirty="0" err="1">
                  <a:ea typeface="Microsoft Sans Serif" panose="020B0604020202020204" pitchFamily="34" charset="0"/>
                  <a:cs typeface="Microsoft Sans Serif" panose="020B0604020202020204" pitchFamily="34" charset="0"/>
                </a:rPr>
                <a:t>Yatırım</a:t>
              </a:r>
              <a:r>
                <a:rPr lang="en-US" sz="2200" b="1" dirty="0">
                  <a:ea typeface="Microsoft Sans Serif" panose="020B0604020202020204" pitchFamily="34" charset="0"/>
                  <a:cs typeface="Microsoft Sans Serif" panose="020B0604020202020204" pitchFamily="34" charset="0"/>
                </a:rPr>
                <a:t> </a:t>
              </a:r>
              <a:r>
                <a:rPr lang="en-US" sz="2200" b="1" dirty="0" err="1">
                  <a:ea typeface="Microsoft Sans Serif" panose="020B0604020202020204" pitchFamily="34" charset="0"/>
                  <a:cs typeface="Microsoft Sans Serif" panose="020B0604020202020204" pitchFamily="34" charset="0"/>
                </a:rPr>
                <a:t>Riski</a:t>
              </a:r>
              <a:r>
                <a:rPr lang="en-US" sz="2200" b="1" dirty="0">
                  <a:ea typeface="Microsoft Sans Serif" panose="020B0604020202020204" pitchFamily="34" charset="0"/>
                  <a:cs typeface="Microsoft Sans Serif" panose="020B0604020202020204" pitchFamily="34" charset="0"/>
                </a:rPr>
                <a:t>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a:ea typeface="Microsoft Sans Serif" panose="020B0604020202020204" pitchFamily="34" charset="0"/>
                  <a:cs typeface="Microsoft Sans Serif" panose="020B0604020202020204" pitchFamily="34" charset="0"/>
                </a:rPr>
                <a:t>Bu </a:t>
              </a:r>
              <a:r>
                <a:rPr lang="en-US" sz="2200" dirty="0" err="1">
                  <a:ea typeface="Microsoft Sans Serif" panose="020B0604020202020204" pitchFamily="34" charset="0"/>
                  <a:cs typeface="Microsoft Sans Serif" panose="020B0604020202020204" pitchFamily="34" charset="0"/>
                </a:rPr>
                <a:t>kategoriye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kişinin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sahip</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olduğu</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varlığın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değerinin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satın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alınması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için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ödenen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orijinal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fiyatın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altına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düşecek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kadar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değer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kaybetmesiyle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ilgili</a:t>
              </a:r>
              <a:r>
                <a:rPr lang="en-US" sz="2200" dirty="0">
                  <a:ea typeface="Microsoft Sans Serif" panose="020B0604020202020204" pitchFamily="34" charset="0"/>
                  <a:cs typeface="Microsoft Sans Serif" panose="020B0604020202020204" pitchFamily="34" charset="0"/>
                </a:rPr>
                <a:t> her </a:t>
              </a:r>
              <a:r>
                <a:rPr lang="en-US" sz="2200" dirty="0" err="1">
                  <a:ea typeface="Microsoft Sans Serif" panose="020B0604020202020204" pitchFamily="34" charset="0"/>
                  <a:cs typeface="Microsoft Sans Serif" panose="020B0604020202020204" pitchFamily="34" charset="0"/>
                </a:rPr>
                <a:t>türlü</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dahil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ediyoruz</a:t>
              </a:r>
              <a:endParaRPr lang="en-US" sz="2200" dirty="0">
                <a:ea typeface="Microsoft Sans Serif" panose="020B0604020202020204" pitchFamily="34" charset="0"/>
                <a:cs typeface="Microsoft Sans Serif" panose="020B0604020202020204" pitchFamily="34" charset="0"/>
              </a:endParaRPr>
            </a:p>
          </p:txBody>
        </p:sp>
        <p:sp>
          <p:nvSpPr>
            <p:cNvPr id="13" name="CasellaDiTesto 12">
              <a:extLst>
                <a:ext uri="{FF2B5EF4-FFF2-40B4-BE49-F238E27FC236}">
                  <a16:creationId xmlns:a16="http://schemas.microsoft.com/office/drawing/2014/main" id="{BEA0FF3A-FE75-94B1-D18D-42753ECA6E59}"/>
                </a:ext>
              </a:extLst>
            </p:cNvPr>
            <p:cNvSpPr txBox="1"/>
            <p:nvPr/>
          </p:nvSpPr>
          <p:spPr>
            <a:xfrm>
              <a:off x="13638295" y="2400300"/>
              <a:ext cx="3659105" cy="2462213"/>
            </a:xfrm>
            <a:prstGeom prst="rect">
              <a:avLst/>
            </a:prstGeom>
            <a:noFill/>
          </p:spPr>
          <p:txBody>
            <a:bodyPr wrap="square" rtlCol="0">
              <a:spAutoFit/>
            </a:bodyPr>
            <a:lstStyle/>
            <a:p>
              <a:r>
                <a:rPr lang="en-US" sz="2200" b="1" dirty="0" err="1">
                  <a:ea typeface="Microsoft Sans Serif" panose="020B0604020202020204" pitchFamily="34" charset="0"/>
                  <a:cs typeface="Microsoft Sans Serif" panose="020B0604020202020204" pitchFamily="34" charset="0"/>
                </a:rPr>
                <a:t>Borç</a:t>
              </a:r>
              <a:r>
                <a:rPr lang="en-US" sz="2200" b="1" dirty="0">
                  <a:ea typeface="Microsoft Sans Serif" panose="020B0604020202020204" pitchFamily="34" charset="0"/>
                  <a:cs typeface="Microsoft Sans Serif" panose="020B0604020202020204" pitchFamily="34" charset="0"/>
                </a:rPr>
                <a:t> </a:t>
              </a:r>
              <a:r>
                <a:rPr lang="en-US" sz="2200" b="1" dirty="0" err="1">
                  <a:ea typeface="Microsoft Sans Serif" panose="020B0604020202020204" pitchFamily="34" charset="0"/>
                  <a:cs typeface="Microsoft Sans Serif" panose="020B0604020202020204" pitchFamily="34" charset="0"/>
                </a:rPr>
                <a:t>Riski</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Tipik</a:t>
              </a:r>
              <a:r>
                <a:rPr lang="en-US" sz="2200" dirty="0">
                  <a:ea typeface="Microsoft Sans Serif" panose="020B0604020202020204" pitchFamily="34" charset="0"/>
                  <a:cs typeface="Microsoft Sans Serif" panose="020B0604020202020204" pitchFamily="34" charset="0"/>
                </a:rPr>
                <a:t> durum, </a:t>
              </a:r>
              <a:r>
                <a:rPr lang="en-US" sz="2200" dirty="0" err="1">
                  <a:ea typeface="Microsoft Sans Serif" panose="020B0604020202020204" pitchFamily="34" charset="0"/>
                  <a:cs typeface="Microsoft Sans Serif" panose="020B0604020202020204" pitchFamily="34" charset="0"/>
                </a:rPr>
                <a:t>insanların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yüksek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faizli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borçlara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takılıp</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kalmaları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a:t>
              </a:r>
              <a:r>
                <a:rPr lang="en-US" sz="2200" dirty="0">
                  <a:ea typeface="Microsoft Sans Serif" panose="020B0604020202020204" pitchFamily="34" charset="0"/>
                  <a:cs typeface="Microsoft Sans Serif" panose="020B0604020202020204" pitchFamily="34" charset="0"/>
                </a:rPr>
                <a:t> da </a:t>
              </a:r>
              <a:r>
                <a:rPr lang="en-US" sz="2200" dirty="0" err="1">
                  <a:ea typeface="Microsoft Sans Serif" panose="020B0604020202020204" pitchFamily="34" charset="0"/>
                  <a:cs typeface="Microsoft Sans Serif" panose="020B0604020202020204" pitchFamily="34" charset="0"/>
                </a:rPr>
                <a:t>daha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genel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olarak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borçlarını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geri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ödeyemeyecek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duruma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gelmeleridir</a:t>
              </a:r>
              <a:r>
                <a:rPr lang="en-US" sz="2200" dirty="0">
                  <a:ea typeface="Microsoft Sans Serif" panose="020B0604020202020204" pitchFamily="34" charset="0"/>
                  <a:cs typeface="Microsoft Sans Serif" panose="020B0604020202020204" pitchFamily="34" charset="0"/>
                </a:rPr>
                <a:t> </a:t>
              </a:r>
            </a:p>
          </p:txBody>
        </p:sp>
        <p:cxnSp>
          <p:nvCxnSpPr>
            <p:cNvPr id="18" name="Connettore diritto 17">
              <a:extLst>
                <a:ext uri="{FF2B5EF4-FFF2-40B4-BE49-F238E27FC236}">
                  <a16:creationId xmlns:a16="http://schemas.microsoft.com/office/drawing/2014/main" id="{40F1DE3A-5E14-1EB0-D6FF-6C1A7A8FA3EB}"/>
                </a:ext>
              </a:extLst>
            </p:cNvPr>
            <p:cNvCxnSpPr>
              <a:cxnSpLocks/>
            </p:cNvCxnSpPr>
            <p:nvPr/>
          </p:nvCxnSpPr>
          <p:spPr>
            <a:xfrm>
              <a:off x="9384062"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40F1DE3A-5E14-1EB0-D6FF-6C1A7A8FA3EB}"/>
                </a:ext>
              </a:extLst>
            </p:cNvPr>
            <p:cNvCxnSpPr>
              <a:cxnSpLocks/>
            </p:cNvCxnSpPr>
            <p:nvPr/>
          </p:nvCxnSpPr>
          <p:spPr>
            <a:xfrm>
              <a:off x="13544278" y="2450196"/>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40F1DE3A-5E14-1EB0-D6FF-6C1A7A8FA3EB}"/>
                </a:ext>
              </a:extLst>
            </p:cNvPr>
            <p:cNvCxnSpPr>
              <a:cxnSpLocks/>
            </p:cNvCxnSpPr>
            <p:nvPr/>
          </p:nvCxnSpPr>
          <p:spPr>
            <a:xfrm>
              <a:off x="5223846"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516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err="1">
                <a:latin typeface="Calibri" panose="020F0502020204030204" pitchFamily="34" charset="0"/>
                <a:ea typeface="Microsoft Sans Serif" panose="020B0604020202020204" pitchFamily="34" charset="0"/>
                <a:cs typeface="Calibri" panose="020F0502020204030204" pitchFamily="34" charset="0"/>
              </a:rPr>
              <a:t>Zamana</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Dayalı</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Finansal</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Riskler</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15" name="Gruppo 14"/>
          <p:cNvGrpSpPr/>
          <p:nvPr/>
        </p:nvGrpSpPr>
        <p:grpSpPr>
          <a:xfrm>
            <a:off x="1181100" y="2342732"/>
            <a:ext cx="16116300" cy="5170646"/>
            <a:chOff x="1181100" y="2789010"/>
            <a:chExt cx="15887700" cy="5170646"/>
          </a:xfrm>
        </p:grpSpPr>
        <p:sp>
          <p:nvSpPr>
            <p:cNvPr id="16" name="CasellaDiTesto 15">
              <a:extLst>
                <a:ext uri="{FF2B5EF4-FFF2-40B4-BE49-F238E27FC236}">
                  <a16:creationId xmlns:a16="http://schemas.microsoft.com/office/drawing/2014/main" id="{D0D0AF75-39E3-6071-0B2D-78E341310EAB}"/>
                </a:ext>
              </a:extLst>
            </p:cNvPr>
            <p:cNvSpPr txBox="1"/>
            <p:nvPr/>
          </p:nvSpPr>
          <p:spPr>
            <a:xfrm>
              <a:off x="1181100" y="2789010"/>
              <a:ext cx="6977569" cy="3139321"/>
            </a:xfrm>
            <a:prstGeom prst="rect">
              <a:avLst/>
            </a:prstGeom>
            <a:noFill/>
          </p:spPr>
          <p:txBody>
            <a:bodyPr wrap="square" rtlCol="0">
              <a:spAutoFit/>
            </a:bodyPr>
            <a:lstStyle/>
            <a:p>
              <a:r>
                <a:rPr lang="en-US" sz="2200" b="1" dirty="0" err="1">
                  <a:cs typeface="Arial" panose="020B0604020202020204" pitchFamily="34" charset="0"/>
                </a:rPr>
                <a:t>Kısa</a:t>
              </a:r>
              <a:r>
                <a:rPr lang="en-US" sz="2200" b="1" dirty="0">
                  <a:cs typeface="Arial" panose="020B0604020202020204" pitchFamily="34" charset="0"/>
                </a:rPr>
                <a:t> </a:t>
              </a:r>
              <a:r>
                <a:rPr lang="en-US" sz="2200" b="1" dirty="0" err="1">
                  <a:cs typeface="Arial" panose="020B0604020202020204" pitchFamily="34" charset="0"/>
                </a:rPr>
                <a:t>Vadeli</a:t>
              </a:r>
              <a:r>
                <a:rPr lang="en-US" sz="2200" b="1" dirty="0">
                  <a:cs typeface="Arial" panose="020B0604020202020204" pitchFamily="34" charset="0"/>
                </a:rPr>
                <a:t> </a:t>
              </a:r>
              <a:r>
                <a:rPr lang="en-US" sz="2200" b="1" dirty="0" err="1">
                  <a:cs typeface="Arial" panose="020B0604020202020204" pitchFamily="34" charset="0"/>
                </a:rPr>
                <a:t>Finansal</a:t>
              </a:r>
              <a:r>
                <a:rPr lang="en-US" sz="2200" b="1" dirty="0">
                  <a:cs typeface="Arial" panose="020B0604020202020204" pitchFamily="34" charset="0"/>
                </a:rPr>
                <a:t> Risk</a:t>
              </a:r>
            </a:p>
            <a:p>
              <a:endParaRPr lang="en-US" sz="2200" b="1" dirty="0">
                <a:cs typeface="Arial" panose="020B0604020202020204" pitchFamily="34" charset="0"/>
              </a:endParaRPr>
            </a:p>
            <a:p>
              <a:r>
                <a:rPr lang="en-US" sz="2200" dirty="0">
                  <a:cs typeface="Arial" panose="020B0604020202020204" pitchFamily="34" charset="0"/>
                </a:rPr>
                <a:t>Bu, </a:t>
              </a:r>
              <a:r>
                <a:rPr lang="en-US" sz="2200" dirty="0" err="1">
                  <a:cs typeface="Arial" panose="020B0604020202020204" pitchFamily="34" charset="0"/>
                </a:rPr>
                <a:t>nispeten</a:t>
              </a:r>
              <a:r>
                <a:rPr lang="en-US" sz="2200" dirty="0">
                  <a:cs typeface="Arial" panose="020B0604020202020204" pitchFamily="34" charset="0"/>
                </a:rPr>
                <a:t> </a:t>
              </a:r>
              <a:r>
                <a:rPr lang="en-US" sz="2200" dirty="0" err="1">
                  <a:cs typeface="Arial" panose="020B0604020202020204" pitchFamily="34" charset="0"/>
                </a:rPr>
                <a:t>kısa</a:t>
              </a:r>
              <a:r>
                <a:rPr lang="en-US" sz="2200" dirty="0">
                  <a:cs typeface="Arial" panose="020B0604020202020204" pitchFamily="34" charset="0"/>
                </a:rPr>
                <a:t> </a:t>
              </a:r>
              <a:r>
                <a:rPr lang="en-US" sz="2200" dirty="0" err="1">
                  <a:cs typeface="Arial" panose="020B0604020202020204" pitchFamily="34" charset="0"/>
                </a:rPr>
                <a:t>bir</a:t>
              </a:r>
              <a:r>
                <a:rPr lang="en-US" sz="2200" dirty="0">
                  <a:cs typeface="Arial" panose="020B0604020202020204" pitchFamily="34" charset="0"/>
                </a:rPr>
                <a:t> </a:t>
              </a:r>
              <a:r>
                <a:rPr lang="en-US" sz="2200" dirty="0" err="1">
                  <a:cs typeface="Arial" panose="020B0604020202020204" pitchFamily="34" charset="0"/>
                </a:rPr>
                <a:t>süre</a:t>
              </a:r>
              <a:r>
                <a:rPr lang="en-US" sz="2200" dirty="0">
                  <a:cs typeface="Arial" panose="020B0604020202020204" pitchFamily="34" charset="0"/>
                </a:rPr>
                <a:t> </a:t>
              </a:r>
              <a:r>
                <a:rPr lang="en-US" sz="2200" dirty="0" err="1">
                  <a:cs typeface="Arial" panose="020B0604020202020204" pitchFamily="34" charset="0"/>
                </a:rPr>
                <a:t>içinde</a:t>
              </a:r>
              <a:r>
                <a:rPr lang="en-US" sz="2200" dirty="0">
                  <a:cs typeface="Arial" panose="020B0604020202020204" pitchFamily="34" charset="0"/>
                </a:rPr>
                <a:t> </a:t>
              </a:r>
              <a:r>
                <a:rPr lang="en-US" sz="2200" dirty="0" err="1">
                  <a:cs typeface="Arial" panose="020B0604020202020204" pitchFamily="34" charset="0"/>
                </a:rPr>
                <a:t>ortaya</a:t>
              </a:r>
              <a:r>
                <a:rPr lang="en-US" sz="2200" dirty="0">
                  <a:cs typeface="Arial" panose="020B0604020202020204" pitchFamily="34" charset="0"/>
                </a:rPr>
                <a:t> </a:t>
              </a:r>
              <a:r>
                <a:rPr lang="en-US" sz="2200" dirty="0" err="1">
                  <a:cs typeface="Arial" panose="020B0604020202020204" pitchFamily="34" charset="0"/>
                </a:rPr>
                <a:t>çıkan</a:t>
              </a:r>
              <a:r>
                <a:rPr lang="en-US" sz="2200" dirty="0">
                  <a:cs typeface="Arial" panose="020B0604020202020204" pitchFamily="34" charset="0"/>
                </a:rPr>
                <a:t>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tahmin</a:t>
              </a:r>
              <a:r>
                <a:rPr lang="en-US" sz="2200" dirty="0">
                  <a:cs typeface="Arial" panose="020B0604020202020204" pitchFamily="34" charset="0"/>
                </a:rPr>
                <a:t> </a:t>
              </a:r>
              <a:r>
                <a:rPr lang="en-US" sz="2200" dirty="0" err="1">
                  <a:cs typeface="Arial" panose="020B0604020202020204" pitchFamily="34" charset="0"/>
                </a:rPr>
                <a:t>edilmesi</a:t>
              </a:r>
              <a:r>
                <a:rPr lang="en-US" sz="2200" dirty="0">
                  <a:cs typeface="Arial" panose="020B0604020202020204" pitchFamily="34" charset="0"/>
                </a:rPr>
                <a:t> </a:t>
              </a:r>
              <a:r>
                <a:rPr lang="en-US" sz="2200" dirty="0" err="1">
                  <a:cs typeface="Arial" panose="020B0604020202020204" pitchFamily="34" charset="0"/>
                </a:rPr>
                <a:t>zor</a:t>
              </a:r>
              <a:r>
                <a:rPr lang="en-US" sz="2200" dirty="0">
                  <a:cs typeface="Arial" panose="020B0604020202020204" pitchFamily="34" charset="0"/>
                </a:rPr>
                <a:t> </a:t>
              </a:r>
              <a:r>
                <a:rPr lang="en-US" sz="2200" dirty="0" err="1">
                  <a:cs typeface="Arial" panose="020B0604020202020204" pitchFamily="34" charset="0"/>
                </a:rPr>
                <a:t>olan</a:t>
              </a:r>
              <a:r>
                <a:rPr lang="en-US" sz="2200" dirty="0">
                  <a:cs typeface="Arial" panose="020B0604020202020204" pitchFamily="34" charset="0"/>
                </a:rPr>
                <a:t> </a:t>
              </a:r>
              <a:r>
                <a:rPr lang="en-US" sz="2200" dirty="0" err="1">
                  <a:cs typeface="Arial" panose="020B0604020202020204" pitchFamily="34" charset="0"/>
                </a:rPr>
                <a:t>finansal</a:t>
              </a:r>
              <a:r>
                <a:rPr lang="en-US" sz="2200" dirty="0">
                  <a:cs typeface="Arial" panose="020B0604020202020204" pitchFamily="34" charset="0"/>
                </a:rPr>
                <a:t> risk </a:t>
              </a:r>
              <a:r>
                <a:rPr lang="en-US" sz="2200" dirty="0" err="1">
                  <a:cs typeface="Arial" panose="020B0604020202020204" pitchFamily="34" charset="0"/>
                </a:rPr>
                <a:t>türüdür</a:t>
              </a:r>
              <a:r>
                <a:rPr lang="en-US" sz="2200" dirty="0">
                  <a:cs typeface="Arial" panose="020B0604020202020204" pitchFamily="34" charset="0"/>
                </a:rPr>
                <a:t> (</a:t>
              </a:r>
              <a:r>
                <a:rPr lang="en-US" sz="2200" dirty="0" err="1">
                  <a:cs typeface="Arial" panose="020B0604020202020204" pitchFamily="34" charset="0"/>
                </a:rPr>
                <a:t>yani</a:t>
              </a:r>
              <a:r>
                <a:rPr lang="en-US" sz="2200" dirty="0">
                  <a:cs typeface="Arial" panose="020B0604020202020204" pitchFamily="34" charset="0"/>
                </a:rPr>
                <a:t>, </a:t>
              </a:r>
              <a:r>
                <a:rPr lang="en-US" sz="2200" dirty="0" err="1">
                  <a:cs typeface="Arial" panose="020B0604020202020204" pitchFamily="34" charset="0"/>
                </a:rPr>
                <a:t>bütçeye</a:t>
              </a:r>
              <a:r>
                <a:rPr lang="en-US" sz="2200" dirty="0">
                  <a:cs typeface="Arial" panose="020B0604020202020204" pitchFamily="34" charset="0"/>
                </a:rPr>
                <a:t> </a:t>
              </a:r>
              <a:r>
                <a:rPr lang="en-US" sz="2200" dirty="0" err="1">
                  <a:cs typeface="Arial" panose="020B0604020202020204" pitchFamily="34" charset="0"/>
                </a:rPr>
                <a:t>dahil</a:t>
              </a:r>
              <a:r>
                <a:rPr lang="en-US" sz="2200" dirty="0">
                  <a:cs typeface="Arial" panose="020B0604020202020204" pitchFamily="34" charset="0"/>
                </a:rPr>
                <a:t> </a:t>
              </a:r>
              <a:r>
                <a:rPr lang="en-US" sz="2200" dirty="0" err="1">
                  <a:cs typeface="Arial" panose="020B0604020202020204" pitchFamily="34" charset="0"/>
                </a:rPr>
                <a:t>olmayan</a:t>
              </a:r>
              <a:r>
                <a:rPr lang="en-US" sz="2200" dirty="0">
                  <a:cs typeface="Arial" panose="020B0604020202020204" pitchFamily="34" charset="0"/>
                </a:rPr>
                <a:t> </a:t>
              </a:r>
              <a:r>
                <a:rPr lang="en-US" sz="2200" dirty="0" err="1">
                  <a:cs typeface="Arial" panose="020B0604020202020204" pitchFamily="34" charset="0"/>
                </a:rPr>
                <a:t>herhangi</a:t>
              </a:r>
              <a:r>
                <a:rPr lang="en-US" sz="2200" dirty="0">
                  <a:cs typeface="Arial" panose="020B0604020202020204" pitchFamily="34" charset="0"/>
                </a:rPr>
                <a:t> </a:t>
              </a:r>
              <a:r>
                <a:rPr lang="en-US" sz="2200" dirty="0" err="1">
                  <a:cs typeface="Arial" panose="020B0604020202020204" pitchFamily="34" charset="0"/>
                </a:rPr>
                <a:t>bir</a:t>
              </a:r>
              <a:r>
                <a:rPr lang="en-US" sz="2200" dirty="0">
                  <a:cs typeface="Arial" panose="020B0604020202020204" pitchFamily="34" charset="0"/>
                </a:rPr>
                <a:t> ani </a:t>
              </a:r>
              <a:r>
                <a:rPr lang="en-US" sz="2200" dirty="0" err="1">
                  <a:cs typeface="Arial" panose="020B0604020202020204" pitchFamily="34" charset="0"/>
                </a:rPr>
                <a:t>harcama</a:t>
              </a:r>
              <a:r>
                <a:rPr lang="en-US" sz="2200" dirty="0">
                  <a:cs typeface="Arial" panose="020B0604020202020204" pitchFamily="34" charset="0"/>
                </a:rPr>
                <a:t>).</a:t>
              </a:r>
              <a:r>
                <a:rPr lang="en-US" sz="2200" dirty="0" err="1">
                  <a:cs typeface="Arial" panose="020B0604020202020204" pitchFamily="34" charset="0"/>
                </a:rPr>
                <a:t>Kısa</a:t>
              </a:r>
              <a:r>
                <a:rPr lang="en-US" sz="2200" dirty="0">
                  <a:cs typeface="Arial" panose="020B0604020202020204" pitchFamily="34" charset="0"/>
                </a:rPr>
                <a:t> </a:t>
              </a:r>
              <a:r>
                <a:rPr lang="en-US" sz="2200" dirty="0" err="1">
                  <a:cs typeface="Arial" panose="020B0604020202020204" pitchFamily="34" charset="0"/>
                </a:rPr>
                <a:t>vadeli</a:t>
              </a:r>
              <a:r>
                <a:rPr lang="en-US" sz="2200" dirty="0">
                  <a:cs typeface="Arial" panose="020B0604020202020204" pitchFamily="34" charset="0"/>
                </a:rPr>
                <a:t> </a:t>
              </a:r>
              <a:r>
                <a:rPr lang="en-US" sz="2200" dirty="0" err="1">
                  <a:cs typeface="Arial" panose="020B0604020202020204" pitchFamily="34" charset="0"/>
                </a:rPr>
                <a:t>finansal</a:t>
              </a:r>
              <a:r>
                <a:rPr lang="en-US" sz="2200" dirty="0">
                  <a:cs typeface="Arial" panose="020B0604020202020204" pitchFamily="34" charset="0"/>
                </a:rPr>
                <a:t> risk, </a:t>
              </a:r>
              <a:r>
                <a:rPr lang="en-US" sz="2200" dirty="0" err="1">
                  <a:cs typeface="Arial" panose="020B0604020202020204" pitchFamily="34" charset="0"/>
                </a:rPr>
                <a:t>genellikle</a:t>
              </a:r>
              <a:r>
                <a:rPr lang="en-US" sz="2200" dirty="0">
                  <a:cs typeface="Arial" panose="020B0604020202020204" pitchFamily="34" charset="0"/>
                </a:rPr>
                <a:t> </a:t>
              </a:r>
              <a:r>
                <a:rPr lang="en-US" sz="2200" dirty="0" err="1">
                  <a:cs typeface="Arial" panose="020B0604020202020204" pitchFamily="34" charset="0"/>
                </a:rPr>
                <a:t>belirli</a:t>
              </a:r>
              <a:r>
                <a:rPr lang="en-US" sz="2200" dirty="0">
                  <a:cs typeface="Arial" panose="020B0604020202020204" pitchFamily="34" charset="0"/>
                </a:rPr>
                <a:t> </a:t>
              </a:r>
              <a:r>
                <a:rPr lang="en-US" sz="2200" dirty="0" err="1">
                  <a:cs typeface="Arial" panose="020B0604020202020204" pitchFamily="34" charset="0"/>
                </a:rPr>
                <a:t>bir</a:t>
              </a:r>
              <a:r>
                <a:rPr lang="en-US" sz="2200" dirty="0">
                  <a:cs typeface="Arial" panose="020B0604020202020204" pitchFamily="34" charset="0"/>
                </a:rPr>
                <a:t> </a:t>
              </a:r>
              <a:r>
                <a:rPr lang="en-US" sz="2200" dirty="0" err="1">
                  <a:cs typeface="Arial" panose="020B0604020202020204" pitchFamily="34" charset="0"/>
                </a:rPr>
                <a:t>paranın</a:t>
              </a:r>
              <a:r>
                <a:rPr lang="en-US" sz="2200" dirty="0">
                  <a:cs typeface="Arial" panose="020B0604020202020204" pitchFamily="34" charset="0"/>
                </a:rPr>
                <a:t> </a:t>
              </a:r>
              <a:r>
                <a:rPr lang="en-US" sz="2200" dirty="0" err="1">
                  <a:cs typeface="Arial" panose="020B0604020202020204" pitchFamily="34" charset="0"/>
                </a:rPr>
                <a:t>çok</a:t>
              </a:r>
              <a:r>
                <a:rPr lang="en-US" sz="2200" dirty="0">
                  <a:cs typeface="Arial" panose="020B0604020202020204" pitchFamily="34" charset="0"/>
                </a:rPr>
                <a:t> </a:t>
              </a:r>
              <a:r>
                <a:rPr lang="en-US" sz="2200" dirty="0" err="1">
                  <a:cs typeface="Arial" panose="020B0604020202020204" pitchFamily="34" charset="0"/>
                </a:rPr>
                <a:t>kısa</a:t>
              </a:r>
              <a:r>
                <a:rPr lang="en-US" sz="2200" dirty="0">
                  <a:cs typeface="Arial" panose="020B0604020202020204" pitchFamily="34" charset="0"/>
                </a:rPr>
                <a:t>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öz</a:t>
              </a:r>
              <a:r>
                <a:rPr lang="en-US" sz="2200" dirty="0">
                  <a:cs typeface="Arial" panose="020B0604020202020204" pitchFamily="34" charset="0"/>
                </a:rPr>
                <a:t> </a:t>
              </a:r>
              <a:r>
                <a:rPr lang="en-US" sz="2200" dirty="0" err="1">
                  <a:cs typeface="Arial" panose="020B0604020202020204" pitchFamily="34" charset="0"/>
                </a:rPr>
                <a:t>bir</a:t>
              </a:r>
              <a:r>
                <a:rPr lang="en-US" sz="2200" dirty="0">
                  <a:cs typeface="Arial" panose="020B0604020202020204" pitchFamily="34" charset="0"/>
                </a:rPr>
                <a:t> </a:t>
              </a:r>
              <a:r>
                <a:rPr lang="en-US" sz="2200" dirty="0" err="1">
                  <a:cs typeface="Arial" panose="020B0604020202020204" pitchFamily="34" charset="0"/>
                </a:rPr>
                <a:t>süre</a:t>
              </a:r>
              <a:r>
                <a:rPr lang="en-US" sz="2200" dirty="0">
                  <a:cs typeface="Arial" panose="020B0604020202020204" pitchFamily="34" charset="0"/>
                </a:rPr>
                <a:t> </a:t>
              </a:r>
              <a:r>
                <a:rPr lang="en-US" sz="2200" dirty="0" err="1">
                  <a:cs typeface="Arial" panose="020B0604020202020204" pitchFamily="34" charset="0"/>
                </a:rPr>
                <a:t>içinde</a:t>
              </a:r>
              <a:r>
                <a:rPr lang="en-US" sz="2200" dirty="0">
                  <a:cs typeface="Arial" panose="020B0604020202020204" pitchFamily="34" charset="0"/>
                </a:rPr>
                <a:t> </a:t>
              </a:r>
              <a:r>
                <a:rPr lang="en-US" sz="2200" dirty="0" err="1">
                  <a:cs typeface="Arial" panose="020B0604020202020204" pitchFamily="34" charset="0"/>
                </a:rPr>
                <a:t>tamamen</a:t>
              </a:r>
              <a:r>
                <a:rPr lang="en-US" sz="2200" dirty="0">
                  <a:cs typeface="Arial" panose="020B0604020202020204" pitchFamily="34" charset="0"/>
                </a:rPr>
                <a:t> </a:t>
              </a:r>
              <a:r>
                <a:rPr lang="en-US" sz="2200" dirty="0" err="1">
                  <a:cs typeface="Arial" panose="020B0604020202020204" pitchFamily="34" charset="0"/>
                </a:rPr>
                <a:t>elden</a:t>
              </a:r>
              <a:r>
                <a:rPr lang="en-US" sz="2200" dirty="0">
                  <a:cs typeface="Arial" panose="020B0604020202020204" pitchFamily="34" charset="0"/>
                </a:rPr>
                <a:t> </a:t>
              </a:r>
              <a:r>
                <a:rPr lang="en-US" sz="2200" dirty="0" err="1">
                  <a:cs typeface="Arial" panose="020B0604020202020204" pitchFamily="34" charset="0"/>
                </a:rPr>
                <a:t>çıkarılmasını</a:t>
              </a:r>
              <a:r>
                <a:rPr lang="en-US" sz="2200" dirty="0">
                  <a:cs typeface="Arial" panose="020B0604020202020204" pitchFamily="34" charset="0"/>
                </a:rPr>
                <a:t>, </a:t>
              </a:r>
              <a:r>
                <a:rPr lang="en-US" sz="2200" dirty="0" err="1">
                  <a:cs typeface="Arial" panose="020B0604020202020204" pitchFamily="34" charset="0"/>
                </a:rPr>
                <a:t>kişinin</a:t>
              </a:r>
              <a:r>
                <a:rPr lang="en-US" sz="2200" dirty="0">
                  <a:cs typeface="Arial" panose="020B0604020202020204" pitchFamily="34" charset="0"/>
                </a:rPr>
                <a:t> </a:t>
              </a:r>
              <a:r>
                <a:rPr lang="en-US" sz="2200" dirty="0" err="1">
                  <a:cs typeface="Arial" panose="020B0604020202020204" pitchFamily="34" charset="0"/>
                </a:rPr>
                <a:t>kişisel</a:t>
              </a:r>
              <a:r>
                <a:rPr lang="en-US" sz="2200" dirty="0">
                  <a:cs typeface="Arial" panose="020B0604020202020204" pitchFamily="34" charset="0"/>
                </a:rPr>
                <a:t> </a:t>
              </a:r>
              <a:r>
                <a:rPr lang="en-US" sz="2200" dirty="0" err="1">
                  <a:cs typeface="Arial" panose="020B0604020202020204" pitchFamily="34" charset="0"/>
                </a:rPr>
                <a:t>tasarruflarının</a:t>
              </a:r>
              <a:r>
                <a:rPr lang="en-US" sz="2200" dirty="0">
                  <a:cs typeface="Arial" panose="020B0604020202020204" pitchFamily="34" charset="0"/>
                </a:rPr>
                <a:t> </a:t>
              </a:r>
              <a:r>
                <a:rPr lang="en-US" sz="2200" dirty="0" err="1">
                  <a:cs typeface="Arial" panose="020B0604020202020204" pitchFamily="34" charset="0"/>
                </a:rPr>
                <a:t>zayıflamasını</a:t>
              </a:r>
              <a:r>
                <a:rPr lang="en-US" sz="2200" dirty="0">
                  <a:cs typeface="Arial" panose="020B0604020202020204" pitchFamily="34" charset="0"/>
                </a:rPr>
                <a:t>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bu</a:t>
              </a:r>
              <a:r>
                <a:rPr lang="en-US" sz="2200" dirty="0">
                  <a:cs typeface="Arial" panose="020B0604020202020204" pitchFamily="34" charset="0"/>
                </a:rPr>
                <a:t> </a:t>
              </a:r>
              <a:r>
                <a:rPr lang="en-US" sz="2200" dirty="0" err="1">
                  <a:cs typeface="Arial" panose="020B0604020202020204" pitchFamily="34" charset="0"/>
                </a:rPr>
                <a:t>paranın</a:t>
              </a:r>
              <a:r>
                <a:rPr lang="en-US" sz="2200" dirty="0">
                  <a:cs typeface="Arial" panose="020B0604020202020204" pitchFamily="34" charset="0"/>
                </a:rPr>
                <a:t> </a:t>
              </a:r>
              <a:r>
                <a:rPr lang="en-US" sz="2200" dirty="0" err="1">
                  <a:cs typeface="Arial" panose="020B0604020202020204" pitchFamily="34" charset="0"/>
                </a:rPr>
                <a:t>başka</a:t>
              </a:r>
              <a:r>
                <a:rPr lang="en-US" sz="2200" dirty="0">
                  <a:cs typeface="Arial" panose="020B0604020202020204" pitchFamily="34" charset="0"/>
                </a:rPr>
                <a:t> </a:t>
              </a:r>
              <a:r>
                <a:rPr lang="en-US" sz="2200" dirty="0" err="1">
                  <a:cs typeface="Arial" panose="020B0604020202020204" pitchFamily="34" charset="0"/>
                </a:rPr>
                <a:t>amaçlar</a:t>
              </a:r>
              <a:r>
                <a:rPr lang="en-US" sz="2200" dirty="0">
                  <a:cs typeface="Arial" panose="020B0604020202020204" pitchFamily="34" charset="0"/>
                </a:rPr>
                <a:t> </a:t>
              </a:r>
              <a:r>
                <a:rPr lang="en-US" sz="2200" dirty="0" err="1">
                  <a:cs typeface="Arial" panose="020B0604020202020204" pitchFamily="34" charset="0"/>
                </a:rPr>
                <a:t>için</a:t>
              </a:r>
              <a:r>
                <a:rPr lang="en-US" sz="2200" dirty="0">
                  <a:cs typeface="Arial" panose="020B0604020202020204" pitchFamily="34" charset="0"/>
                </a:rPr>
                <a:t> (</a:t>
              </a:r>
              <a:r>
                <a:rPr lang="en-US" sz="2200" dirty="0" err="1">
                  <a:cs typeface="Arial" panose="020B0604020202020204" pitchFamily="34" charset="0"/>
                </a:rPr>
                <a:t>örneğin</a:t>
              </a:r>
              <a:r>
                <a:rPr lang="en-US" sz="2200" dirty="0">
                  <a:cs typeface="Arial" panose="020B0604020202020204" pitchFamily="34" charset="0"/>
                </a:rPr>
                <a:t>, </a:t>
              </a:r>
              <a:r>
                <a:rPr lang="en-US" sz="2200" dirty="0" err="1">
                  <a:cs typeface="Arial" panose="020B0604020202020204" pitchFamily="34" charset="0"/>
                </a:rPr>
                <a:t>tasarruf</a:t>
              </a:r>
              <a:r>
                <a:rPr lang="en-US" sz="2200" dirty="0">
                  <a:cs typeface="Arial" panose="020B0604020202020204" pitchFamily="34" charset="0"/>
                </a:rPr>
                <a:t>, </a:t>
              </a:r>
              <a:r>
                <a:rPr lang="en-US" sz="2200" dirty="0" err="1">
                  <a:cs typeface="Arial" panose="020B0604020202020204" pitchFamily="34" charset="0"/>
                </a:rPr>
                <a:t>yatırım</a:t>
              </a:r>
              <a:r>
                <a:rPr lang="en-US" sz="2200" dirty="0">
                  <a:cs typeface="Arial" panose="020B0604020202020204" pitchFamily="34" charset="0"/>
                </a:rPr>
                <a:t> vb.) </a:t>
              </a:r>
              <a:r>
                <a:rPr lang="en-US" sz="2200" dirty="0" err="1">
                  <a:cs typeface="Arial" panose="020B0604020202020204" pitchFamily="34" charset="0"/>
                </a:rPr>
                <a:t>kullanılabilirliğini</a:t>
              </a:r>
              <a:r>
                <a:rPr lang="en-US" sz="2200" dirty="0">
                  <a:cs typeface="Arial" panose="020B0604020202020204" pitchFamily="34" charset="0"/>
                </a:rPr>
                <a:t> </a:t>
              </a:r>
              <a:r>
                <a:rPr lang="en-US" sz="2200" dirty="0" err="1">
                  <a:cs typeface="Arial" panose="020B0604020202020204" pitchFamily="34" charset="0"/>
                </a:rPr>
                <a:t>gerektirir</a:t>
              </a:r>
              <a:r>
                <a:rPr lang="en-US" sz="2200" dirty="0">
                  <a:cs typeface="Arial" panose="020B0604020202020204" pitchFamily="34" charset="0"/>
                </a:rPr>
                <a:t>.</a:t>
              </a:r>
            </a:p>
          </p:txBody>
        </p:sp>
        <p:sp>
          <p:nvSpPr>
            <p:cNvPr id="17" name="CasellaDiTesto 16">
              <a:extLst>
                <a:ext uri="{FF2B5EF4-FFF2-40B4-BE49-F238E27FC236}">
                  <a16:creationId xmlns:a16="http://schemas.microsoft.com/office/drawing/2014/main" id="{8E94C42A-A037-D1EF-230B-77649F5E5FA4}"/>
                </a:ext>
              </a:extLst>
            </p:cNvPr>
            <p:cNvSpPr txBox="1"/>
            <p:nvPr/>
          </p:nvSpPr>
          <p:spPr>
            <a:xfrm>
              <a:off x="9353041" y="2789010"/>
              <a:ext cx="7715759" cy="4493538"/>
            </a:xfrm>
            <a:prstGeom prst="rect">
              <a:avLst/>
            </a:prstGeom>
            <a:noFill/>
          </p:spPr>
          <p:txBody>
            <a:bodyPr wrap="square" rtlCol="0">
              <a:spAutoFit/>
            </a:bodyPr>
            <a:lstStyle/>
            <a:p>
              <a:r>
                <a:rPr lang="en-US" sz="2200" b="1" dirty="0" err="1">
                  <a:cs typeface="Arial" panose="020B0604020202020204" pitchFamily="34" charset="0"/>
                </a:rPr>
                <a:t>Uzun</a:t>
              </a:r>
              <a:r>
                <a:rPr lang="en-US" sz="2200" b="1" dirty="0">
                  <a:cs typeface="Arial" panose="020B0604020202020204" pitchFamily="34" charset="0"/>
                </a:rPr>
                <a:t> </a:t>
              </a:r>
              <a:r>
                <a:rPr lang="en-US" sz="2200" b="1" dirty="0" err="1">
                  <a:cs typeface="Arial" panose="020B0604020202020204" pitchFamily="34" charset="0"/>
                </a:rPr>
                <a:t>Vadeli</a:t>
              </a:r>
              <a:r>
                <a:rPr lang="en-US" sz="2200" b="1" dirty="0">
                  <a:cs typeface="Arial" panose="020B0604020202020204" pitchFamily="34" charset="0"/>
                </a:rPr>
                <a:t> </a:t>
              </a:r>
              <a:r>
                <a:rPr lang="en-US" sz="2200" b="1" dirty="0" err="1">
                  <a:cs typeface="Arial" panose="020B0604020202020204" pitchFamily="34" charset="0"/>
                </a:rPr>
                <a:t>Finansal</a:t>
              </a:r>
              <a:r>
                <a:rPr lang="en-US" sz="2200" b="1" dirty="0">
                  <a:cs typeface="Arial" panose="020B0604020202020204" pitchFamily="34" charset="0"/>
                </a:rPr>
                <a:t> Risk </a:t>
              </a:r>
              <a:endParaRPr lang="en-US" sz="2200" dirty="0">
                <a:cs typeface="Arial" panose="020B0604020202020204" pitchFamily="34" charset="0"/>
              </a:endParaRPr>
            </a:p>
            <a:p>
              <a:endParaRPr lang="en-US" sz="2200" dirty="0">
                <a:cs typeface="Arial" panose="020B0604020202020204" pitchFamily="34" charset="0"/>
              </a:endParaRPr>
            </a:p>
            <a:p>
              <a:r>
                <a:rPr lang="en-US" sz="2200" dirty="0" err="1">
                  <a:cs typeface="Arial" panose="020B0604020202020204" pitchFamily="34" charset="0"/>
                </a:rPr>
                <a:t>Bahsettiğimiz</a:t>
              </a:r>
              <a:r>
                <a:rPr lang="en-US" sz="2200" dirty="0">
                  <a:cs typeface="Arial" panose="020B0604020202020204" pitchFamily="34" charset="0"/>
                </a:rPr>
                <a:t> </a:t>
              </a:r>
              <a:r>
                <a:rPr lang="en-US" sz="2200" dirty="0" err="1">
                  <a:cs typeface="Arial" panose="020B0604020202020204" pitchFamily="34" charset="0"/>
                </a:rPr>
                <a:t>uzun</a:t>
              </a:r>
              <a:r>
                <a:rPr lang="en-US" sz="2200" dirty="0">
                  <a:cs typeface="Arial" panose="020B0604020202020204" pitchFamily="34" charset="0"/>
                </a:rPr>
                <a:t> </a:t>
              </a:r>
              <a:r>
                <a:rPr lang="en-US" sz="2200" dirty="0" err="1">
                  <a:cs typeface="Arial" panose="020B0604020202020204" pitchFamily="34" charset="0"/>
                </a:rPr>
                <a:t>vadeli</a:t>
              </a:r>
              <a:r>
                <a:rPr lang="en-US" sz="2200" dirty="0">
                  <a:cs typeface="Arial" panose="020B0604020202020204" pitchFamily="34" charset="0"/>
                </a:rPr>
                <a:t> </a:t>
              </a:r>
              <a:r>
                <a:rPr lang="en-US" sz="2200" dirty="0" err="1">
                  <a:cs typeface="Arial" panose="020B0604020202020204" pitchFamily="34" charset="0"/>
                </a:rPr>
                <a:t>finansal</a:t>
              </a:r>
              <a:r>
                <a:rPr lang="en-US" sz="2200" dirty="0">
                  <a:cs typeface="Arial" panose="020B0604020202020204" pitchFamily="34" charset="0"/>
                </a:rPr>
                <a:t> risk, </a:t>
              </a:r>
              <a:r>
                <a:rPr lang="en-US" sz="2200" dirty="0" err="1">
                  <a:cs typeface="Arial" panose="020B0604020202020204" pitchFamily="34" charset="0"/>
                </a:rPr>
                <a:t>bir</a:t>
              </a:r>
              <a:r>
                <a:rPr lang="en-US" sz="2200" dirty="0">
                  <a:cs typeface="Arial" panose="020B0604020202020204" pitchFamily="34" charset="0"/>
                </a:rPr>
                <a:t> </a:t>
              </a:r>
              <a:r>
                <a:rPr lang="en-US" sz="2200" dirty="0" err="1">
                  <a:cs typeface="Arial" panose="020B0604020202020204" pitchFamily="34" charset="0"/>
                </a:rPr>
                <a:t>kişinin</a:t>
              </a:r>
              <a:r>
                <a:rPr lang="en-US" sz="2200" dirty="0">
                  <a:cs typeface="Arial" panose="020B0604020202020204" pitchFamily="34" charset="0"/>
                </a:rPr>
                <a:t> </a:t>
              </a:r>
              <a:r>
                <a:rPr lang="en-US" sz="2200" dirty="0" err="1">
                  <a:cs typeface="Arial" panose="020B0604020202020204" pitchFamily="34" charset="0"/>
                </a:rPr>
                <a:t>uzun</a:t>
              </a:r>
              <a:r>
                <a:rPr lang="en-US" sz="2200" dirty="0">
                  <a:cs typeface="Arial" panose="020B0604020202020204" pitchFamily="34" charset="0"/>
                </a:rPr>
                <a:t> </a:t>
              </a:r>
              <a:r>
                <a:rPr lang="en-US" sz="2200" dirty="0" err="1">
                  <a:cs typeface="Arial" panose="020B0604020202020204" pitchFamily="34" charset="0"/>
                </a:rPr>
                <a:t>vadeli</a:t>
              </a:r>
              <a:r>
                <a:rPr lang="en-US" sz="2200" dirty="0">
                  <a:cs typeface="Arial" panose="020B0604020202020204" pitchFamily="34" charset="0"/>
                </a:rPr>
                <a:t> </a:t>
              </a:r>
              <a:r>
                <a:rPr lang="en-US" sz="2200" dirty="0" err="1">
                  <a:cs typeface="Arial" panose="020B0604020202020204" pitchFamily="34" charset="0"/>
                </a:rPr>
                <a:t>finansal</a:t>
              </a:r>
              <a:r>
                <a:rPr lang="en-US" sz="2200" dirty="0">
                  <a:cs typeface="Arial" panose="020B0604020202020204" pitchFamily="34" charset="0"/>
                </a:rPr>
                <a:t> </a:t>
              </a:r>
              <a:r>
                <a:rPr lang="en-US" sz="2200" dirty="0" err="1">
                  <a:cs typeface="Arial" panose="020B0604020202020204" pitchFamily="34" charset="0"/>
                </a:rPr>
                <a:t>sürdürülebilirliğini</a:t>
              </a:r>
              <a:r>
                <a:rPr lang="en-US" sz="2200" dirty="0">
                  <a:cs typeface="Arial" panose="020B0604020202020204" pitchFamily="34" charset="0"/>
                </a:rPr>
                <a:t> </a:t>
              </a:r>
              <a:r>
                <a:rPr lang="en-US" sz="2200" dirty="0" err="1">
                  <a:cs typeface="Arial" panose="020B0604020202020204" pitchFamily="34" charset="0"/>
                </a:rPr>
                <a:t>etkiler</a:t>
              </a:r>
              <a:r>
                <a:rPr lang="en-US" sz="2200" dirty="0">
                  <a:cs typeface="Arial" panose="020B0604020202020204" pitchFamily="34" charset="0"/>
                </a:rPr>
                <a:t>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ekonomik</a:t>
              </a:r>
              <a:r>
                <a:rPr lang="en-US" sz="2200" dirty="0">
                  <a:cs typeface="Arial" panose="020B0604020202020204" pitchFamily="34" charset="0"/>
                </a:rPr>
                <a:t> </a:t>
              </a:r>
              <a:r>
                <a:rPr lang="en-US" sz="2200" dirty="0" err="1">
                  <a:cs typeface="Arial" panose="020B0604020202020204" pitchFamily="34" charset="0"/>
                </a:rPr>
                <a:t>istikrarı</a:t>
              </a:r>
              <a:r>
                <a:rPr lang="en-US" sz="2200" dirty="0">
                  <a:cs typeface="Arial" panose="020B0604020202020204" pitchFamily="34" charset="0"/>
                </a:rPr>
                <a:t> </a:t>
              </a:r>
              <a:r>
                <a:rPr lang="en-US" sz="2200" dirty="0" err="1">
                  <a:cs typeface="Arial" panose="020B0604020202020204" pitchFamily="34" charset="0"/>
                </a:rPr>
                <a:t>üzerinde</a:t>
              </a:r>
              <a:r>
                <a:rPr lang="en-US" sz="2200" dirty="0">
                  <a:cs typeface="Arial" panose="020B0604020202020204" pitchFamily="34" charset="0"/>
                </a:rPr>
                <a:t> </a:t>
              </a:r>
              <a:r>
                <a:rPr lang="en-US" sz="2200" dirty="0" err="1">
                  <a:cs typeface="Arial" panose="020B0604020202020204" pitchFamily="34" charset="0"/>
                </a:rPr>
                <a:t>çok</a:t>
              </a:r>
              <a:r>
                <a:rPr lang="en-US" sz="2200" dirty="0">
                  <a:cs typeface="Arial" panose="020B0604020202020204" pitchFamily="34" charset="0"/>
                </a:rPr>
                <a:t> </a:t>
              </a:r>
              <a:r>
                <a:rPr lang="en-US" sz="2200" dirty="0" err="1">
                  <a:cs typeface="Arial" panose="020B0604020202020204" pitchFamily="34" charset="0"/>
                </a:rPr>
                <a:t>daha</a:t>
              </a:r>
              <a:r>
                <a:rPr lang="en-US" sz="2200" dirty="0">
                  <a:cs typeface="Arial" panose="020B0604020202020204" pitchFamily="34" charset="0"/>
                </a:rPr>
                <a:t> </a:t>
              </a:r>
              <a:r>
                <a:rPr lang="en-US" sz="2200" dirty="0" err="1">
                  <a:cs typeface="Arial" panose="020B0604020202020204" pitchFamily="34" charset="0"/>
                </a:rPr>
                <a:t>büyük</a:t>
              </a:r>
              <a:r>
                <a:rPr lang="en-US" sz="2200" dirty="0">
                  <a:cs typeface="Arial" panose="020B0604020202020204" pitchFamily="34" charset="0"/>
                </a:rPr>
                <a:t> </a:t>
              </a:r>
              <a:r>
                <a:rPr lang="en-US" sz="2200" dirty="0" err="1">
                  <a:cs typeface="Arial" panose="020B0604020202020204" pitchFamily="34" charset="0"/>
                </a:rPr>
                <a:t>sonuçlar</a:t>
              </a:r>
              <a:r>
                <a:rPr lang="en-US" sz="2200" dirty="0">
                  <a:cs typeface="Arial" panose="020B0604020202020204" pitchFamily="34" charset="0"/>
                </a:rPr>
                <a:t> </a:t>
              </a:r>
              <a:r>
                <a:rPr lang="en-US" sz="2200" dirty="0" err="1">
                  <a:cs typeface="Arial" panose="020B0604020202020204" pitchFamily="34" charset="0"/>
                </a:rPr>
                <a:t>doğurur</a:t>
              </a:r>
              <a:r>
                <a:rPr lang="en-US" sz="2200" dirty="0">
                  <a:cs typeface="Arial" panose="020B0604020202020204" pitchFamily="34" charset="0"/>
                </a:rPr>
                <a:t>. </a:t>
              </a:r>
              <a:endParaRPr lang="tr-TR" sz="2200" dirty="0">
                <a:cs typeface="Arial" panose="020B0604020202020204" pitchFamily="34" charset="0"/>
              </a:endParaRPr>
            </a:p>
            <a:p>
              <a:endParaRPr lang="tr-TR" sz="2200" dirty="0">
                <a:cs typeface="Arial" panose="020B0604020202020204" pitchFamily="34" charset="0"/>
              </a:endParaRPr>
            </a:p>
            <a:p>
              <a:r>
                <a:rPr lang="en-US" sz="2200" dirty="0" err="1">
                  <a:cs typeface="Arial" panose="020B0604020202020204" pitchFamily="34" charset="0"/>
                </a:rPr>
                <a:t>Örneğin</a:t>
              </a:r>
              <a:r>
                <a:rPr lang="en-US" sz="2200" dirty="0">
                  <a:cs typeface="Arial" panose="020B0604020202020204" pitchFamily="34" charset="0"/>
                </a:rPr>
                <a:t>, </a:t>
              </a:r>
              <a:r>
                <a:rPr lang="en-US" sz="2200" dirty="0" err="1">
                  <a:cs typeface="Arial" panose="020B0604020202020204" pitchFamily="34" charset="0"/>
                </a:rPr>
                <a:t>ailenin</a:t>
              </a:r>
              <a:r>
                <a:rPr lang="en-US" sz="2200" dirty="0">
                  <a:cs typeface="Arial" panose="020B0604020202020204" pitchFamily="34" charset="0"/>
                </a:rPr>
                <a:t> (</a:t>
              </a:r>
              <a:r>
                <a:rPr lang="en-US" sz="2200" dirty="0" err="1">
                  <a:cs typeface="Arial" panose="020B0604020202020204" pitchFamily="34" charset="0"/>
                </a:rPr>
                <a:t>ekonomik</a:t>
              </a:r>
              <a:r>
                <a:rPr lang="en-US" sz="2200" dirty="0">
                  <a:cs typeface="Arial" panose="020B0604020202020204" pitchFamily="34" charset="0"/>
                </a:rPr>
                <a:t>) </a:t>
              </a:r>
              <a:r>
                <a:rPr lang="en-US" sz="2200" dirty="0" err="1">
                  <a:cs typeface="Arial" panose="020B0604020202020204" pitchFamily="34" charset="0"/>
                </a:rPr>
                <a:t>geçiminden</a:t>
              </a:r>
              <a:r>
                <a:rPr lang="en-US" sz="2200" dirty="0">
                  <a:cs typeface="Arial" panose="020B0604020202020204" pitchFamily="34" charset="0"/>
                </a:rPr>
                <a:t> </a:t>
              </a:r>
              <a:r>
                <a:rPr lang="en-US" sz="2200" dirty="0" err="1">
                  <a:cs typeface="Arial" panose="020B0604020202020204" pitchFamily="34" charset="0"/>
                </a:rPr>
                <a:t>sorumlu</a:t>
              </a:r>
              <a:r>
                <a:rPr lang="en-US" sz="2200" dirty="0">
                  <a:cs typeface="Arial" panose="020B0604020202020204" pitchFamily="34" charset="0"/>
                </a:rPr>
                <a:t> </a:t>
              </a:r>
              <a:r>
                <a:rPr lang="en-US" sz="2200" dirty="0" err="1">
                  <a:cs typeface="Arial" panose="020B0604020202020204" pitchFamily="34" charset="0"/>
                </a:rPr>
                <a:t>tek</a:t>
              </a:r>
              <a:r>
                <a:rPr lang="en-US" sz="2200" dirty="0">
                  <a:cs typeface="Arial" panose="020B0604020202020204" pitchFamily="34" charset="0"/>
                </a:rPr>
                <a:t> </a:t>
              </a:r>
              <a:r>
                <a:rPr lang="en-US" sz="2200" dirty="0" err="1">
                  <a:cs typeface="Arial" panose="020B0604020202020204" pitchFamily="34" charset="0"/>
                </a:rPr>
                <a:t>kişinin</a:t>
              </a:r>
              <a:r>
                <a:rPr lang="en-US" sz="2200" dirty="0">
                  <a:cs typeface="Arial" panose="020B0604020202020204" pitchFamily="34" charset="0"/>
                </a:rPr>
                <a:t> </a:t>
              </a:r>
              <a:r>
                <a:rPr lang="en-US" sz="2200" dirty="0" err="1">
                  <a:cs typeface="Arial" panose="020B0604020202020204" pitchFamily="34" charset="0"/>
                </a:rPr>
                <a:t>aniden</a:t>
              </a:r>
              <a:r>
                <a:rPr lang="en-US" sz="2200" dirty="0">
                  <a:cs typeface="Arial" panose="020B0604020202020204" pitchFamily="34" charset="0"/>
                </a:rPr>
                <a:t> (</a:t>
              </a:r>
              <a:r>
                <a:rPr lang="en-US" sz="2200" dirty="0" err="1">
                  <a:cs typeface="Arial" panose="020B0604020202020204" pitchFamily="34" charset="0"/>
                </a:rPr>
                <a:t>veya</a:t>
              </a:r>
              <a:r>
                <a:rPr lang="en-US" sz="2200" dirty="0">
                  <a:cs typeface="Arial" panose="020B0604020202020204" pitchFamily="34" charset="0"/>
                </a:rPr>
                <a:t> </a:t>
              </a:r>
              <a:r>
                <a:rPr lang="en-US" sz="2200" dirty="0" err="1">
                  <a:cs typeface="Arial" panose="020B0604020202020204" pitchFamily="34" charset="0"/>
                </a:rPr>
                <a:t>kademeli</a:t>
              </a:r>
              <a:r>
                <a:rPr lang="en-US" sz="2200" dirty="0">
                  <a:cs typeface="Arial" panose="020B0604020202020204" pitchFamily="34" charset="0"/>
                </a:rPr>
                <a:t> </a:t>
              </a:r>
              <a:r>
                <a:rPr lang="en-US" sz="2200" dirty="0" err="1">
                  <a:cs typeface="Arial" panose="020B0604020202020204" pitchFamily="34" charset="0"/>
                </a:rPr>
                <a:t>olarak</a:t>
              </a:r>
              <a:r>
                <a:rPr lang="en-US" sz="2200" dirty="0">
                  <a:cs typeface="Arial" panose="020B0604020202020204" pitchFamily="34" charset="0"/>
                </a:rPr>
                <a:t>) </a:t>
              </a:r>
              <a:r>
                <a:rPr lang="en-US" sz="2200" dirty="0" err="1">
                  <a:cs typeface="Arial" panose="020B0604020202020204" pitchFamily="34" charset="0"/>
                </a:rPr>
                <a:t>çalışamaması</a:t>
              </a:r>
              <a:r>
                <a:rPr lang="en-US" sz="2200" dirty="0">
                  <a:cs typeface="Arial" panose="020B0604020202020204" pitchFamily="34" charset="0"/>
                </a:rPr>
                <a:t> </a:t>
              </a:r>
              <a:r>
                <a:rPr lang="en-US" sz="2200" dirty="0" err="1">
                  <a:cs typeface="Arial" panose="020B0604020202020204" pitchFamily="34" charset="0"/>
                </a:rPr>
                <a:t>nedeniyle</a:t>
              </a:r>
              <a:r>
                <a:rPr lang="en-US" sz="2200" dirty="0">
                  <a:cs typeface="Arial" panose="020B0604020202020204" pitchFamily="34" charset="0"/>
                </a:rPr>
                <a:t> </a:t>
              </a:r>
              <a:r>
                <a:rPr lang="en-US" sz="2200" dirty="0" err="1">
                  <a:cs typeface="Arial" panose="020B0604020202020204" pitchFamily="34" charset="0"/>
                </a:rPr>
                <a:t>aileler</a:t>
              </a:r>
              <a:r>
                <a:rPr lang="en-US" sz="2200" dirty="0">
                  <a:cs typeface="Arial" panose="020B0604020202020204" pitchFamily="34" charset="0"/>
                </a:rPr>
                <a:t> ana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tek</a:t>
              </a:r>
              <a:r>
                <a:rPr lang="en-US" sz="2200" dirty="0">
                  <a:cs typeface="Arial" panose="020B0604020202020204" pitchFamily="34" charset="0"/>
                </a:rPr>
                <a:t> </a:t>
              </a:r>
              <a:r>
                <a:rPr lang="en-US" sz="2200" dirty="0" err="1">
                  <a:cs typeface="Arial" panose="020B0604020202020204" pitchFamily="34" charset="0"/>
                </a:rPr>
                <a:t>gelir</a:t>
              </a:r>
              <a:r>
                <a:rPr lang="en-US" sz="2200" dirty="0">
                  <a:cs typeface="Arial" panose="020B0604020202020204" pitchFamily="34" charset="0"/>
                </a:rPr>
                <a:t> </a:t>
              </a:r>
              <a:r>
                <a:rPr lang="en-US" sz="2200" dirty="0" err="1">
                  <a:cs typeface="Arial" panose="020B0604020202020204" pitchFamily="34" charset="0"/>
                </a:rPr>
                <a:t>kaynaklarını</a:t>
              </a:r>
              <a:r>
                <a:rPr lang="en-US" sz="2200" dirty="0">
                  <a:cs typeface="Arial" panose="020B0604020202020204" pitchFamily="34" charset="0"/>
                </a:rPr>
                <a:t> </a:t>
              </a:r>
              <a:r>
                <a:rPr lang="en-US" sz="2200" dirty="0" err="1">
                  <a:cs typeface="Arial" panose="020B0604020202020204" pitchFamily="34" charset="0"/>
                </a:rPr>
                <a:t>kaybettiklerinde</a:t>
              </a:r>
              <a:r>
                <a:rPr lang="en-US" sz="2200" dirty="0">
                  <a:cs typeface="Arial" panose="020B0604020202020204" pitchFamily="34" charset="0"/>
                </a:rPr>
                <a:t> durum </a:t>
              </a:r>
              <a:r>
                <a:rPr lang="en-US" sz="2200" dirty="0" err="1">
                  <a:cs typeface="Arial" panose="020B0604020202020204" pitchFamily="34" charset="0"/>
                </a:rPr>
                <a:t>böyledir</a:t>
              </a:r>
              <a:r>
                <a:rPr lang="en-US" sz="2200" dirty="0">
                  <a:cs typeface="Arial" panose="020B0604020202020204" pitchFamily="34" charset="0"/>
                </a:rPr>
                <a:t>.</a:t>
              </a:r>
              <a:endParaRPr lang="tr-TR" sz="2200" dirty="0">
                <a:cs typeface="Arial" panose="020B0604020202020204" pitchFamily="34" charset="0"/>
              </a:endParaRPr>
            </a:p>
            <a:p>
              <a:endParaRPr lang="tr-TR" sz="2200" dirty="0">
                <a:cs typeface="Arial" panose="020B0604020202020204" pitchFamily="34" charset="0"/>
              </a:endParaRPr>
            </a:p>
            <a:p>
              <a:r>
                <a:rPr lang="en-US" sz="2200" dirty="0" err="1">
                  <a:cs typeface="Arial" panose="020B0604020202020204" pitchFamily="34" charset="0"/>
                </a:rPr>
                <a:t>Lütfen</a:t>
              </a:r>
              <a:r>
                <a:rPr lang="en-US" sz="2200" dirty="0">
                  <a:cs typeface="Arial" panose="020B0604020202020204" pitchFamily="34" charset="0"/>
                </a:rPr>
                <a:t> "</a:t>
              </a:r>
              <a:r>
                <a:rPr lang="en-US" sz="2200" dirty="0" err="1">
                  <a:cs typeface="Arial" panose="020B0604020202020204" pitchFamily="34" charset="0"/>
                </a:rPr>
                <a:t>uzun</a:t>
              </a:r>
              <a:r>
                <a:rPr lang="en-US" sz="2200" dirty="0">
                  <a:cs typeface="Arial" panose="020B0604020202020204" pitchFamily="34" charset="0"/>
                </a:rPr>
                <a:t> </a:t>
              </a:r>
              <a:r>
                <a:rPr lang="en-US" sz="2200" dirty="0" err="1">
                  <a:cs typeface="Arial" panose="020B0604020202020204" pitchFamily="34" charset="0"/>
                </a:rPr>
                <a:t>vadeli</a:t>
              </a:r>
              <a:r>
                <a:rPr lang="en-US" sz="2200" dirty="0">
                  <a:cs typeface="Arial" panose="020B0604020202020204" pitchFamily="34" charset="0"/>
                </a:rPr>
                <a:t>" </a:t>
              </a:r>
              <a:r>
                <a:rPr lang="en-US" sz="2200" dirty="0" err="1">
                  <a:cs typeface="Arial" panose="020B0604020202020204" pitchFamily="34" charset="0"/>
                </a:rPr>
                <a:t>teriminin</a:t>
              </a:r>
              <a:r>
                <a:rPr lang="en-US" sz="2200" dirty="0">
                  <a:cs typeface="Arial" panose="020B0604020202020204" pitchFamily="34" charset="0"/>
                </a:rPr>
                <a:t>, </a:t>
              </a:r>
              <a:r>
                <a:rPr lang="en-US" sz="2200" dirty="0" err="1">
                  <a:cs typeface="Arial" panose="020B0604020202020204" pitchFamily="34" charset="0"/>
                </a:rPr>
                <a:t>olayın</a:t>
              </a:r>
              <a:r>
                <a:rPr lang="en-US" sz="2200" dirty="0">
                  <a:cs typeface="Arial" panose="020B0604020202020204" pitchFamily="34" charset="0"/>
                </a:rPr>
                <a:t> zaman </a:t>
              </a:r>
              <a:r>
                <a:rPr lang="en-US" sz="2200" dirty="0" err="1">
                  <a:cs typeface="Arial" panose="020B0604020202020204" pitchFamily="34" charset="0"/>
                </a:rPr>
                <a:t>içinde</a:t>
              </a:r>
              <a:r>
                <a:rPr lang="en-US" sz="2200" dirty="0">
                  <a:cs typeface="Arial" panose="020B0604020202020204" pitchFamily="34" charset="0"/>
                </a:rPr>
                <a:t> </a:t>
              </a:r>
              <a:r>
                <a:rPr lang="en-US" sz="2200" dirty="0" err="1">
                  <a:cs typeface="Arial" panose="020B0604020202020204" pitchFamily="34" charset="0"/>
                </a:rPr>
                <a:t>fiilen</a:t>
              </a:r>
              <a:r>
                <a:rPr lang="en-US" sz="2200" dirty="0">
                  <a:cs typeface="Arial" panose="020B0604020202020204" pitchFamily="34" charset="0"/>
                </a:rPr>
                <a:t> </a:t>
              </a:r>
              <a:r>
                <a:rPr lang="en-US" sz="2200" dirty="0" err="1">
                  <a:cs typeface="Arial" panose="020B0604020202020204" pitchFamily="34" charset="0"/>
                </a:rPr>
                <a:t>gerçekleşmesine</a:t>
              </a:r>
              <a:r>
                <a:rPr lang="en-US" sz="2200" dirty="0">
                  <a:cs typeface="Arial" panose="020B0604020202020204" pitchFamily="34" charset="0"/>
                </a:rPr>
                <a:t> </a:t>
              </a:r>
              <a:r>
                <a:rPr lang="en-US" sz="2200" dirty="0" err="1">
                  <a:cs typeface="Arial" panose="020B0604020202020204" pitchFamily="34" charset="0"/>
                </a:rPr>
                <a:t>değil</a:t>
              </a:r>
              <a:r>
                <a:rPr lang="en-US" sz="2200" dirty="0">
                  <a:cs typeface="Arial" panose="020B0604020202020204" pitchFamily="34" charset="0"/>
                </a:rPr>
                <a:t>, </a:t>
              </a:r>
              <a:r>
                <a:rPr lang="en-US" sz="2200" dirty="0" err="1">
                  <a:cs typeface="Arial" panose="020B0604020202020204" pitchFamily="34" charset="0"/>
                </a:rPr>
                <a:t>etkilerinin</a:t>
              </a:r>
              <a:r>
                <a:rPr lang="en-US" sz="2200" dirty="0">
                  <a:cs typeface="Arial" panose="020B0604020202020204" pitchFamily="34" charset="0"/>
                </a:rPr>
                <a:t> </a:t>
              </a:r>
              <a:r>
                <a:rPr lang="en-US" sz="2200" dirty="0" err="1">
                  <a:cs typeface="Arial" panose="020B0604020202020204" pitchFamily="34" charset="0"/>
                </a:rPr>
                <a:t>ve</a:t>
              </a:r>
              <a:r>
                <a:rPr lang="en-US" sz="2200" dirty="0">
                  <a:cs typeface="Arial" panose="020B0604020202020204" pitchFamily="34" charset="0"/>
                </a:rPr>
                <a:t> </a:t>
              </a:r>
              <a:r>
                <a:rPr lang="en-US" sz="2200" dirty="0" err="1">
                  <a:cs typeface="Arial" panose="020B0604020202020204" pitchFamily="34" charset="0"/>
                </a:rPr>
                <a:t>etkisinin</a:t>
              </a:r>
              <a:r>
                <a:rPr lang="en-US" sz="2200" dirty="0">
                  <a:cs typeface="Arial" panose="020B0604020202020204" pitchFamily="34" charset="0"/>
                </a:rPr>
                <a:t> </a:t>
              </a:r>
              <a:r>
                <a:rPr lang="en-US" sz="2200" dirty="0" err="1">
                  <a:cs typeface="Arial" panose="020B0604020202020204" pitchFamily="34" charset="0"/>
                </a:rPr>
                <a:t>zamansal</a:t>
              </a:r>
              <a:r>
                <a:rPr lang="en-US" sz="2200" dirty="0">
                  <a:cs typeface="Arial" panose="020B0604020202020204" pitchFamily="34" charset="0"/>
                </a:rPr>
                <a:t> </a:t>
              </a:r>
              <a:r>
                <a:rPr lang="en-US" sz="2200" dirty="0" err="1">
                  <a:cs typeface="Arial" panose="020B0604020202020204" pitchFamily="34" charset="0"/>
                </a:rPr>
                <a:t>ufkuna</a:t>
              </a:r>
              <a:r>
                <a:rPr lang="en-US" sz="2200" dirty="0">
                  <a:cs typeface="Arial" panose="020B0604020202020204" pitchFamily="34" charset="0"/>
                </a:rPr>
                <a:t> </a:t>
              </a:r>
              <a:r>
                <a:rPr lang="en-US" sz="2200" dirty="0" err="1">
                  <a:cs typeface="Arial" panose="020B0604020202020204" pitchFamily="34" charset="0"/>
                </a:rPr>
                <a:t>atıfta</a:t>
              </a:r>
              <a:r>
                <a:rPr lang="en-US" sz="2200" dirty="0">
                  <a:cs typeface="Arial" panose="020B0604020202020204" pitchFamily="34" charset="0"/>
                </a:rPr>
                <a:t> </a:t>
              </a:r>
              <a:r>
                <a:rPr lang="en-US" sz="2200" dirty="0" err="1">
                  <a:cs typeface="Arial" panose="020B0604020202020204" pitchFamily="34" charset="0"/>
                </a:rPr>
                <a:t>bulunduğunu</a:t>
              </a:r>
              <a:r>
                <a:rPr lang="en-US" sz="2200" dirty="0">
                  <a:cs typeface="Arial" panose="020B0604020202020204" pitchFamily="34" charset="0"/>
                </a:rPr>
                <a:t> </a:t>
              </a:r>
              <a:r>
                <a:rPr lang="en-US" sz="2200" dirty="0" err="1">
                  <a:cs typeface="Arial" panose="020B0604020202020204" pitchFamily="34" charset="0"/>
                </a:rPr>
                <a:t>unutmayın</a:t>
              </a:r>
              <a:r>
                <a:rPr lang="en-US" sz="2200" dirty="0">
                  <a:cs typeface="Arial" panose="020B0604020202020204" pitchFamily="34" charset="0"/>
                </a:rPr>
                <a:t>.</a:t>
              </a:r>
            </a:p>
          </p:txBody>
        </p:sp>
        <p:cxnSp>
          <p:nvCxnSpPr>
            <p:cNvPr id="20" name="Connettore diritto 19">
              <a:extLst>
                <a:ext uri="{FF2B5EF4-FFF2-40B4-BE49-F238E27FC236}">
                  <a16:creationId xmlns:a16="http://schemas.microsoft.com/office/drawing/2014/main" id="{40F1DE3A-5E14-1EB0-D6FF-6C1A7A8FA3EB}"/>
                </a:ext>
              </a:extLst>
            </p:cNvPr>
            <p:cNvCxnSpPr>
              <a:cxnSpLocks/>
            </p:cNvCxnSpPr>
            <p:nvPr/>
          </p:nvCxnSpPr>
          <p:spPr>
            <a:xfrm>
              <a:off x="8755855" y="2827110"/>
              <a:ext cx="49839" cy="51325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32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1">
            <a:extLst>
              <a:ext uri="{FF2B5EF4-FFF2-40B4-BE49-F238E27FC236}">
                <a16:creationId xmlns:a16="http://schemas.microsoft.com/office/drawing/2014/main" id="{C36CCB30-743E-C745-AE1E-FC6C6805D19C}"/>
              </a:ext>
            </a:extLst>
          </p:cNvPr>
          <p:cNvSpPr txBox="1"/>
          <p:nvPr/>
        </p:nvSpPr>
        <p:spPr>
          <a:xfrm>
            <a:off x="1181100" y="1573291"/>
            <a:ext cx="9372600" cy="769441"/>
          </a:xfrm>
          <a:prstGeom prst="rect">
            <a:avLst/>
          </a:prstGeom>
          <a:noFill/>
        </p:spPr>
        <p:txBody>
          <a:bodyPr wrap="square" rtlCol="0">
            <a:spAutoFit/>
          </a:bodyPr>
          <a:lstStyle/>
          <a:p>
            <a:r>
              <a:rPr lang="en-US" sz="4400" b="1" dirty="0" err="1">
                <a:latin typeface="Calibri" panose="020F0502020204030204" pitchFamily="34" charset="0"/>
                <a:ea typeface="Microsoft Sans Serif" panose="020B0604020202020204" pitchFamily="34" charset="0"/>
                <a:cs typeface="Calibri" panose="020F0502020204030204" pitchFamily="34" charset="0"/>
              </a:rPr>
              <a:t>Etkiye</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Dayalı</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Finansal</a:t>
            </a:r>
            <a:r>
              <a:rPr lang="en-US" sz="4400" b="1" dirty="0">
                <a:latin typeface="Calibri" panose="020F0502020204030204" pitchFamily="34" charset="0"/>
                <a:ea typeface="Microsoft Sans Serif" panose="020B0604020202020204" pitchFamily="34" charset="0"/>
                <a:cs typeface="Calibri" panose="020F0502020204030204" pitchFamily="34" charset="0"/>
              </a:rPr>
              <a:t> </a:t>
            </a:r>
            <a:r>
              <a:rPr lang="en-US" sz="4400" b="1" dirty="0" err="1">
                <a:latin typeface="Calibri" panose="020F0502020204030204" pitchFamily="34" charset="0"/>
                <a:ea typeface="Microsoft Sans Serif" panose="020B0604020202020204" pitchFamily="34" charset="0"/>
                <a:cs typeface="Calibri" panose="020F0502020204030204" pitchFamily="34" charset="0"/>
              </a:rPr>
              <a:t>Riskler</a:t>
            </a:r>
            <a:endParaRPr lang="en-US" sz="4400" b="1" dirty="0">
              <a:latin typeface="Calibri" panose="020F0502020204030204" pitchFamily="34" charset="0"/>
              <a:ea typeface="Microsoft Sans Serif" panose="020B0604020202020204" pitchFamily="34" charset="0"/>
              <a:cs typeface="Calibri" panose="020F0502020204030204" pitchFamily="34" charset="0"/>
            </a:endParaRPr>
          </a:p>
        </p:txBody>
      </p:sp>
      <p:grpSp>
        <p:nvGrpSpPr>
          <p:cNvPr id="4" name="Gruppo 3"/>
          <p:cNvGrpSpPr/>
          <p:nvPr/>
        </p:nvGrpSpPr>
        <p:grpSpPr>
          <a:xfrm>
            <a:off x="1181100" y="2342732"/>
            <a:ext cx="16040100" cy="5533284"/>
            <a:chOff x="1181100" y="2400300"/>
            <a:chExt cx="12269162" cy="5533284"/>
          </a:xfrm>
        </p:grpSpPr>
        <p:sp>
          <p:nvSpPr>
            <p:cNvPr id="7" name="CasellaDiTesto 6">
              <a:extLst>
                <a:ext uri="{FF2B5EF4-FFF2-40B4-BE49-F238E27FC236}">
                  <a16:creationId xmlns:a16="http://schemas.microsoft.com/office/drawing/2014/main" id="{BEA0FF3A-FE75-94B1-D18D-42753ECA6E59}"/>
                </a:ext>
              </a:extLst>
            </p:cNvPr>
            <p:cNvSpPr txBox="1"/>
            <p:nvPr/>
          </p:nvSpPr>
          <p:spPr>
            <a:xfrm>
              <a:off x="1181100" y="2400300"/>
              <a:ext cx="3948730" cy="5170646"/>
            </a:xfrm>
            <a:prstGeom prst="rect">
              <a:avLst/>
            </a:prstGeom>
            <a:noFill/>
          </p:spPr>
          <p:txBody>
            <a:bodyPr wrap="square" rtlCol="0">
              <a:spAutoFit/>
            </a:bodyPr>
            <a:lstStyle/>
            <a:p>
              <a:r>
                <a:rPr lang="en-US" sz="2200" b="1" dirty="0" err="1">
                  <a:ea typeface="Microsoft Sans Serif" panose="020B0604020202020204" pitchFamily="34" charset="0"/>
                  <a:cs typeface="Microsoft Sans Serif" panose="020B0604020202020204" pitchFamily="34" charset="0"/>
                </a:rPr>
                <a:t>Spekülatif</a:t>
              </a:r>
              <a:r>
                <a:rPr lang="en-US" sz="2200" b="1" dirty="0">
                  <a:ea typeface="Microsoft Sans Serif" panose="020B0604020202020204" pitchFamily="34" charset="0"/>
                  <a:cs typeface="Microsoft Sans Serif" panose="020B0604020202020204" pitchFamily="34" charset="0"/>
                </a:rPr>
                <a:t> Risk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a:ea typeface="Microsoft Sans Serif" panose="020B0604020202020204" pitchFamily="34" charset="0"/>
                  <a:cs typeface="Microsoft Sans Serif" panose="020B0604020202020204" pitchFamily="34" charset="0"/>
                </a:rPr>
                <a:t>Bu, her </a:t>
              </a:r>
              <a:r>
                <a:rPr lang="en-US" sz="2200" dirty="0" err="1">
                  <a:ea typeface="Microsoft Sans Serif" panose="020B0604020202020204" pitchFamily="34" charset="0"/>
                  <a:cs typeface="Microsoft Sans Serif" panose="020B0604020202020204" pitchFamily="34" charset="0"/>
                </a:rPr>
                <a:t>türlü</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yatırım</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için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tipik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durumdur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insanlar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noktada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bu</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şeyin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gerçekte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maliyetinden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daha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fazla</a:t>
              </a:r>
              <a:r>
                <a:rPr lang="en-US" sz="2200" dirty="0">
                  <a:ea typeface="Microsoft Sans Serif" panose="020B0604020202020204" pitchFamily="34" charset="0"/>
                  <a:cs typeface="Microsoft Sans Serif" panose="020B0604020202020204" pitchFamily="34" charset="0"/>
                </a:rPr>
                <a:t> para </a:t>
              </a:r>
              <a:r>
                <a:rPr lang="en-US" sz="2200" dirty="0" err="1">
                  <a:ea typeface="Microsoft Sans Serif" panose="020B0604020202020204" pitchFamily="34" charset="0"/>
                  <a:cs typeface="Microsoft Sans Serif" panose="020B0604020202020204" pitchFamily="34" charset="0"/>
                </a:rPr>
                <a:t>getireceği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umuduyla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belirli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şeye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belirli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miktar</a:t>
              </a:r>
              <a:r>
                <a:rPr lang="en-US" sz="2200" dirty="0">
                  <a:ea typeface="Microsoft Sans Serif" panose="020B0604020202020204" pitchFamily="34" charset="0"/>
                  <a:cs typeface="Microsoft Sans Serif" panose="020B0604020202020204" pitchFamily="34" charset="0"/>
                </a:rPr>
                <a:t> para </a:t>
              </a:r>
              <a:r>
                <a:rPr lang="en-US" sz="2200" dirty="0" err="1">
                  <a:ea typeface="Microsoft Sans Serif" panose="020B0604020202020204" pitchFamily="34" charset="0"/>
                  <a:cs typeface="Microsoft Sans Serif" panose="020B0604020202020204" pitchFamily="34" charset="0"/>
                </a:rPr>
                <a:t>yatırırlar</a:t>
              </a:r>
              <a:r>
                <a:rPr lang="en-US" sz="2200" dirty="0">
                  <a:ea typeface="Microsoft Sans Serif" panose="020B0604020202020204" pitchFamily="34" charset="0"/>
                  <a:cs typeface="Microsoft Sans Serif" panose="020B0604020202020204" pitchFamily="34" charset="0"/>
                </a:rPr>
                <a:t>. </a:t>
              </a:r>
              <a:endParaRPr lang="tr-TR" sz="2200" dirty="0">
                <a:ea typeface="Microsoft Sans Serif" panose="020B0604020202020204" pitchFamily="34" charset="0"/>
                <a:cs typeface="Microsoft Sans Serif" panose="020B0604020202020204" pitchFamily="34" charset="0"/>
              </a:endParaRPr>
            </a:p>
            <a:p>
              <a:endParaRPr lang="tr-TR"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Genel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olarak</a:t>
              </a:r>
              <a:r>
                <a:rPr lang="en-US" sz="2200" dirty="0">
                  <a:ea typeface="Microsoft Sans Serif" panose="020B0604020202020204" pitchFamily="34" charset="0"/>
                  <a:cs typeface="Microsoft Sans Serif" panose="020B0604020202020204" pitchFamily="34" charset="0"/>
                </a:rPr>
                <a:t> risk </a:t>
              </a:r>
              <a:r>
                <a:rPr lang="en-US" sz="2200" dirty="0" err="1">
                  <a:ea typeface="Microsoft Sans Serif" panose="020B0604020202020204" pitchFamily="34" charset="0"/>
                  <a:cs typeface="Microsoft Sans Serif" panose="020B0604020202020204" pitchFamily="34" charset="0"/>
                </a:rPr>
                <a:t>unsurları</a:t>
              </a:r>
              <a:r>
                <a:rPr lang="en-US" sz="2200" dirty="0">
                  <a:ea typeface="Microsoft Sans Serif" panose="020B0604020202020204" pitchFamily="34" charset="0"/>
                  <a:cs typeface="Microsoft Sans Serif" panose="020B0604020202020204" pitchFamily="34" charset="0"/>
                </a:rPr>
                <a:t> her </a:t>
              </a:r>
              <a:r>
                <a:rPr lang="en-US" sz="2200" dirty="0" err="1">
                  <a:ea typeface="Microsoft Sans Serif" panose="020B0604020202020204" pitchFamily="34" charset="0"/>
                  <a:cs typeface="Microsoft Sans Serif" panose="020B0604020202020204" pitchFamily="34" charset="0"/>
                </a:rPr>
                <a:t>türlü</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yatırımın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ayrılmaz</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parçasıdır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varsayılan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olarak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mevcuttur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Asıl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mesele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riskin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hafife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alınması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gerektiği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gibi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dikkate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alınmaması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a:t>
              </a:r>
              <a:r>
                <a:rPr lang="en-US" sz="2200" dirty="0">
                  <a:ea typeface="Microsoft Sans Serif" panose="020B0604020202020204" pitchFamily="34" charset="0"/>
                  <a:cs typeface="Microsoft Sans Serif" panose="020B0604020202020204" pitchFamily="34" charset="0"/>
                </a:rPr>
                <a:t> da </a:t>
              </a:r>
              <a:r>
                <a:rPr lang="en-US" sz="2200" dirty="0" err="1">
                  <a:ea typeface="Microsoft Sans Serif" panose="020B0604020202020204" pitchFamily="34" charset="0"/>
                  <a:cs typeface="Microsoft Sans Serif" panose="020B0604020202020204" pitchFamily="34" charset="0"/>
                </a:rPr>
                <a:t>daha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basit</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ifadeyle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görmezden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gelinmesi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durumunda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ortaya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çıkmaktadır</a:t>
              </a:r>
              <a:r>
                <a:rPr lang="en-US" sz="2200" dirty="0">
                  <a:ea typeface="Microsoft Sans Serif" panose="020B0604020202020204" pitchFamily="34" charset="0"/>
                  <a:cs typeface="Microsoft Sans Serif" panose="020B0604020202020204" pitchFamily="34" charset="0"/>
                </a:rPr>
                <a:t>.</a:t>
              </a:r>
            </a:p>
          </p:txBody>
        </p:sp>
        <p:sp>
          <p:nvSpPr>
            <p:cNvPr id="8" name="CasellaDiTesto 7">
              <a:extLst>
                <a:ext uri="{FF2B5EF4-FFF2-40B4-BE49-F238E27FC236}">
                  <a16:creationId xmlns:a16="http://schemas.microsoft.com/office/drawing/2014/main" id="{BEA0FF3A-FE75-94B1-D18D-42753ECA6E59}"/>
                </a:ext>
              </a:extLst>
            </p:cNvPr>
            <p:cNvSpPr txBox="1"/>
            <p:nvPr/>
          </p:nvSpPr>
          <p:spPr>
            <a:xfrm>
              <a:off x="5317862" y="2400300"/>
              <a:ext cx="3972184" cy="3816429"/>
            </a:xfrm>
            <a:prstGeom prst="rect">
              <a:avLst/>
            </a:prstGeom>
            <a:noFill/>
          </p:spPr>
          <p:txBody>
            <a:bodyPr wrap="square" rtlCol="0">
              <a:spAutoFit/>
            </a:bodyPr>
            <a:lstStyle/>
            <a:p>
              <a:r>
                <a:rPr lang="en-US" sz="2200" b="1" dirty="0" err="1">
                  <a:ea typeface="Microsoft Sans Serif" panose="020B0604020202020204" pitchFamily="34" charset="0"/>
                  <a:cs typeface="Microsoft Sans Serif" panose="020B0604020202020204" pitchFamily="34" charset="0"/>
                </a:rPr>
                <a:t>Temel</a:t>
              </a:r>
              <a:r>
                <a:rPr lang="en-US" sz="2200" b="1" dirty="0">
                  <a:ea typeface="Microsoft Sans Serif" panose="020B0604020202020204" pitchFamily="34" charset="0"/>
                  <a:cs typeface="Microsoft Sans Serif" panose="020B0604020202020204" pitchFamily="34" charset="0"/>
                </a:rPr>
                <a:t> Risk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Riskten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kaynaklanan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olaylar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özellikle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kişiyi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fazla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onun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çevresindeki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insanları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etkilediğinde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spesifik</a:t>
              </a:r>
              <a:r>
                <a:rPr lang="en-US" sz="2200" dirty="0">
                  <a:ea typeface="Microsoft Sans Serif" panose="020B0604020202020204" pitchFamily="34" charset="0"/>
                  <a:cs typeface="Microsoft Sans Serif" panose="020B0604020202020204" pitchFamily="34" charset="0"/>
                </a:rPr>
                <a:t> risk "ten </a:t>
              </a:r>
              <a:r>
                <a:rPr lang="en-US" sz="2200" dirty="0" err="1">
                  <a:ea typeface="Microsoft Sans Serif" panose="020B0604020202020204" pitchFamily="34" charset="0"/>
                  <a:cs typeface="Microsoft Sans Serif" panose="020B0604020202020204" pitchFamily="34" charset="0"/>
                </a:rPr>
                <a:t>söz</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ederiz</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yani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olumsuz</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sonuçlarının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doğrudan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ilgili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kişiler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dışında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olumsuz</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yansımaları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yoktur</a:t>
              </a:r>
              <a:r>
                <a:rPr lang="en-US" sz="2200" dirty="0">
                  <a:ea typeface="Microsoft Sans Serif" panose="020B0604020202020204" pitchFamily="34" charset="0"/>
                  <a:cs typeface="Microsoft Sans Serif" panose="020B0604020202020204" pitchFamily="34" charset="0"/>
                </a:rPr>
                <a:t>. </a:t>
              </a:r>
              <a:endParaRPr lang="tr-TR" sz="2200" dirty="0">
                <a:ea typeface="Microsoft Sans Serif" panose="020B0604020202020204" pitchFamily="34" charset="0"/>
                <a:cs typeface="Microsoft Sans Serif" panose="020B0604020202020204" pitchFamily="34" charset="0"/>
              </a:endParaRPr>
            </a:p>
            <a:p>
              <a:endParaRPr lang="tr-TR"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Temel</a:t>
              </a:r>
              <a:r>
                <a:rPr lang="en-US" sz="2200" dirty="0">
                  <a:ea typeface="Microsoft Sans Serif" panose="020B0604020202020204" pitchFamily="34" charset="0"/>
                  <a:cs typeface="Microsoft Sans Serif" panose="020B0604020202020204" pitchFamily="34" charset="0"/>
                </a:rPr>
                <a:t> risk </a:t>
              </a:r>
              <a:r>
                <a:rPr lang="en-US" sz="2200" dirty="0" err="1">
                  <a:ea typeface="Microsoft Sans Serif" panose="020B0604020202020204" pitchFamily="34" charset="0"/>
                  <a:cs typeface="Microsoft Sans Serif" panose="020B0604020202020204" pitchFamily="34" charset="0"/>
                </a:rPr>
                <a:t>örnekleri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örneğin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ev</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harcamalarını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yönetirken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daha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yaygındır</a:t>
              </a:r>
              <a:r>
                <a:rPr lang="en-US" sz="2200" dirty="0">
                  <a:ea typeface="Microsoft Sans Serif" panose="020B0604020202020204" pitchFamily="34" charset="0"/>
                  <a:cs typeface="Microsoft Sans Serif" panose="020B0604020202020204" pitchFamily="34" charset="0"/>
                </a:rPr>
                <a:t>.</a:t>
              </a:r>
            </a:p>
          </p:txBody>
        </p:sp>
        <p:sp>
          <p:nvSpPr>
            <p:cNvPr id="9" name="CasellaDiTesto 8">
              <a:extLst>
                <a:ext uri="{FF2B5EF4-FFF2-40B4-BE49-F238E27FC236}">
                  <a16:creationId xmlns:a16="http://schemas.microsoft.com/office/drawing/2014/main" id="{BEA0FF3A-FE75-94B1-D18D-42753ECA6E59}"/>
                </a:ext>
              </a:extLst>
            </p:cNvPr>
            <p:cNvSpPr txBox="1"/>
            <p:nvPr/>
          </p:nvSpPr>
          <p:spPr>
            <a:xfrm>
              <a:off x="9478078" y="2400300"/>
              <a:ext cx="3972184" cy="5509200"/>
            </a:xfrm>
            <a:prstGeom prst="rect">
              <a:avLst/>
            </a:prstGeom>
            <a:noFill/>
          </p:spPr>
          <p:txBody>
            <a:bodyPr wrap="square" rtlCol="0">
              <a:spAutoFit/>
            </a:bodyPr>
            <a:lstStyle/>
            <a:p>
              <a:r>
                <a:rPr lang="en-US" sz="2200" b="1" dirty="0" err="1">
                  <a:ea typeface="Microsoft Sans Serif" panose="020B0604020202020204" pitchFamily="34" charset="0"/>
                  <a:cs typeface="Microsoft Sans Serif" panose="020B0604020202020204" pitchFamily="34" charset="0"/>
                </a:rPr>
                <a:t>Statik</a:t>
              </a:r>
              <a:r>
                <a:rPr lang="en-US" sz="2200" b="1" dirty="0">
                  <a:ea typeface="Microsoft Sans Serif" panose="020B0604020202020204" pitchFamily="34" charset="0"/>
                  <a:cs typeface="Microsoft Sans Serif" panose="020B0604020202020204" pitchFamily="34" charset="0"/>
                </a:rPr>
                <a:t> Risk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Statik</a:t>
              </a:r>
              <a:r>
                <a:rPr lang="en-US" sz="2200" dirty="0">
                  <a:ea typeface="Microsoft Sans Serif" panose="020B0604020202020204" pitchFamily="34" charset="0"/>
                  <a:cs typeface="Microsoft Sans Serif" panose="020B0604020202020204" pitchFamily="34" charset="0"/>
                </a:rPr>
                <a:t> Risk, </a:t>
              </a:r>
              <a:r>
                <a:rPr lang="en-US" sz="2200" dirty="0" err="1">
                  <a:ea typeface="Microsoft Sans Serif" panose="020B0604020202020204" pitchFamily="34" charset="0"/>
                  <a:cs typeface="Microsoft Sans Serif" panose="020B0604020202020204" pitchFamily="34" charset="0"/>
                </a:rPr>
                <a:t>ekonomiyle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ilgili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olmayan</a:t>
              </a:r>
              <a:r>
                <a:rPr lang="en-US" sz="2200" dirty="0">
                  <a:ea typeface="Microsoft Sans Serif" panose="020B0604020202020204" pitchFamily="34" charset="0"/>
                  <a:cs typeface="Microsoft Sans Serif" panose="020B0604020202020204" pitchFamily="34" charset="0"/>
                </a:rPr>
                <a:t> / </a:t>
              </a:r>
              <a:r>
                <a:rPr lang="en-US" sz="2200" dirty="0" err="1">
                  <a:ea typeface="Microsoft Sans Serif" panose="020B0604020202020204" pitchFamily="34" charset="0"/>
                  <a:cs typeface="Microsoft Sans Serif" panose="020B0604020202020204" pitchFamily="34" charset="0"/>
                </a:rPr>
                <a:t>sistemik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herhangi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olayın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neden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olabileceği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mali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kaybı</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ifade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eder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Tetikleyici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şimdi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burada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gerçekleşir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ve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tipik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olarak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bir</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sigorta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tarafından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karşılanır</a:t>
              </a:r>
              <a:r>
                <a:rPr lang="en-US" sz="2200" dirty="0">
                  <a:ea typeface="Microsoft Sans Serif" panose="020B0604020202020204" pitchFamily="34" charset="0"/>
                  <a:cs typeface="Microsoft Sans Serif" panose="020B0604020202020204" pitchFamily="34" charset="0"/>
                </a:rPr>
                <a:t>.</a:t>
              </a:r>
            </a:p>
            <a:p>
              <a:endParaRPr lang="tr-TR" sz="2200" b="1" dirty="0">
                <a:ea typeface="Microsoft Sans Serif" panose="020B0604020202020204" pitchFamily="34" charset="0"/>
                <a:cs typeface="Microsoft Sans Serif" panose="020B0604020202020204" pitchFamily="34" charset="0"/>
              </a:endParaRPr>
            </a:p>
            <a:p>
              <a:r>
                <a:rPr lang="en-US" sz="2200" b="1" dirty="0" err="1">
                  <a:ea typeface="Microsoft Sans Serif" panose="020B0604020202020204" pitchFamily="34" charset="0"/>
                  <a:cs typeface="Microsoft Sans Serif" panose="020B0604020202020204" pitchFamily="34" charset="0"/>
                </a:rPr>
                <a:t>Dinamik</a:t>
              </a:r>
              <a:r>
                <a:rPr lang="en-US" sz="2200" b="1" dirty="0">
                  <a:ea typeface="Microsoft Sans Serif" panose="020B0604020202020204" pitchFamily="34" charset="0"/>
                  <a:cs typeface="Microsoft Sans Serif" panose="020B0604020202020204" pitchFamily="34" charset="0"/>
                </a:rPr>
                <a:t> Risk </a:t>
              </a:r>
              <a:endParaRPr lang="en-US" sz="2200" dirty="0">
                <a:ea typeface="Microsoft Sans Serif" panose="020B0604020202020204" pitchFamily="34" charset="0"/>
                <a:cs typeface="Microsoft Sans Serif" panose="020B0604020202020204" pitchFamily="34" charset="0"/>
              </a:endParaRPr>
            </a:p>
            <a:p>
              <a:endParaRPr lang="en-US" sz="2200" dirty="0">
                <a:ea typeface="Microsoft Sans Serif" panose="020B0604020202020204" pitchFamily="34" charset="0"/>
                <a:cs typeface="Microsoft Sans Serif" panose="020B0604020202020204" pitchFamily="34" charset="0"/>
              </a:endParaRPr>
            </a:p>
            <a:p>
              <a:r>
                <a:rPr lang="en-US" sz="2200" dirty="0" err="1">
                  <a:ea typeface="Microsoft Sans Serif" panose="020B0604020202020204" pitchFamily="34" charset="0"/>
                  <a:cs typeface="Microsoft Sans Serif" panose="020B0604020202020204" pitchFamily="34" charset="0"/>
                </a:rPr>
                <a:t>Kişinin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kişisel</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mali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durumu</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üzerinde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doğrudan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etkisi</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makroekonomik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olaylara</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bağlıdır</a:t>
              </a:r>
              <a:r>
                <a:rPr lang="en-US" sz="2200" dirty="0">
                  <a:ea typeface="Microsoft Sans Serif" panose="020B0604020202020204" pitchFamily="34" charset="0"/>
                  <a:cs typeface="Microsoft Sans Serif" panose="020B0604020202020204" pitchFamily="34" charset="0"/>
                </a:rPr>
                <a:t> - </a:t>
              </a:r>
              <a:r>
                <a:rPr lang="en-US" sz="2200" dirty="0" err="1">
                  <a:ea typeface="Microsoft Sans Serif" panose="020B0604020202020204" pitchFamily="34" charset="0"/>
                  <a:cs typeface="Microsoft Sans Serif" panose="020B0604020202020204" pitchFamily="34" charset="0"/>
                </a:rPr>
                <a:t>istese</a:t>
              </a:r>
              <a:r>
                <a:rPr lang="en-US" sz="2200" dirty="0">
                  <a:ea typeface="Microsoft Sans Serif" panose="020B0604020202020204" pitchFamily="34" charset="0"/>
                  <a:cs typeface="Microsoft Sans Serif" panose="020B0604020202020204" pitchFamily="34" charset="0"/>
                </a:rPr>
                <a:t> de </a:t>
              </a:r>
              <a:r>
                <a:rPr lang="en-US" sz="2200" dirty="0" err="1">
                  <a:ea typeface="Microsoft Sans Serif" panose="020B0604020202020204" pitchFamily="34" charset="0"/>
                  <a:cs typeface="Microsoft Sans Serif" panose="020B0604020202020204" pitchFamily="34" charset="0"/>
                </a:rPr>
                <a:t>istemese</a:t>
              </a:r>
              <a:r>
                <a:rPr lang="en-US" sz="2200" dirty="0">
                  <a:ea typeface="Microsoft Sans Serif" panose="020B0604020202020204" pitchFamily="34" charset="0"/>
                  <a:cs typeface="Microsoft Sans Serif" panose="020B0604020202020204" pitchFamily="34" charset="0"/>
                </a:rPr>
                <a:t> de... (</a:t>
              </a:r>
              <a:r>
                <a:rPr lang="en-US" sz="2200" dirty="0" err="1">
                  <a:ea typeface="Microsoft Sans Serif" panose="020B0604020202020204" pitchFamily="34" charset="0"/>
                  <a:cs typeface="Microsoft Sans Serif" panose="020B0604020202020204" pitchFamily="34" charset="0"/>
                </a:rPr>
                <a:t>örneğin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enflasyon</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yüksek</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hammadde</a:t>
              </a:r>
              <a:r>
                <a:rPr lang="en-US" sz="2200" dirty="0">
                  <a:ea typeface="Microsoft Sans Serif" panose="020B0604020202020204" pitchFamily="34" charset="0"/>
                  <a:cs typeface="Microsoft Sans Serif" panose="020B0604020202020204" pitchFamily="34" charset="0"/>
                </a:rPr>
                <a:t> </a:t>
              </a:r>
              <a:r>
                <a:rPr lang="en-US" sz="2200" dirty="0" err="1">
                  <a:ea typeface="Microsoft Sans Serif" panose="020B0604020202020204" pitchFamily="34" charset="0"/>
                  <a:cs typeface="Microsoft Sans Serif" panose="020B0604020202020204" pitchFamily="34" charset="0"/>
                </a:rPr>
                <a:t>maliyetleri</a:t>
              </a:r>
              <a:r>
                <a:rPr lang="en-US" sz="2200" dirty="0">
                  <a:ea typeface="Microsoft Sans Serif" panose="020B0604020202020204" pitchFamily="34" charset="0"/>
                  <a:cs typeface="Microsoft Sans Serif" panose="020B0604020202020204" pitchFamily="34" charset="0"/>
                </a:rPr>
                <a:t>)</a:t>
              </a:r>
            </a:p>
          </p:txBody>
        </p:sp>
        <p:cxnSp>
          <p:nvCxnSpPr>
            <p:cNvPr id="12" name="Connettore diritto 11">
              <a:extLst>
                <a:ext uri="{FF2B5EF4-FFF2-40B4-BE49-F238E27FC236}">
                  <a16:creationId xmlns:a16="http://schemas.microsoft.com/office/drawing/2014/main" id="{40F1DE3A-5E14-1EB0-D6FF-6C1A7A8FA3EB}"/>
                </a:ext>
              </a:extLst>
            </p:cNvPr>
            <p:cNvCxnSpPr>
              <a:cxnSpLocks/>
            </p:cNvCxnSpPr>
            <p:nvPr/>
          </p:nvCxnSpPr>
          <p:spPr>
            <a:xfrm>
              <a:off x="9384062"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40F1DE3A-5E14-1EB0-D6FF-6C1A7A8FA3EB}"/>
                </a:ext>
              </a:extLst>
            </p:cNvPr>
            <p:cNvCxnSpPr>
              <a:cxnSpLocks/>
            </p:cNvCxnSpPr>
            <p:nvPr/>
          </p:nvCxnSpPr>
          <p:spPr>
            <a:xfrm>
              <a:off x="5223846" y="2468550"/>
              <a:ext cx="0" cy="546503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6762547"/>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1622</TotalTime>
  <Words>1389</Words>
  <Application>Microsoft Office PowerPoint</Application>
  <PresentationFormat>Custom</PresentationFormat>
  <Paragraphs>152</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Microsoft Sans Serif</vt:lpstr>
      <vt:lpstr>Diseño personalizado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Refik Doygun</cp:lastModifiedBy>
  <cp:revision>76</cp:revision>
  <dcterms:created xsi:type="dcterms:W3CDTF">2022-02-16T10:54:20Z</dcterms:created>
  <dcterms:modified xsi:type="dcterms:W3CDTF">2022-12-30T15:45:05Z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