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0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8288000" cy="10287000"/>
  <p:notesSz cx="18288000" cy="10287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Helvetica Neue" panose="020B060402020202020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g7tgRUtZJrT91fzPoq+D94mkzQ4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754" y="8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048600" y="771525"/>
            <a:ext cx="12192600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0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1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2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3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7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8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>
  <p:cSld name="Encabezado de sección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/>
          <p:nvPr/>
        </p:nvSpPr>
        <p:spPr>
          <a:xfrm>
            <a:off x="379" y="8907009"/>
            <a:ext cx="18287365" cy="1381125"/>
          </a:xfrm>
          <a:custGeom>
            <a:avLst/>
            <a:gdLst/>
            <a:ahLst/>
            <a:cxnLst/>
            <a:rect l="l" t="t" r="r" b="b"/>
            <a:pathLst>
              <a:path w="18287365" h="1381125" extrusionOk="0">
                <a:moveTo>
                  <a:pt x="18287242" y="1381125"/>
                </a:moveTo>
                <a:lnTo>
                  <a:pt x="0" y="1381125"/>
                </a:lnTo>
                <a:lnTo>
                  <a:pt x="0" y="0"/>
                </a:lnTo>
                <a:lnTo>
                  <a:pt x="18287242" y="0"/>
                </a:lnTo>
                <a:lnTo>
                  <a:pt x="18287242" y="1381125"/>
                </a:lnTo>
                <a:close/>
              </a:path>
            </a:pathLst>
          </a:custGeom>
          <a:solidFill>
            <a:srgbClr val="FAC70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4932" y="6698528"/>
            <a:ext cx="666749" cy="178117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4"/>
          <p:cNvSpPr/>
          <p:nvPr/>
        </p:nvSpPr>
        <p:spPr>
          <a:xfrm>
            <a:off x="0" y="8907781"/>
            <a:ext cx="18287744" cy="45719"/>
          </a:xfrm>
          <a:custGeom>
            <a:avLst/>
            <a:gdLst/>
            <a:ahLst/>
            <a:cxnLst/>
            <a:rect l="l" t="t" r="r" b="b"/>
            <a:pathLst>
              <a:path w="18202275" h="120000" extrusionOk="0">
                <a:moveTo>
                  <a:pt x="0" y="0"/>
                </a:moveTo>
                <a:lnTo>
                  <a:pt x="18202273" y="0"/>
                </a:lnTo>
              </a:path>
            </a:pathLst>
          </a:custGeom>
          <a:noFill/>
          <a:ln w="85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Google Shape;9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7881" y="9265523"/>
            <a:ext cx="3152774" cy="666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68773" y="1660699"/>
            <a:ext cx="7150197" cy="209549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4"/>
          <p:cNvSpPr txBox="1"/>
          <p:nvPr/>
        </p:nvSpPr>
        <p:spPr>
          <a:xfrm>
            <a:off x="4450459" y="9179041"/>
            <a:ext cx="11475341" cy="804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700" marR="0" lvl="0" indent="0" algn="just" rtl="0">
              <a:lnSpc>
                <a:spcPct val="107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"The European Commission support for the production of this publication does not constitute endorsement of the contents which reflects the</a:t>
            </a:r>
            <a:endParaRPr/>
          </a:p>
          <a:p>
            <a:pPr marL="12700" marR="8890" lvl="0" indent="0" algn="just" rtl="0">
              <a:lnSpc>
                <a:spcPct val="113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views only of the authors, and the Commission cannot be held responsible for any use which may be made of the information contained  therein."</a:t>
            </a:r>
            <a:endParaRPr/>
          </a:p>
        </p:txBody>
      </p:sp>
      <p:sp>
        <p:nvSpPr>
          <p:cNvPr id="12" name="Google Shape;12;p14"/>
          <p:cNvSpPr txBox="1"/>
          <p:nvPr/>
        </p:nvSpPr>
        <p:spPr>
          <a:xfrm>
            <a:off x="4572000" y="4023405"/>
            <a:ext cx="776216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273425" marR="231775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fly-project.eu</a:t>
            </a:r>
            <a:endParaRPr sz="20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6"/>
          <p:cNvSpPr/>
          <p:nvPr/>
        </p:nvSpPr>
        <p:spPr>
          <a:xfrm>
            <a:off x="379" y="8907009"/>
            <a:ext cx="18287365" cy="1381125"/>
          </a:xfrm>
          <a:custGeom>
            <a:avLst/>
            <a:gdLst/>
            <a:ahLst/>
            <a:cxnLst/>
            <a:rect l="l" t="t" r="r" b="b"/>
            <a:pathLst>
              <a:path w="18287365" h="1381125" extrusionOk="0">
                <a:moveTo>
                  <a:pt x="18287242" y="1381125"/>
                </a:moveTo>
                <a:lnTo>
                  <a:pt x="0" y="1381125"/>
                </a:lnTo>
                <a:lnTo>
                  <a:pt x="0" y="0"/>
                </a:lnTo>
                <a:lnTo>
                  <a:pt x="18287242" y="0"/>
                </a:lnTo>
                <a:lnTo>
                  <a:pt x="18287242" y="1381125"/>
                </a:lnTo>
                <a:close/>
              </a:path>
            </a:pathLst>
          </a:custGeom>
          <a:solidFill>
            <a:srgbClr val="FAC70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7881" y="9265523"/>
            <a:ext cx="3152774" cy="66674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6"/>
          <p:cNvSpPr/>
          <p:nvPr/>
        </p:nvSpPr>
        <p:spPr>
          <a:xfrm>
            <a:off x="0" y="8856528"/>
            <a:ext cx="18288000" cy="45719"/>
          </a:xfrm>
          <a:custGeom>
            <a:avLst/>
            <a:gdLst/>
            <a:ahLst/>
            <a:cxnLst/>
            <a:rect l="l" t="t" r="r" b="b"/>
            <a:pathLst>
              <a:path w="18202275" h="120000" extrusionOk="0">
                <a:moveTo>
                  <a:pt x="0" y="0"/>
                </a:moveTo>
                <a:lnTo>
                  <a:pt x="18202273" y="0"/>
                </a:lnTo>
              </a:path>
            </a:pathLst>
          </a:custGeom>
          <a:noFill/>
          <a:ln w="85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Google Shape;18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643394" y="1028700"/>
            <a:ext cx="2606058" cy="761999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16"/>
          <p:cNvSpPr txBox="1"/>
          <p:nvPr/>
        </p:nvSpPr>
        <p:spPr>
          <a:xfrm>
            <a:off x="4450459" y="9179041"/>
            <a:ext cx="11551541" cy="804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700" marR="0" lvl="0" indent="0" algn="just" rtl="0">
              <a:lnSpc>
                <a:spcPct val="107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"The European Commission support for the production of this publication does not constitute endorsement of the contents which reflects the</a:t>
            </a:r>
            <a:endParaRPr/>
          </a:p>
          <a:p>
            <a:pPr marL="12700" marR="8890" lvl="0" indent="0" algn="just" rtl="0">
              <a:lnSpc>
                <a:spcPct val="113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views only of the authors, and the Commission cannot be held responsible for any use which may be made of the information contained  therein."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"/>
          <p:cNvSpPr txBox="1"/>
          <p:nvPr/>
        </p:nvSpPr>
        <p:spPr>
          <a:xfrm>
            <a:off x="3238500" y="5448300"/>
            <a:ext cx="11811000" cy="2949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Modül</a:t>
            </a:r>
            <a:r>
              <a:rPr lang="en-US" sz="4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9: </a:t>
            </a:r>
            <a:r>
              <a:rPr lang="en-US" sz="4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Finansal</a:t>
            </a:r>
            <a:r>
              <a:rPr lang="en-US" sz="4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tr-TR" sz="4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en-US" sz="4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anışmanlık</a:t>
            </a:r>
            <a:endParaRPr lang="tr-TR" sz="4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2700" marR="0" lvl="0" indent="0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tr-TR" sz="4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Ortak</a:t>
            </a:r>
            <a:r>
              <a:rPr lang="en-US" sz="4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Solution: </a:t>
            </a:r>
            <a:r>
              <a:rPr lang="en-US" sz="4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Solidarité</a:t>
            </a:r>
            <a:r>
              <a:rPr lang="en-US" sz="4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&amp; Inclusion</a:t>
            </a:r>
            <a:endParaRPr sz="4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endParaRPr sz="44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0"/>
          <p:cNvSpPr txBox="1"/>
          <p:nvPr/>
        </p:nvSpPr>
        <p:spPr>
          <a:xfrm>
            <a:off x="1447800" y="1028700"/>
            <a:ext cx="12725400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6. </a:t>
            </a:r>
            <a:r>
              <a:rPr lang="en-US" sz="4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Doğru</a:t>
            </a:r>
            <a:r>
              <a:rPr lang="en-US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finansal</a:t>
            </a:r>
            <a:r>
              <a:rPr lang="en-US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danışmanı</a:t>
            </a:r>
            <a:r>
              <a:rPr lang="en-US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seçmek</a:t>
            </a:r>
            <a:r>
              <a:rPr lang="en-US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için</a:t>
            </a:r>
            <a:r>
              <a:rPr lang="en-US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sorular</a:t>
            </a:r>
            <a:endParaRPr sz="4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0"/>
          <p:cNvSpPr txBox="1"/>
          <p:nvPr/>
        </p:nvSpPr>
        <p:spPr>
          <a:xfrm>
            <a:off x="1295400" y="2324100"/>
            <a:ext cx="8153400" cy="329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Finansal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tavsiye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vermek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için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nitelikli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kayıtlı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bir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danışman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mı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lang="tr-TR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Verdiği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hizmetin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ücreti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ne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kadar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Saatlik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bir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ücret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var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mı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Yoksa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toplam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varlığınızın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bir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yüzdesini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mi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alıyor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Yatırımlarınız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üzerinden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ek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komisyon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alıyor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mu?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Yoksa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sadece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ücret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alan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bir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danışman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mı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</a:p>
          <a:p>
            <a:pPr marL="571500" marR="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endParaRPr sz="40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6" name="Google Shape;126;p10"/>
          <p:cNvSpPr/>
          <p:nvPr/>
        </p:nvSpPr>
        <p:spPr>
          <a:xfrm>
            <a:off x="9448800" y="4533900"/>
            <a:ext cx="7162800" cy="3539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Hangi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hizmetleri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içeriyor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Sadece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yatırım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yönetimi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mi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yoksa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mali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durumunuzla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ilgili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daha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fazla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tavsiye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mi?  </a:t>
            </a:r>
            <a:endParaRPr lang="tr-TR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sıklıkla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nasıl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iletişime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geçecek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lang="tr-TR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Tipik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müşterisi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kimdir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lang="tr-TR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Yatırım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yaklaşımı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nedir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Daha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büyük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bir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kazanç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elde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etmek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için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risk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alır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mı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Yoksa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oldukça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ihtiyatlı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mı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Google Shape;127;p10"/>
          <p:cNvPicPr preferRelativeResize="0"/>
          <p:nvPr/>
        </p:nvPicPr>
        <p:blipFill rotWithShape="1">
          <a:blip r:embed="rId3">
            <a:alphaModFix/>
          </a:blip>
          <a:srcRect l="5146" t="6201" r="4629" b="8256"/>
          <a:stretch/>
        </p:blipFill>
        <p:spPr>
          <a:xfrm>
            <a:off x="3108759" y="5676900"/>
            <a:ext cx="4526681" cy="28611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1"/>
          <p:cNvSpPr txBox="1"/>
          <p:nvPr/>
        </p:nvSpPr>
        <p:spPr>
          <a:xfrm>
            <a:off x="1447800" y="1028700"/>
            <a:ext cx="12725400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6. Bir </a:t>
            </a:r>
            <a:r>
              <a:rPr lang="en-US" sz="4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danışmanla</a:t>
            </a:r>
            <a:r>
              <a:rPr lang="en-US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ilk </a:t>
            </a:r>
            <a:r>
              <a:rPr lang="en-US" sz="4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toplantı</a:t>
            </a:r>
            <a:r>
              <a:rPr lang="en-US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için</a:t>
            </a:r>
            <a:r>
              <a:rPr lang="en-US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kontrol</a:t>
            </a:r>
            <a:r>
              <a:rPr lang="en-US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listesi</a:t>
            </a:r>
            <a:endParaRPr sz="4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1"/>
          <p:cNvSpPr txBox="1"/>
          <p:nvPr/>
        </p:nvSpPr>
        <p:spPr>
          <a:xfrm>
            <a:off x="1295400" y="2324100"/>
            <a:ext cx="8153400" cy="6740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İletişime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geçtiğiniz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danışmanın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gerekli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sertifikalara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sahip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olduğundan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emin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olun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tr-TR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Toplantıda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konuşulanların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net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bir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kaydına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sahip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olmak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için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not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alın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tr-TR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Sorularınızı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yazarak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toplantınıza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hazırlanın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tr-TR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Herhangi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bir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belgeyi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imzalamadan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önce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herhangi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bir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karar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hakkında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düşünmek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veya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ürünleri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başka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bir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danışmanla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karşılaştırmak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için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zaman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ayırın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lang="tr-TR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Tüm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soruları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dürüstçe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yanıtlayın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tr-TR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Kişisel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bilgilerinizin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gizli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tutulup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tutulmadığını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kontrol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edin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tr-TR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Çevrenizdeki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insanlara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arkadaşlarınız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aileniz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tavsiye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edebilecekleri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bir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danışmanları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olup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olmadığını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sorun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3175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endParaRPr sz="40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34" name="Google Shape;134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44200" y="2247867"/>
            <a:ext cx="6248400" cy="56388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2"/>
          <p:cNvSpPr txBox="1"/>
          <p:nvPr/>
        </p:nvSpPr>
        <p:spPr>
          <a:xfrm>
            <a:off x="1447800" y="1573291"/>
            <a:ext cx="3581400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Özetlemek</a:t>
            </a:r>
            <a:r>
              <a:rPr lang="en-US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gerekirse</a:t>
            </a:r>
            <a:endParaRPr dirty="0"/>
          </a:p>
        </p:txBody>
      </p:sp>
      <p:sp>
        <p:nvSpPr>
          <p:cNvPr id="140" name="Google Shape;140;p12"/>
          <p:cNvSpPr txBox="1"/>
          <p:nvPr/>
        </p:nvSpPr>
        <p:spPr>
          <a:xfrm>
            <a:off x="2214257" y="2931140"/>
            <a:ext cx="418654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Finansal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danışmanlık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2"/>
          <p:cNvSpPr txBox="1"/>
          <p:nvPr/>
        </p:nvSpPr>
        <p:spPr>
          <a:xfrm>
            <a:off x="2214256" y="3427255"/>
            <a:ext cx="4338944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Nitelikli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profesyoneller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tarafından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sağlanan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bir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dizi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finansal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hizmet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42" name="Google Shape;142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37968" y="3009900"/>
            <a:ext cx="638173" cy="1486244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2"/>
          <p:cNvSpPr txBox="1"/>
          <p:nvPr/>
        </p:nvSpPr>
        <p:spPr>
          <a:xfrm>
            <a:off x="2214256" y="5822861"/>
            <a:ext cx="2743201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Finansal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danışman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2"/>
          <p:cNvSpPr txBox="1"/>
          <p:nvPr/>
        </p:nvSpPr>
        <p:spPr>
          <a:xfrm>
            <a:off x="2214256" y="6743700"/>
            <a:ext cx="6091544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Finansal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ürünler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hakkında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rehberlik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sağlayan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nitelikli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bir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profesyonel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vergi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avantajları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sigorta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seçenekleri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 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5" name="Google Shape;145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37968" y="6248056"/>
            <a:ext cx="638173" cy="1486244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2"/>
          <p:cNvSpPr txBox="1"/>
          <p:nvPr/>
        </p:nvSpPr>
        <p:spPr>
          <a:xfrm>
            <a:off x="13106400" y="1943100"/>
            <a:ext cx="274320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Danışman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türleri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2"/>
          <p:cNvSpPr txBox="1"/>
          <p:nvPr/>
        </p:nvSpPr>
        <p:spPr>
          <a:xfrm>
            <a:off x="13106400" y="2413259"/>
            <a:ext cx="4343400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Farklı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uzmanlıklara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sahip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farklı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danışmanlar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vardır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İhtiyaçlarınıza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uygun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olanı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seçmelisiniz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48" name="Google Shape;148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30111" y="2019300"/>
            <a:ext cx="638173" cy="1486244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2"/>
          <p:cNvSpPr txBox="1"/>
          <p:nvPr/>
        </p:nvSpPr>
        <p:spPr>
          <a:xfrm>
            <a:off x="13106400" y="4457700"/>
            <a:ext cx="274320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Nasıl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seçilir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2"/>
          <p:cNvSpPr txBox="1"/>
          <p:nvPr/>
        </p:nvSpPr>
        <p:spPr>
          <a:xfrm>
            <a:off x="13106399" y="4914900"/>
            <a:ext cx="4343401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Bir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danışman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seçmeden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önce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kendinize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bir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dizi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soru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sormalısınız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  <p:pic>
        <p:nvPicPr>
          <p:cNvPr id="151" name="Google Shape;151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30111" y="4533900"/>
            <a:ext cx="638173" cy="1486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2"/>
          <p:cNvPicPr preferRelativeResize="0"/>
          <p:nvPr/>
        </p:nvPicPr>
        <p:blipFill rotWithShape="1">
          <a:blip r:embed="rId4">
            <a:alphaModFix/>
          </a:blip>
          <a:srcRect l="5146" t="6201" r="4629" b="8256"/>
          <a:stretch/>
        </p:blipFill>
        <p:spPr>
          <a:xfrm>
            <a:off x="5674287" y="2804058"/>
            <a:ext cx="5938994" cy="3753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30111" y="7048500"/>
            <a:ext cx="638173" cy="1486244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2"/>
          <p:cNvSpPr txBox="1"/>
          <p:nvPr/>
        </p:nvSpPr>
        <p:spPr>
          <a:xfrm>
            <a:off x="13106400" y="6972300"/>
            <a:ext cx="388619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Danışmanınızla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tanışın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2"/>
          <p:cNvSpPr txBox="1"/>
          <p:nvPr/>
        </p:nvSpPr>
        <p:spPr>
          <a:xfrm>
            <a:off x="13106399" y="7386590"/>
            <a:ext cx="4343401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Mali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danışmanla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yapılacak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ilk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toplantıya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dikkatle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hazırlanmak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önemlidir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3"/>
          <p:cNvSpPr txBox="1"/>
          <p:nvPr/>
        </p:nvSpPr>
        <p:spPr>
          <a:xfrm>
            <a:off x="6221361" y="5176684"/>
            <a:ext cx="541020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C709"/>
              </a:buClr>
              <a:buSzPts val="8000"/>
              <a:buFont typeface="Calibri"/>
              <a:buNone/>
            </a:pPr>
            <a:r>
              <a:rPr lang="tr-TR" sz="8000" b="1" dirty="0">
                <a:solidFill>
                  <a:srgbClr val="FAC709"/>
                </a:solidFill>
                <a:latin typeface="Calibri"/>
                <a:ea typeface="Calibri"/>
                <a:cs typeface="Calibri"/>
                <a:sym typeface="Calibri"/>
              </a:rPr>
              <a:t>Teşekkürler</a:t>
            </a:r>
            <a:endParaRPr sz="8000" b="1" i="0" u="none" strike="noStrike" cap="none" dirty="0">
              <a:solidFill>
                <a:srgbClr val="FAC70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3"/>
          <p:cNvSpPr txBox="1"/>
          <p:nvPr/>
        </p:nvSpPr>
        <p:spPr>
          <a:xfrm>
            <a:off x="4343400" y="6853084"/>
            <a:ext cx="9166122" cy="2149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70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Ortak</a:t>
            </a:r>
            <a:r>
              <a:rPr lang="en-US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Solution: </a:t>
            </a:r>
            <a:r>
              <a:rPr lang="en-US" sz="4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Solidarité</a:t>
            </a:r>
            <a:r>
              <a:rPr lang="en-US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&amp; Inclusion</a:t>
            </a:r>
            <a:endParaRPr dirty="0"/>
          </a:p>
          <a:p>
            <a:pPr marL="12700" marR="0" lvl="0" indent="0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endParaRPr sz="4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" marR="0" lvl="0" indent="0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endParaRPr sz="44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"/>
          <p:cNvSpPr txBox="1"/>
          <p:nvPr/>
        </p:nvSpPr>
        <p:spPr>
          <a:xfrm>
            <a:off x="1524000" y="1503549"/>
            <a:ext cx="9462656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Amaçlar</a:t>
            </a:r>
            <a:r>
              <a:rPr lang="en-US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</a:t>
            </a:r>
            <a:r>
              <a:rPr lang="en-US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Hedefler</a:t>
            </a:r>
            <a:r>
              <a:rPr lang="en-US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sp>
        <p:nvSpPr>
          <p:cNvPr id="31" name="Google Shape;31;p2"/>
          <p:cNvSpPr txBox="1"/>
          <p:nvPr/>
        </p:nvSpPr>
        <p:spPr>
          <a:xfrm>
            <a:off x="1524000" y="2262365"/>
            <a:ext cx="1004018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modülün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sonunda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şunları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yapabileceksiniz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/>
          </a:p>
        </p:txBody>
      </p:sp>
      <p:pic>
        <p:nvPicPr>
          <p:cNvPr id="32" name="Google Shape;32;p2"/>
          <p:cNvPicPr preferRelativeResize="0"/>
          <p:nvPr/>
        </p:nvPicPr>
        <p:blipFill rotWithShape="1">
          <a:blip r:embed="rId3">
            <a:alphaModFix/>
          </a:blip>
          <a:srcRect b="68891"/>
          <a:stretch/>
        </p:blipFill>
        <p:spPr>
          <a:xfrm>
            <a:off x="1797413" y="3861959"/>
            <a:ext cx="370416" cy="2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2"/>
          <p:cNvPicPr preferRelativeResize="0"/>
          <p:nvPr/>
        </p:nvPicPr>
        <p:blipFill rotWithShape="1">
          <a:blip r:embed="rId3">
            <a:alphaModFix/>
          </a:blip>
          <a:srcRect t="63119" r="-2857" b="2656"/>
          <a:stretch/>
        </p:blipFill>
        <p:spPr>
          <a:xfrm>
            <a:off x="1797413" y="6775899"/>
            <a:ext cx="381000" cy="3262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" name="Google Shape;34;p2"/>
          <p:cNvGrpSpPr/>
          <p:nvPr/>
        </p:nvGrpSpPr>
        <p:grpSpPr>
          <a:xfrm>
            <a:off x="1780310" y="5295900"/>
            <a:ext cx="389419" cy="357695"/>
            <a:chOff x="10576646" y="4322694"/>
            <a:chExt cx="700954" cy="668406"/>
          </a:xfrm>
        </p:grpSpPr>
        <p:pic>
          <p:nvPicPr>
            <p:cNvPr id="35" name="Google Shape;35;p2"/>
            <p:cNvPicPr preferRelativeResize="0"/>
            <p:nvPr/>
          </p:nvPicPr>
          <p:blipFill rotWithShape="1">
            <a:blip r:embed="rId3">
              <a:alphaModFix/>
            </a:blip>
            <a:srcRect l="-2272" t="29946" r="-2858" b="35829"/>
            <a:stretch/>
          </p:blipFill>
          <p:spPr>
            <a:xfrm>
              <a:off x="10576646" y="4381500"/>
              <a:ext cx="700954" cy="609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" name="Google Shape;36;p2"/>
            <p:cNvSpPr/>
            <p:nvPr/>
          </p:nvSpPr>
          <p:spPr>
            <a:xfrm>
              <a:off x="10820400" y="4322694"/>
              <a:ext cx="228600" cy="71735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" name="Google Shape;37;p2"/>
          <p:cNvGrpSpPr/>
          <p:nvPr/>
        </p:nvGrpSpPr>
        <p:grpSpPr>
          <a:xfrm>
            <a:off x="2666998" y="3574561"/>
            <a:ext cx="6934202" cy="1035539"/>
            <a:chOff x="6420992" y="1321255"/>
            <a:chExt cx="6934202" cy="1035539"/>
          </a:xfrm>
        </p:grpSpPr>
        <p:sp>
          <p:nvSpPr>
            <p:cNvPr id="38" name="Google Shape;38;p2"/>
            <p:cNvSpPr txBox="1"/>
            <p:nvPr/>
          </p:nvSpPr>
          <p:spPr>
            <a:xfrm>
              <a:off x="6420994" y="1402687"/>
              <a:ext cx="6934200" cy="9541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Finansal</a:t>
              </a:r>
              <a:r>
                <a:rPr lang="en-US" sz="2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danışmanlık</a:t>
              </a:r>
              <a:r>
                <a:rPr lang="en-US" sz="2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kavramını</a:t>
              </a:r>
              <a:r>
                <a:rPr lang="en-US" sz="2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ve</a:t>
              </a:r>
              <a:r>
                <a:rPr lang="en-US" sz="2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finansal</a:t>
              </a:r>
              <a:r>
                <a:rPr lang="en-US" sz="2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danışmanın</a:t>
              </a:r>
              <a:r>
                <a:rPr lang="en-US" sz="2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rolünü</a:t>
              </a:r>
              <a:r>
                <a:rPr lang="en-US" sz="2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tanımlamak</a:t>
              </a:r>
              <a:endParaRPr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 txBox="1"/>
            <p:nvPr/>
          </p:nvSpPr>
          <p:spPr>
            <a:xfrm>
              <a:off x="6420992" y="1321255"/>
              <a:ext cx="5124925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" name="Google Shape;40;p2"/>
          <p:cNvSpPr txBox="1"/>
          <p:nvPr/>
        </p:nvSpPr>
        <p:spPr>
          <a:xfrm>
            <a:off x="2666999" y="5067300"/>
            <a:ext cx="6448814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İlgi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alanlarınıza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kişisel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durumunuza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uygun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finansal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danışmanı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seçin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2"/>
          <p:cNvSpPr txBox="1"/>
          <p:nvPr/>
        </p:nvSpPr>
        <p:spPr>
          <a:xfrm>
            <a:off x="2666999" y="6362700"/>
            <a:ext cx="6448814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Kendi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ihtiyaçlarınızı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finansal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hedeflerinizi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olanaklarınızı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göz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önünde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bulundurarak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bir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finansal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danışmanla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görüşmeye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hazırlanın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" name="Google Shape;42;p2"/>
          <p:cNvPicPr preferRelativeResize="0"/>
          <p:nvPr/>
        </p:nvPicPr>
        <p:blipFill rotWithShape="1">
          <a:blip r:embed="rId4">
            <a:alphaModFix/>
          </a:blip>
          <a:srcRect l="5145" t="9824" r="3271" b="9271"/>
          <a:stretch/>
        </p:blipFill>
        <p:spPr>
          <a:xfrm>
            <a:off x="9612604" y="3189388"/>
            <a:ext cx="8534403" cy="4709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2"/>
          <p:cNvPicPr preferRelativeResize="0"/>
          <p:nvPr/>
        </p:nvPicPr>
        <p:blipFill rotWithShape="1">
          <a:blip r:embed="rId3">
            <a:alphaModFix/>
          </a:blip>
          <a:srcRect b="68891"/>
          <a:stretch/>
        </p:blipFill>
        <p:spPr>
          <a:xfrm>
            <a:off x="1812836" y="8151937"/>
            <a:ext cx="370416" cy="2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2"/>
          <p:cNvSpPr/>
          <p:nvPr/>
        </p:nvSpPr>
        <p:spPr>
          <a:xfrm>
            <a:off x="2644475" y="8049280"/>
            <a:ext cx="890609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Lisans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finansal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risk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yatırım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kavramlarını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tanımlamak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"/>
          <p:cNvSpPr txBox="1"/>
          <p:nvPr/>
        </p:nvSpPr>
        <p:spPr>
          <a:xfrm>
            <a:off x="1524000" y="1503549"/>
            <a:ext cx="9462656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44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İndeks</a:t>
            </a:r>
            <a:endParaRPr dirty="0"/>
          </a:p>
        </p:txBody>
      </p:sp>
      <p:pic>
        <p:nvPicPr>
          <p:cNvPr id="50" name="Google Shape;50;p3"/>
          <p:cNvPicPr preferRelativeResize="0"/>
          <p:nvPr/>
        </p:nvPicPr>
        <p:blipFill rotWithShape="1">
          <a:blip r:embed="rId3">
            <a:alphaModFix/>
          </a:blip>
          <a:srcRect b="68891"/>
          <a:stretch/>
        </p:blipFill>
        <p:spPr>
          <a:xfrm>
            <a:off x="1552476" y="3238500"/>
            <a:ext cx="370416" cy="2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3"/>
          <p:cNvPicPr preferRelativeResize="0"/>
          <p:nvPr/>
        </p:nvPicPr>
        <p:blipFill rotWithShape="1">
          <a:blip r:embed="rId3">
            <a:alphaModFix/>
          </a:blip>
          <a:srcRect t="63119" r="-2857" b="2656"/>
          <a:stretch/>
        </p:blipFill>
        <p:spPr>
          <a:xfrm>
            <a:off x="1552476" y="6438900"/>
            <a:ext cx="381000" cy="3262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2" name="Google Shape;52;p3"/>
          <p:cNvGrpSpPr/>
          <p:nvPr/>
        </p:nvGrpSpPr>
        <p:grpSpPr>
          <a:xfrm>
            <a:off x="1535373" y="4672441"/>
            <a:ext cx="389419" cy="357695"/>
            <a:chOff x="10576646" y="4322694"/>
            <a:chExt cx="700954" cy="668406"/>
          </a:xfrm>
        </p:grpSpPr>
        <p:pic>
          <p:nvPicPr>
            <p:cNvPr id="53" name="Google Shape;53;p3"/>
            <p:cNvPicPr preferRelativeResize="0"/>
            <p:nvPr/>
          </p:nvPicPr>
          <p:blipFill rotWithShape="1">
            <a:blip r:embed="rId3">
              <a:alphaModFix/>
            </a:blip>
            <a:srcRect l="-2272" t="29946" r="-2858" b="35829"/>
            <a:stretch/>
          </p:blipFill>
          <p:spPr>
            <a:xfrm>
              <a:off x="10576646" y="4381500"/>
              <a:ext cx="700954" cy="609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" name="Google Shape;54;p3"/>
            <p:cNvSpPr/>
            <p:nvPr/>
          </p:nvSpPr>
          <p:spPr>
            <a:xfrm>
              <a:off x="10820400" y="4322694"/>
              <a:ext cx="228600" cy="71735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" name="Google Shape;55;p3"/>
          <p:cNvGrpSpPr/>
          <p:nvPr/>
        </p:nvGrpSpPr>
        <p:grpSpPr>
          <a:xfrm>
            <a:off x="2422061" y="2951102"/>
            <a:ext cx="5124927" cy="952445"/>
            <a:chOff x="6420992" y="1321255"/>
            <a:chExt cx="5124927" cy="952445"/>
          </a:xfrm>
        </p:grpSpPr>
        <p:sp>
          <p:nvSpPr>
            <p:cNvPr id="56" name="Google Shape;56;p3"/>
            <p:cNvSpPr txBox="1"/>
            <p:nvPr/>
          </p:nvSpPr>
          <p:spPr>
            <a:xfrm>
              <a:off x="6420994" y="1750480"/>
              <a:ext cx="5124925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Finansal</a:t>
              </a:r>
              <a:r>
                <a:rPr lang="en-US" sz="2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danışmanlık</a:t>
              </a:r>
              <a:r>
                <a:rPr lang="en-US" sz="2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nedir</a:t>
              </a:r>
              <a:endParaRPr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3"/>
            <p:cNvSpPr txBox="1"/>
            <p:nvPr/>
          </p:nvSpPr>
          <p:spPr>
            <a:xfrm>
              <a:off x="6420992" y="1321255"/>
              <a:ext cx="5124925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8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Ünite</a:t>
              </a:r>
              <a:r>
                <a:rPr lang="en-US" sz="28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1</a:t>
              </a:r>
              <a:endParaRPr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" name="Google Shape;58;p3"/>
          <p:cNvGrpSpPr/>
          <p:nvPr/>
        </p:nvGrpSpPr>
        <p:grpSpPr>
          <a:xfrm>
            <a:off x="2422061" y="4429137"/>
            <a:ext cx="5124926" cy="1799101"/>
            <a:chOff x="6420993" y="1336374"/>
            <a:chExt cx="5124926" cy="1799101"/>
          </a:xfrm>
        </p:grpSpPr>
        <p:sp>
          <p:nvSpPr>
            <p:cNvPr id="59" name="Google Shape;59;p3"/>
            <p:cNvSpPr txBox="1"/>
            <p:nvPr/>
          </p:nvSpPr>
          <p:spPr>
            <a:xfrm>
              <a:off x="6420994" y="1750480"/>
              <a:ext cx="5124925" cy="13849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Bir </a:t>
              </a:r>
              <a:r>
                <a:rPr lang="en-US" sz="2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mali</a:t>
              </a:r>
              <a:r>
                <a:rPr lang="en-US" sz="2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danışmanın</a:t>
              </a:r>
              <a:r>
                <a:rPr lang="en-US" sz="2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rolü</a:t>
              </a:r>
              <a:r>
                <a:rPr lang="en-US" sz="2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nedir</a:t>
              </a:r>
              <a:r>
                <a:rPr lang="en-US" sz="2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ve</a:t>
              </a:r>
              <a:r>
                <a:rPr lang="en-US" sz="2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neden</a:t>
              </a:r>
              <a:r>
                <a:rPr lang="en-US" sz="2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bir</a:t>
              </a:r>
              <a:r>
                <a:rPr lang="en-US" sz="2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mali</a:t>
              </a:r>
              <a:r>
                <a:rPr lang="en-US" sz="2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danışmana</a:t>
              </a:r>
              <a:r>
                <a:rPr lang="en-US" sz="2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ihtiyaç</a:t>
              </a:r>
              <a:r>
                <a:rPr lang="en-US" sz="2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duyarsınız</a:t>
              </a:r>
              <a:r>
                <a:rPr lang="en-US" sz="2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?</a:t>
              </a:r>
              <a:endParaRPr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3"/>
            <p:cNvSpPr txBox="1"/>
            <p:nvPr/>
          </p:nvSpPr>
          <p:spPr>
            <a:xfrm>
              <a:off x="6420993" y="1336374"/>
              <a:ext cx="5124925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8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Ünite</a:t>
              </a:r>
              <a:r>
                <a:rPr lang="en-US" sz="28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2</a:t>
              </a:r>
              <a:endParaRPr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" name="Google Shape;61;p3"/>
          <p:cNvGrpSpPr/>
          <p:nvPr/>
        </p:nvGrpSpPr>
        <p:grpSpPr>
          <a:xfrm>
            <a:off x="2422061" y="6306212"/>
            <a:ext cx="5883739" cy="1401735"/>
            <a:chOff x="6420993" y="1302812"/>
            <a:chExt cx="5883739" cy="1401735"/>
          </a:xfrm>
        </p:grpSpPr>
        <p:sp>
          <p:nvSpPr>
            <p:cNvPr id="62" name="Google Shape;62;p3"/>
            <p:cNvSpPr txBox="1"/>
            <p:nvPr/>
          </p:nvSpPr>
          <p:spPr>
            <a:xfrm>
              <a:off x="6420994" y="1750480"/>
              <a:ext cx="5883738" cy="9540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Finansal</a:t>
              </a:r>
              <a:r>
                <a:rPr lang="en-US" sz="2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danışmanlar</a:t>
              </a:r>
              <a:r>
                <a:rPr lang="en-US" sz="2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ve</a:t>
              </a:r>
              <a:r>
                <a:rPr lang="en-US" sz="2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finansal</a:t>
              </a:r>
              <a:r>
                <a:rPr lang="en-US" sz="2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planlamacılar</a:t>
              </a:r>
              <a:endParaRPr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3"/>
            <p:cNvSpPr txBox="1"/>
            <p:nvPr/>
          </p:nvSpPr>
          <p:spPr>
            <a:xfrm>
              <a:off x="6420993" y="1302812"/>
              <a:ext cx="5124925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8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Ünite</a:t>
              </a:r>
              <a:r>
                <a:rPr lang="en-US" sz="28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3</a:t>
              </a:r>
              <a:endParaRPr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4" name="Google Shape;64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39350" y="2607702"/>
            <a:ext cx="8807676" cy="58717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"/>
          <p:cNvSpPr txBox="1"/>
          <p:nvPr/>
        </p:nvSpPr>
        <p:spPr>
          <a:xfrm>
            <a:off x="1524000" y="1503549"/>
            <a:ext cx="9462656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İndeks</a:t>
            </a:r>
            <a:endParaRPr dirty="0"/>
          </a:p>
        </p:txBody>
      </p:sp>
      <p:pic>
        <p:nvPicPr>
          <p:cNvPr id="70" name="Google Shape;70;p4"/>
          <p:cNvPicPr preferRelativeResize="0"/>
          <p:nvPr/>
        </p:nvPicPr>
        <p:blipFill rotWithShape="1">
          <a:blip r:embed="rId3">
            <a:alphaModFix/>
          </a:blip>
          <a:srcRect b="68891"/>
          <a:stretch/>
        </p:blipFill>
        <p:spPr>
          <a:xfrm>
            <a:off x="1552476" y="3110900"/>
            <a:ext cx="370416" cy="2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4"/>
          <p:cNvPicPr preferRelativeResize="0"/>
          <p:nvPr/>
        </p:nvPicPr>
        <p:blipFill rotWithShape="1">
          <a:blip r:embed="rId3">
            <a:alphaModFix/>
          </a:blip>
          <a:srcRect t="63119" r="-2857" b="2656"/>
          <a:stretch/>
        </p:blipFill>
        <p:spPr>
          <a:xfrm>
            <a:off x="1552476" y="6036475"/>
            <a:ext cx="381000" cy="3262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2" name="Google Shape;72;p4"/>
          <p:cNvGrpSpPr/>
          <p:nvPr/>
        </p:nvGrpSpPr>
        <p:grpSpPr>
          <a:xfrm>
            <a:off x="1535373" y="4481005"/>
            <a:ext cx="389419" cy="357695"/>
            <a:chOff x="10576646" y="4322694"/>
            <a:chExt cx="700954" cy="668406"/>
          </a:xfrm>
        </p:grpSpPr>
        <p:pic>
          <p:nvPicPr>
            <p:cNvPr id="73" name="Google Shape;73;p4"/>
            <p:cNvPicPr preferRelativeResize="0"/>
            <p:nvPr/>
          </p:nvPicPr>
          <p:blipFill rotWithShape="1">
            <a:blip r:embed="rId3">
              <a:alphaModFix/>
            </a:blip>
            <a:srcRect l="-2272" t="29946" r="-2858" b="35829"/>
            <a:stretch/>
          </p:blipFill>
          <p:spPr>
            <a:xfrm>
              <a:off x="10576646" y="4381500"/>
              <a:ext cx="700954" cy="609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4" name="Google Shape;74;p4"/>
            <p:cNvSpPr/>
            <p:nvPr/>
          </p:nvSpPr>
          <p:spPr>
            <a:xfrm>
              <a:off x="10820400" y="4322694"/>
              <a:ext cx="228600" cy="71735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" name="Google Shape;75;p4"/>
          <p:cNvGrpSpPr/>
          <p:nvPr/>
        </p:nvGrpSpPr>
        <p:grpSpPr>
          <a:xfrm>
            <a:off x="2422061" y="2951102"/>
            <a:ext cx="5124927" cy="952445"/>
            <a:chOff x="6420992" y="1321255"/>
            <a:chExt cx="5124927" cy="952445"/>
          </a:xfrm>
        </p:grpSpPr>
        <p:sp>
          <p:nvSpPr>
            <p:cNvPr id="76" name="Google Shape;76;p4"/>
            <p:cNvSpPr txBox="1"/>
            <p:nvPr/>
          </p:nvSpPr>
          <p:spPr>
            <a:xfrm>
              <a:off x="6420994" y="1750480"/>
              <a:ext cx="5124925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Finansal</a:t>
              </a:r>
              <a:r>
                <a:rPr lang="en-US" sz="2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danışman</a:t>
              </a:r>
              <a:r>
                <a:rPr lang="en-US" sz="2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türleri</a:t>
              </a:r>
              <a:endParaRPr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4"/>
            <p:cNvSpPr txBox="1"/>
            <p:nvPr/>
          </p:nvSpPr>
          <p:spPr>
            <a:xfrm>
              <a:off x="6420992" y="1321255"/>
              <a:ext cx="5124925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8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Ünite</a:t>
              </a:r>
              <a:r>
                <a:rPr lang="en-US" sz="28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4</a:t>
              </a:r>
              <a:endParaRPr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" name="Google Shape;78;p4"/>
          <p:cNvGrpSpPr/>
          <p:nvPr/>
        </p:nvGrpSpPr>
        <p:grpSpPr>
          <a:xfrm>
            <a:off x="2422060" y="4429137"/>
            <a:ext cx="7636340" cy="3726870"/>
            <a:chOff x="6420992" y="1336374"/>
            <a:chExt cx="7636340" cy="3726870"/>
          </a:xfrm>
        </p:grpSpPr>
        <p:sp>
          <p:nvSpPr>
            <p:cNvPr id="79" name="Google Shape;79;p4"/>
            <p:cNvSpPr txBox="1"/>
            <p:nvPr/>
          </p:nvSpPr>
          <p:spPr>
            <a:xfrm>
              <a:off x="6420992" y="1954741"/>
              <a:ext cx="7636340" cy="31085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Doğru</a:t>
              </a:r>
              <a:r>
                <a:rPr lang="en-US" sz="2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tavsiyeyi</a:t>
              </a:r>
              <a:r>
                <a:rPr lang="en-US" sz="2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almak</a:t>
              </a:r>
              <a:endParaRPr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tr-TR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8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Ünite</a:t>
              </a:r>
              <a:r>
                <a:rPr lang="en-US" sz="28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6 </a:t>
              </a:r>
              <a:endParaRPr dirty="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Doğru</a:t>
              </a:r>
              <a:r>
                <a:rPr lang="en-US" sz="2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finansal</a:t>
              </a:r>
              <a:r>
                <a:rPr lang="en-US" sz="2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danışmanı</a:t>
              </a:r>
              <a:r>
                <a:rPr lang="en-US" sz="2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seçmek</a:t>
              </a:r>
              <a:r>
                <a:rPr lang="en-US" sz="2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için</a:t>
              </a:r>
              <a:r>
                <a:rPr lang="en-US" sz="2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sorular</a:t>
              </a:r>
              <a:endParaRPr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tr-TR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8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Ünite</a:t>
              </a:r>
              <a:r>
                <a:rPr lang="en-US" sz="28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7 </a:t>
              </a:r>
              <a:endParaRPr dirty="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-SE" sz="2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Bir danışmanla ilk görüşme için kontrol listesi</a:t>
              </a:r>
              <a:endParaRPr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4"/>
            <p:cNvSpPr txBox="1"/>
            <p:nvPr/>
          </p:nvSpPr>
          <p:spPr>
            <a:xfrm>
              <a:off x="6420993" y="1336374"/>
              <a:ext cx="5124925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8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Ünite</a:t>
              </a:r>
              <a:r>
                <a:rPr lang="en-US" sz="28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5</a:t>
              </a:r>
              <a:endParaRPr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1" name="Google Shape;81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83038" y="3380327"/>
            <a:ext cx="8163837" cy="5442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4"/>
          <p:cNvPicPr preferRelativeResize="0"/>
          <p:nvPr/>
        </p:nvPicPr>
        <p:blipFill rotWithShape="1">
          <a:blip r:embed="rId3">
            <a:alphaModFix/>
          </a:blip>
          <a:srcRect t="63119" r="-2857" b="2656"/>
          <a:stretch/>
        </p:blipFill>
        <p:spPr>
          <a:xfrm>
            <a:off x="1600200" y="7353300"/>
            <a:ext cx="381000" cy="32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5"/>
          <p:cNvSpPr txBox="1"/>
          <p:nvPr/>
        </p:nvSpPr>
        <p:spPr>
          <a:xfrm>
            <a:off x="1447800" y="1573291"/>
            <a:ext cx="830580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4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Finansal</a:t>
            </a:r>
            <a:r>
              <a:rPr lang="en-US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danışmanlık</a:t>
            </a:r>
            <a:r>
              <a:rPr lang="en-US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nedir</a:t>
            </a:r>
            <a:r>
              <a:rPr lang="en-US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4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5"/>
          <p:cNvSpPr txBox="1"/>
          <p:nvPr/>
        </p:nvSpPr>
        <p:spPr>
          <a:xfrm>
            <a:off x="1524000" y="2562880"/>
            <a:ext cx="14554200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Mali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danışmanlık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hizmetleri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varlıkların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verimli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bir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şekilde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nasıl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yönetileceği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konusunda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tavsiyelerde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bulunan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nitelikli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profesyonellerden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oluşan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bir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ekip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tarafından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sağlanır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Mali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danışmanlık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hizmetleri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sertifikalı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mali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planlamacılar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varlık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yöneticileri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yatırım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danışmanları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yeminli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mali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müşavirler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gibi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bir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dizi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kişiyi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içerebilir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 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89" name="Google Shape;8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5000" y="4209379"/>
            <a:ext cx="6096000" cy="4286921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5"/>
          <p:cNvSpPr/>
          <p:nvPr/>
        </p:nvSpPr>
        <p:spPr>
          <a:xfrm>
            <a:off x="1447800" y="4809609"/>
            <a:ext cx="7239000" cy="3539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Uzmanlaşmış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şirketler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genellikle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farklı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türde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danışmanlık</a:t>
            </a:r>
            <a:r>
              <a:rPr lang="tr-TR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hizmetleri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sunar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lang="tr-TR"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tr-TR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Yatırım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yönetimi</a:t>
            </a:r>
            <a:endParaRPr lang="tr-TR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Risk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yönetimi</a:t>
            </a:r>
            <a:endParaRPr lang="tr-TR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Emeklilik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planlaması</a:t>
            </a:r>
            <a:endParaRPr lang="tr-TR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Emlak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planlaması</a:t>
            </a:r>
            <a:endParaRPr lang="tr-TR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Finansal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planlama</a:t>
            </a:r>
            <a:endParaRPr lang="en-US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6"/>
          <p:cNvSpPr txBox="1"/>
          <p:nvPr/>
        </p:nvSpPr>
        <p:spPr>
          <a:xfrm>
            <a:off x="1447800" y="1028700"/>
            <a:ext cx="12725400" cy="212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pl-PL" sz="4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Bir</a:t>
            </a:r>
            <a:r>
              <a:rPr lang="pl-PL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mali </a:t>
            </a:r>
            <a:r>
              <a:rPr lang="pl-PL" sz="4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danışmanın</a:t>
            </a:r>
            <a:r>
              <a:rPr lang="pl-PL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4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rolü</a:t>
            </a:r>
            <a:r>
              <a:rPr lang="pl-PL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4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nedir</a:t>
            </a:r>
            <a:r>
              <a:rPr lang="pl-PL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4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</a:t>
            </a:r>
            <a:r>
              <a:rPr lang="pl-PL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4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neden</a:t>
            </a:r>
            <a:r>
              <a:rPr lang="pl-PL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4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bir</a:t>
            </a:r>
            <a:r>
              <a:rPr lang="pl-PL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mali </a:t>
            </a:r>
            <a:r>
              <a:rPr lang="pl-PL" sz="4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danışmana</a:t>
            </a:r>
            <a:r>
              <a:rPr lang="pl-PL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4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ihtiyaç</a:t>
            </a:r>
            <a:r>
              <a:rPr lang="pl-PL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4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duyarsınız</a:t>
            </a:r>
            <a:r>
              <a:rPr lang="pl-PL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4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6"/>
          <p:cNvSpPr txBox="1"/>
          <p:nvPr/>
        </p:nvSpPr>
        <p:spPr>
          <a:xfrm>
            <a:off x="1295400" y="2933700"/>
            <a:ext cx="10405672" cy="4832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Bir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mali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müşavir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ücret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karşılığında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müşterilere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mali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tavsiye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veya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rehberlik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sağlar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tr-TR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Bir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mali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danışman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finansal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hedeflerinize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nasıl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ulaşacağınız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konusunda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tavsiyeye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ihtiyacınız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olduğunda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veya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sadece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mali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durumunuzu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yönetmek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için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desteğe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ihtiyaç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duyduğunuzda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başvurabileceğiniz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yararlı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bir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profil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olabilir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Bir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danışman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ayrıca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finansal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ürünler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vergi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avantajları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sigorta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seçenekleri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hakkında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bilgi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verebilir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 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Bir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danışman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ararken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kamu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ile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iş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yapmak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için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sertifikalı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lisanslara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sahip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olduğundan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emin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olmak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önemlidir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Ülkenizdeki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lisanslar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sertifikalar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hakkında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bilgi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için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kontrol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edin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28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7" name="Google Shape;97;p6"/>
          <p:cNvPicPr preferRelativeResize="0"/>
          <p:nvPr/>
        </p:nvPicPr>
        <p:blipFill rotWithShape="1">
          <a:blip r:embed="rId3">
            <a:alphaModFix/>
          </a:blip>
          <a:srcRect l="7829" t="-200" r="5590"/>
          <a:stretch/>
        </p:blipFill>
        <p:spPr>
          <a:xfrm>
            <a:off x="12344400" y="2970551"/>
            <a:ext cx="5333164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7"/>
          <p:cNvSpPr txBox="1"/>
          <p:nvPr/>
        </p:nvSpPr>
        <p:spPr>
          <a:xfrm>
            <a:off x="1447800" y="1028700"/>
            <a:ext cx="12725400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4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Finansal</a:t>
            </a:r>
            <a:r>
              <a:rPr lang="en-US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danışmanlar</a:t>
            </a:r>
            <a:r>
              <a:rPr lang="en-US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vs </a:t>
            </a:r>
            <a:r>
              <a:rPr lang="en-US" sz="4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Finansal</a:t>
            </a:r>
            <a:r>
              <a:rPr lang="en-US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planlamacılar</a:t>
            </a:r>
            <a:endParaRPr sz="4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7"/>
          <p:cNvSpPr txBox="1"/>
          <p:nvPr/>
        </p:nvSpPr>
        <p:spPr>
          <a:xfrm>
            <a:off x="1295400" y="2933700"/>
            <a:ext cx="14859000" cy="2431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Bir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finansal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planlamacının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rolü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finansal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danışmandan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biraz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farklıdır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Finansal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planlamacı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şirketlerin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bireylerin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uzun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vadeli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finansal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hedeflerine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ulaşmak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için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bir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program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oluşturmalarına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yardımcı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olma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konusunda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uzmanlaşmış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belirli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bir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finansal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danışman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türüdür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(Investopedia). 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endParaRPr sz="40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4" name="Google Shape;104;p7"/>
          <p:cNvSpPr/>
          <p:nvPr/>
        </p:nvSpPr>
        <p:spPr>
          <a:xfrm>
            <a:off x="9296400" y="5753100"/>
            <a:ext cx="7162800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Bir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finansal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planlamacının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ana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uzmanlık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alanları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şunlardır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tr-TR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meklilik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tahsisler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yatırımlar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emlak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planlaması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vergiler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Ayrıca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durumda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planlayıcının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doğru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sertifikalara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sahip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olup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olmadığını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kontrol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etmelisiniz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07987" y="4838700"/>
            <a:ext cx="5585951" cy="37239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8"/>
          <p:cNvSpPr txBox="1"/>
          <p:nvPr/>
        </p:nvSpPr>
        <p:spPr>
          <a:xfrm>
            <a:off x="1447800" y="1028700"/>
            <a:ext cx="1272540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4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Finansal</a:t>
            </a:r>
            <a:r>
              <a:rPr lang="en-US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danışman</a:t>
            </a:r>
            <a:r>
              <a:rPr lang="en-US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türleri</a:t>
            </a:r>
            <a:endParaRPr sz="4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8"/>
          <p:cNvSpPr txBox="1"/>
          <p:nvPr/>
        </p:nvSpPr>
        <p:spPr>
          <a:xfrm>
            <a:off x="1295400" y="2933700"/>
            <a:ext cx="8991600" cy="4585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ana finansal danışman türü vardır:</a:t>
            </a:r>
            <a:endParaRPr lang="tr-TR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br>
              <a:rPr lang="tr-TR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Bağımsız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finansal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danışmanlar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mevcut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tüm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farklı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şirketlerin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tüm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finansal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ürün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yelpazesi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hakkında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tarafsız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tavsiyeler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verir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 lang="tr-TR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just">
              <a:buClr>
                <a:schemeClr val="dk1"/>
              </a:buClr>
              <a:buSzPts val="2800"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Kısıtlı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danışmanlar</a:t>
            </a:r>
            <a:r>
              <a:rPr lang="tr-TR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sınırlı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bir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ürün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yelpazesi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hakkında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tavsiye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verirler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Örneğin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emeklilik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gibi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tek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bir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alanda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uzmanlaşabilirler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veya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yalnızca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sınırlı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sayıda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şirket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tarafından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sunulan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ürünler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hakkında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tavsiye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verebilirler</a:t>
            </a:r>
            <a:r>
              <a:rPr lang="tr-TR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endParaRPr sz="40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12" name="Google Shape;112;p8"/>
          <p:cNvPicPr preferRelativeResize="0"/>
          <p:nvPr/>
        </p:nvPicPr>
        <p:blipFill rotWithShape="1">
          <a:blip r:embed="rId3">
            <a:alphaModFix/>
          </a:blip>
          <a:srcRect l="2645" t="10855" r="2455" b="7974"/>
          <a:stretch/>
        </p:blipFill>
        <p:spPr>
          <a:xfrm>
            <a:off x="10820400" y="3314700"/>
            <a:ext cx="6364418" cy="36296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9"/>
          <p:cNvSpPr txBox="1"/>
          <p:nvPr/>
        </p:nvSpPr>
        <p:spPr>
          <a:xfrm>
            <a:off x="1447800" y="1028700"/>
            <a:ext cx="12725400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lang="en-US" sz="4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Doğru</a:t>
            </a:r>
            <a:r>
              <a:rPr lang="en-US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tavsiyeyi</a:t>
            </a:r>
            <a:r>
              <a:rPr lang="en-US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almak</a:t>
            </a:r>
            <a:endParaRPr sz="4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9"/>
          <p:cNvSpPr txBox="1"/>
          <p:nvPr/>
        </p:nvSpPr>
        <p:spPr>
          <a:xfrm>
            <a:off x="1219200" y="2475250"/>
            <a:ext cx="10668000" cy="6309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tr-TR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Danışmanın size önerdiği hizmetlerin sizin için uygun olup olmadığını anlamak için ipuçları: </a:t>
            </a:r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Önce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kaynaklarınızı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düşünün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ardından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sizin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için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uygun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olan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ürünü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seçin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Uzun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vadede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mi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yoksa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kısa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vadede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mi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birikim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yapmak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istediğinizi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göz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önünde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bulundurun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önceden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planlama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yapmak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gerçekçi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hedeflere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sahip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olmanıza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yardımcı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olur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tr-TR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Seçeceğiniz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finansal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operasyonla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bağlantılı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riskleri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bunların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üstesinden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gelip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gelemeyeceğinizi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düşünmelisiniz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lang="tr-TR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Vergi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ödeyip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ödemediğinizi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dikkate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alın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endParaRPr sz="40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19" name="Google Shape;119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92000" y="3162300"/>
            <a:ext cx="5585951" cy="37239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iseño personalizado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756</Words>
  <Application>Microsoft Office PowerPoint</Application>
  <PresentationFormat>Custom</PresentationFormat>
  <Paragraphs>87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Helvetica Neue</vt:lpstr>
      <vt:lpstr>Diseño personalizado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Monia Coppola</dc:creator>
  <cp:lastModifiedBy>Refik Doygun</cp:lastModifiedBy>
  <cp:revision>1</cp:revision>
  <dcterms:created xsi:type="dcterms:W3CDTF">2022-02-16T10:54:20Z</dcterms:created>
  <dcterms:modified xsi:type="dcterms:W3CDTF">2022-12-30T16:06:26Z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2022-02-16T00:00:00Z</vt:filetime>
  </property>
  <property fmtid="{D5CDD505-2E9C-101B-9397-08002B2CF9AE}" pid="3" name="Creator">
    <vt:lpwstr>Canva</vt:lpwstr>
  </property>
  <property fmtid="{D5CDD505-2E9C-101B-9397-08002B2CF9AE}" pid="4" name="LastSaved">
    <vt:filetime>2022-02-16T00:00:00Z</vt:filetime>
  </property>
</Properties>
</file>