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8288000" cy="10287000"/>
  <p:notesSz cx="18288000" cy="10287000"/>
  <p:embeddedFontLst>
    <p:embeddedFont>
      <p:font typeface="Calibri" panose="020F0502020204030204" pitchFamily="34" charset="0"/>
      <p:regular r:id="rId25"/>
      <p:bold r:id="rId26"/>
      <p:italic r:id="rId27"/>
      <p:boldItalic r:id="rId28"/>
    </p:embeddedFont>
    <p:embeddedFont>
      <p:font typeface="Helvetica Neue" panose="02000503000000020004"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id0o9nZcmfizTiOg2Mc4cYJWMB5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63"/>
  </p:normalViewPr>
  <p:slideViewPr>
    <p:cSldViewPr snapToGrid="0">
      <p:cViewPr varScale="1">
        <p:scale>
          <a:sx n="78" d="100"/>
          <a:sy n="78" d="100"/>
        </p:scale>
        <p:origin x="360" y="17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 name="Google Shape;23;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0: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1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1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1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1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1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5: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1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1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7: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8: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1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1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 name="Google Shape;28;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20: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2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2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 name="Google Shape;45;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 name="Google Shape;71;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5: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 name="Google Shape;78;p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7: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8: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cabezado de sección">
  <p:cSld name="Encabezado de sección">
    <p:spTree>
      <p:nvGrpSpPr>
        <p:cNvPr id="1"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2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p:nvPr/>
        </p:nvSpPr>
        <p:spPr>
          <a:xfrm>
            <a:off x="379" y="8907009"/>
            <a:ext cx="18287365" cy="1381125"/>
          </a:xfrm>
          <a:custGeom>
            <a:avLst/>
            <a:gdLst/>
            <a:ahLst/>
            <a:cxnLst/>
            <a:rect l="l" t="t" r="r" b="b"/>
            <a:pathLst>
              <a:path w="18287365" h="1381125" extrusionOk="0">
                <a:moveTo>
                  <a:pt x="18287242" y="1381125"/>
                </a:moveTo>
                <a:lnTo>
                  <a:pt x="0" y="1381125"/>
                </a:lnTo>
                <a:lnTo>
                  <a:pt x="0" y="0"/>
                </a:lnTo>
                <a:lnTo>
                  <a:pt x="18287242" y="0"/>
                </a:lnTo>
                <a:lnTo>
                  <a:pt x="18287242" y="1381125"/>
                </a:lnTo>
                <a:close/>
              </a:path>
            </a:pathLst>
          </a:custGeom>
          <a:solidFill>
            <a:srgbClr val="FAC70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 name="Google Shape;7;p22"/>
          <p:cNvPicPr preferRelativeResize="0"/>
          <p:nvPr/>
        </p:nvPicPr>
        <p:blipFill rotWithShape="1">
          <a:blip r:embed="rId3">
            <a:alphaModFix/>
          </a:blip>
          <a:srcRect/>
          <a:stretch/>
        </p:blipFill>
        <p:spPr>
          <a:xfrm>
            <a:off x="394932" y="6698528"/>
            <a:ext cx="666749" cy="1781174"/>
          </a:xfrm>
          <a:prstGeom prst="rect">
            <a:avLst/>
          </a:prstGeom>
          <a:noFill/>
          <a:ln>
            <a:noFill/>
          </a:ln>
        </p:spPr>
      </p:pic>
      <p:sp>
        <p:nvSpPr>
          <p:cNvPr id="8" name="Google Shape;8;p22"/>
          <p:cNvSpPr/>
          <p:nvPr/>
        </p:nvSpPr>
        <p:spPr>
          <a:xfrm>
            <a:off x="0" y="8907781"/>
            <a:ext cx="18287744" cy="45719"/>
          </a:xfrm>
          <a:custGeom>
            <a:avLst/>
            <a:gdLst/>
            <a:ahLst/>
            <a:cxnLst/>
            <a:rect l="l" t="t" r="r" b="b"/>
            <a:pathLst>
              <a:path w="18202275" h="120000" extrusionOk="0">
                <a:moveTo>
                  <a:pt x="0" y="0"/>
                </a:moveTo>
                <a:lnTo>
                  <a:pt x="18202273" y="0"/>
                </a:lnTo>
              </a:path>
            </a:pathLst>
          </a:custGeom>
          <a:noFill/>
          <a:ln w="85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9" name="Google Shape;9;p22"/>
          <p:cNvPicPr preferRelativeResize="0"/>
          <p:nvPr/>
        </p:nvPicPr>
        <p:blipFill rotWithShape="1">
          <a:blip r:embed="rId4">
            <a:alphaModFix/>
          </a:blip>
          <a:srcRect/>
          <a:stretch/>
        </p:blipFill>
        <p:spPr>
          <a:xfrm>
            <a:off x="1057881" y="9265523"/>
            <a:ext cx="3152774" cy="666749"/>
          </a:xfrm>
          <a:prstGeom prst="rect">
            <a:avLst/>
          </a:prstGeom>
          <a:noFill/>
          <a:ln>
            <a:noFill/>
          </a:ln>
        </p:spPr>
      </p:pic>
      <p:pic>
        <p:nvPicPr>
          <p:cNvPr id="10" name="Google Shape;10;p22"/>
          <p:cNvPicPr preferRelativeResize="0"/>
          <p:nvPr/>
        </p:nvPicPr>
        <p:blipFill rotWithShape="1">
          <a:blip r:embed="rId5">
            <a:alphaModFix/>
          </a:blip>
          <a:srcRect/>
          <a:stretch/>
        </p:blipFill>
        <p:spPr>
          <a:xfrm>
            <a:off x="5568773" y="1660699"/>
            <a:ext cx="7150197" cy="2095499"/>
          </a:xfrm>
          <a:prstGeom prst="rect">
            <a:avLst/>
          </a:prstGeom>
          <a:noFill/>
          <a:ln>
            <a:noFill/>
          </a:ln>
        </p:spPr>
      </p:pic>
      <p:sp>
        <p:nvSpPr>
          <p:cNvPr id="11" name="Google Shape;11;p22"/>
          <p:cNvSpPr txBox="1"/>
          <p:nvPr/>
        </p:nvSpPr>
        <p:spPr>
          <a:xfrm>
            <a:off x="4450459" y="9179041"/>
            <a:ext cx="11475341" cy="804772"/>
          </a:xfrm>
          <a:prstGeom prst="rect">
            <a:avLst/>
          </a:prstGeom>
          <a:noFill/>
          <a:ln>
            <a:noFill/>
          </a:ln>
        </p:spPr>
        <p:txBody>
          <a:bodyPr spcFirstLastPara="1" wrap="square" lIns="91425" tIns="45700" rIns="91425" bIns="45700" anchor="t" anchorCtr="0">
            <a:spAutoFit/>
          </a:bodyPr>
          <a:lstStyle/>
          <a:p>
            <a:pPr marL="12700" marR="0" lvl="0" indent="0" algn="just" rtl="0">
              <a:lnSpc>
                <a:spcPct val="107600"/>
              </a:lnSpc>
              <a:spcBef>
                <a:spcPts val="0"/>
              </a:spcBef>
              <a:spcAft>
                <a:spcPts val="0"/>
              </a:spcAft>
              <a:buNone/>
            </a:pPr>
            <a:r>
              <a:rPr lang="en-US" sz="1500">
                <a:solidFill>
                  <a:schemeClr val="dk1"/>
                </a:solidFill>
                <a:latin typeface="Calibri"/>
                <a:ea typeface="Calibri"/>
                <a:cs typeface="Calibri"/>
                <a:sym typeface="Calibri"/>
              </a:rPr>
              <a:t>"The European Commission support for the production of this publication does not constitute endorsement of the contents which reflects the</a:t>
            </a:r>
            <a:endParaRPr/>
          </a:p>
          <a:p>
            <a:pPr marL="12700" marR="8890" lvl="0" indent="0" algn="just" rtl="0">
              <a:lnSpc>
                <a:spcPct val="113100"/>
              </a:lnSpc>
              <a:spcBef>
                <a:spcPts val="0"/>
              </a:spcBef>
              <a:spcAft>
                <a:spcPts val="0"/>
              </a:spcAft>
              <a:buNone/>
            </a:pPr>
            <a:r>
              <a:rPr lang="en-US" sz="1500">
                <a:solidFill>
                  <a:schemeClr val="dk1"/>
                </a:solidFill>
                <a:latin typeface="Calibri"/>
                <a:ea typeface="Calibri"/>
                <a:cs typeface="Calibri"/>
                <a:sym typeface="Calibri"/>
              </a:rPr>
              <a:t>views only of the authors, and the Commission cannot be held responsible for any use which may be made of the information contained  therein."</a:t>
            </a:r>
            <a:endParaRPr/>
          </a:p>
        </p:txBody>
      </p:sp>
      <p:sp>
        <p:nvSpPr>
          <p:cNvPr id="12" name="Google Shape;12;p22"/>
          <p:cNvSpPr txBox="1"/>
          <p:nvPr/>
        </p:nvSpPr>
        <p:spPr>
          <a:xfrm>
            <a:off x="4572000" y="4023405"/>
            <a:ext cx="7762164" cy="400110"/>
          </a:xfrm>
          <a:prstGeom prst="rect">
            <a:avLst/>
          </a:prstGeom>
          <a:noFill/>
          <a:ln>
            <a:noFill/>
          </a:ln>
        </p:spPr>
        <p:txBody>
          <a:bodyPr spcFirstLastPara="1" wrap="square" lIns="91425" tIns="45700" rIns="91425" bIns="45700" anchor="t" anchorCtr="0">
            <a:spAutoFit/>
          </a:bodyPr>
          <a:lstStyle/>
          <a:p>
            <a:pPr marL="3273425" marR="2317750" lvl="0" indent="0" algn="ctr" rtl="0">
              <a:spcBef>
                <a:spcPts val="0"/>
              </a:spcBef>
              <a:spcAft>
                <a:spcPts val="0"/>
              </a:spcAft>
              <a:buNone/>
            </a:pPr>
            <a:r>
              <a:rPr lang="en-US" sz="2000" b="1">
                <a:solidFill>
                  <a:schemeClr val="dk1"/>
                </a:solidFill>
                <a:latin typeface="Helvetica Neue"/>
                <a:ea typeface="Helvetica Neue"/>
                <a:cs typeface="Helvetica Neue"/>
                <a:sym typeface="Helvetica Neue"/>
              </a:rPr>
              <a:t>fly-project.eu</a:t>
            </a:r>
            <a:endParaRPr sz="2000" b="1">
              <a:solidFill>
                <a:schemeClr val="dk1"/>
              </a:solidFill>
              <a:latin typeface="Helvetica Neue"/>
              <a:ea typeface="Helvetica Neue"/>
              <a:cs typeface="Helvetica Neue"/>
              <a:sym typeface="Helvetica Neue"/>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sp>
        <p:nvSpPr>
          <p:cNvPr id="15" name="Google Shape;15;p24"/>
          <p:cNvSpPr/>
          <p:nvPr/>
        </p:nvSpPr>
        <p:spPr>
          <a:xfrm>
            <a:off x="379" y="8907009"/>
            <a:ext cx="18287365" cy="1381125"/>
          </a:xfrm>
          <a:custGeom>
            <a:avLst/>
            <a:gdLst/>
            <a:ahLst/>
            <a:cxnLst/>
            <a:rect l="l" t="t" r="r" b="b"/>
            <a:pathLst>
              <a:path w="18287365" h="1381125" extrusionOk="0">
                <a:moveTo>
                  <a:pt x="18287242" y="1381125"/>
                </a:moveTo>
                <a:lnTo>
                  <a:pt x="0" y="1381125"/>
                </a:lnTo>
                <a:lnTo>
                  <a:pt x="0" y="0"/>
                </a:lnTo>
                <a:lnTo>
                  <a:pt x="18287242" y="0"/>
                </a:lnTo>
                <a:lnTo>
                  <a:pt x="18287242" y="1381125"/>
                </a:lnTo>
                <a:close/>
              </a:path>
            </a:pathLst>
          </a:custGeom>
          <a:solidFill>
            <a:srgbClr val="FAC70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6" name="Google Shape;16;p24"/>
          <p:cNvPicPr preferRelativeResize="0"/>
          <p:nvPr/>
        </p:nvPicPr>
        <p:blipFill rotWithShape="1">
          <a:blip r:embed="rId3">
            <a:alphaModFix/>
          </a:blip>
          <a:srcRect/>
          <a:stretch/>
        </p:blipFill>
        <p:spPr>
          <a:xfrm>
            <a:off x="1057881" y="9265523"/>
            <a:ext cx="3152774" cy="666749"/>
          </a:xfrm>
          <a:prstGeom prst="rect">
            <a:avLst/>
          </a:prstGeom>
          <a:noFill/>
          <a:ln>
            <a:noFill/>
          </a:ln>
        </p:spPr>
      </p:pic>
      <p:sp>
        <p:nvSpPr>
          <p:cNvPr id="17" name="Google Shape;17;p24"/>
          <p:cNvSpPr/>
          <p:nvPr/>
        </p:nvSpPr>
        <p:spPr>
          <a:xfrm>
            <a:off x="0" y="8856528"/>
            <a:ext cx="18288000" cy="45719"/>
          </a:xfrm>
          <a:custGeom>
            <a:avLst/>
            <a:gdLst/>
            <a:ahLst/>
            <a:cxnLst/>
            <a:rect l="l" t="t" r="r" b="b"/>
            <a:pathLst>
              <a:path w="18202275" h="120000" extrusionOk="0">
                <a:moveTo>
                  <a:pt x="0" y="0"/>
                </a:moveTo>
                <a:lnTo>
                  <a:pt x="18202273" y="0"/>
                </a:lnTo>
              </a:path>
            </a:pathLst>
          </a:custGeom>
          <a:noFill/>
          <a:ln w="85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 name="Google Shape;18;p24"/>
          <p:cNvPicPr preferRelativeResize="0"/>
          <p:nvPr/>
        </p:nvPicPr>
        <p:blipFill rotWithShape="1">
          <a:blip r:embed="rId4">
            <a:alphaModFix/>
          </a:blip>
          <a:srcRect/>
          <a:stretch/>
        </p:blipFill>
        <p:spPr>
          <a:xfrm>
            <a:off x="14643394" y="1028700"/>
            <a:ext cx="2606058" cy="761999"/>
          </a:xfrm>
          <a:prstGeom prst="rect">
            <a:avLst/>
          </a:prstGeom>
          <a:noFill/>
          <a:ln>
            <a:noFill/>
          </a:ln>
        </p:spPr>
      </p:pic>
      <p:sp>
        <p:nvSpPr>
          <p:cNvPr id="19" name="Google Shape;19;p24"/>
          <p:cNvSpPr txBox="1"/>
          <p:nvPr/>
        </p:nvSpPr>
        <p:spPr>
          <a:xfrm>
            <a:off x="4450459" y="9179041"/>
            <a:ext cx="11551541" cy="804772"/>
          </a:xfrm>
          <a:prstGeom prst="rect">
            <a:avLst/>
          </a:prstGeom>
          <a:noFill/>
          <a:ln>
            <a:noFill/>
          </a:ln>
        </p:spPr>
        <p:txBody>
          <a:bodyPr spcFirstLastPara="1" wrap="square" lIns="91425" tIns="45700" rIns="91425" bIns="45700" anchor="t" anchorCtr="0">
            <a:spAutoFit/>
          </a:bodyPr>
          <a:lstStyle/>
          <a:p>
            <a:pPr marL="12700" marR="0" lvl="0" indent="0" algn="just" rtl="0">
              <a:lnSpc>
                <a:spcPct val="107600"/>
              </a:lnSpc>
              <a:spcBef>
                <a:spcPts val="0"/>
              </a:spcBef>
              <a:spcAft>
                <a:spcPts val="0"/>
              </a:spcAft>
              <a:buNone/>
            </a:pPr>
            <a:r>
              <a:rPr lang="en-US" sz="1500">
                <a:solidFill>
                  <a:schemeClr val="dk1"/>
                </a:solidFill>
                <a:latin typeface="Calibri"/>
                <a:ea typeface="Calibri"/>
                <a:cs typeface="Calibri"/>
                <a:sym typeface="Calibri"/>
              </a:rPr>
              <a:t>"The European Commission support for the production of this publication does not constitute endorsement of the contents which reflects the</a:t>
            </a:r>
            <a:endParaRPr/>
          </a:p>
          <a:p>
            <a:pPr marL="12700" marR="8890" lvl="0" indent="0" algn="just" rtl="0">
              <a:lnSpc>
                <a:spcPct val="113100"/>
              </a:lnSpc>
              <a:spcBef>
                <a:spcPts val="0"/>
              </a:spcBef>
              <a:spcAft>
                <a:spcPts val="0"/>
              </a:spcAft>
              <a:buNone/>
            </a:pPr>
            <a:r>
              <a:rPr lang="en-US" sz="1500">
                <a:solidFill>
                  <a:schemeClr val="dk1"/>
                </a:solidFill>
                <a:latin typeface="Calibri"/>
                <a:ea typeface="Calibri"/>
                <a:cs typeface="Calibri"/>
                <a:sym typeface="Calibri"/>
              </a:rPr>
              <a:t>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5" name="Google Shape;25;p1"/>
          <p:cNvSpPr txBox="1"/>
          <p:nvPr/>
        </p:nvSpPr>
        <p:spPr>
          <a:xfrm>
            <a:off x="3238500" y="5448300"/>
            <a:ext cx="11811000" cy="2321108"/>
          </a:xfrm>
          <a:prstGeom prst="rect">
            <a:avLst/>
          </a:prstGeom>
          <a:noFill/>
          <a:ln>
            <a:noFill/>
          </a:ln>
        </p:spPr>
        <p:txBody>
          <a:bodyPr spcFirstLastPara="1" wrap="square" lIns="91425" tIns="45700" rIns="91425" bIns="45700" anchor="t" anchorCtr="0">
            <a:spAutoFit/>
          </a:bodyPr>
          <a:lstStyle/>
          <a:p>
            <a:pPr marL="12700" lvl="0" algn="ctr"/>
            <a:r>
              <a:rPr lang="it-IT" sz="4800" b="1" dirty="0">
                <a:solidFill>
                  <a:schemeClr val="dk1"/>
                </a:solidFill>
                <a:latin typeface="Calibri"/>
                <a:ea typeface="Calibri"/>
                <a:cs typeface="Calibri"/>
                <a:sym typeface="Calibri"/>
              </a:rPr>
              <a:t>Moneta e mezzi di pagamento
</a:t>
            </a:r>
            <a:endParaRPr lang="it-IT" sz="4400" b="1" dirty="0">
              <a:solidFill>
                <a:schemeClr val="dk1"/>
              </a:solidFill>
              <a:latin typeface="Helvetica Neue"/>
              <a:ea typeface="Helvetica Neue"/>
              <a:cs typeface="Helvetica Neue"/>
              <a:sym typeface="Helvetica Neue"/>
            </a:endParaRPr>
          </a:p>
          <a:p>
            <a:pPr marL="12700" lvl="0" algn="ctr">
              <a:spcBef>
                <a:spcPts val="100"/>
              </a:spcBef>
            </a:pPr>
            <a:r>
              <a:rPr lang="it-IT" sz="4800" b="1" dirty="0">
                <a:solidFill>
                  <a:schemeClr val="dk1"/>
                </a:solidFill>
                <a:latin typeface="Calibri"/>
                <a:ea typeface="Calibri"/>
                <a:cs typeface="Calibri"/>
                <a:sym typeface="Calibri"/>
              </a:rPr>
              <a:t>Partner: Università di Malaga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0"/>
          <p:cNvSpPr txBox="1"/>
          <p:nvPr/>
        </p:nvSpPr>
        <p:spPr>
          <a:xfrm>
            <a:off x="1447800" y="1573291"/>
            <a:ext cx="11811000" cy="769441"/>
          </a:xfrm>
          <a:prstGeom prst="rect">
            <a:avLst/>
          </a:prstGeom>
          <a:noFill/>
          <a:ln>
            <a:noFill/>
          </a:ln>
        </p:spPr>
        <p:txBody>
          <a:bodyPr spcFirstLastPara="1" wrap="square" lIns="91425" tIns="45700" rIns="91425" bIns="45700" anchor="t" anchorCtr="0">
            <a:spAutoFit/>
          </a:bodyPr>
          <a:lstStyle/>
          <a:p>
            <a:pPr lvl="0"/>
            <a:r>
              <a:rPr lang="it-IT" sz="4400" b="1" dirty="0">
                <a:solidFill>
                  <a:schemeClr val="dk1"/>
                </a:solidFill>
                <a:latin typeface="Calibri"/>
                <a:ea typeface="Calibri"/>
                <a:cs typeface="Calibri"/>
                <a:sym typeface="Calibri"/>
              </a:rPr>
              <a:t>3.</a:t>
            </a:r>
            <a:r>
              <a:rPr lang="it-IT" sz="4400" b="1" dirty="0">
                <a:solidFill>
                  <a:srgbClr val="343433"/>
                </a:solidFill>
                <a:latin typeface="Calibri"/>
                <a:ea typeface="Calibri"/>
                <a:cs typeface="Calibri"/>
                <a:sym typeface="Calibri"/>
              </a:rPr>
              <a:t> Tipi di carte</a:t>
            </a:r>
            <a:endParaRPr lang="it-IT" sz="4400" b="1" dirty="0">
              <a:solidFill>
                <a:schemeClr val="dk1"/>
              </a:solidFill>
              <a:latin typeface="Calibri"/>
              <a:ea typeface="Calibri"/>
              <a:cs typeface="Calibri"/>
              <a:sym typeface="Calibri"/>
            </a:endParaRPr>
          </a:p>
        </p:txBody>
      </p:sp>
      <p:sp>
        <p:nvSpPr>
          <p:cNvPr id="115" name="Google Shape;115;p10"/>
          <p:cNvSpPr txBox="1"/>
          <p:nvPr/>
        </p:nvSpPr>
        <p:spPr>
          <a:xfrm>
            <a:off x="1524000" y="2562880"/>
            <a:ext cx="15011400" cy="5693826"/>
          </a:xfrm>
          <a:prstGeom prst="rect">
            <a:avLst/>
          </a:prstGeom>
          <a:noFill/>
          <a:ln>
            <a:noFill/>
          </a:ln>
        </p:spPr>
        <p:txBody>
          <a:bodyPr spcFirstLastPara="1" wrap="square" lIns="91425" tIns="45700" rIns="91425" bIns="45700" anchor="t" anchorCtr="0">
            <a:spAutoFit/>
          </a:bodyPr>
          <a:lstStyle/>
          <a:p>
            <a:pPr lvl="0"/>
            <a:r>
              <a:rPr lang="it-IT" sz="2800" u="sng" dirty="0">
                <a:solidFill>
                  <a:schemeClr val="dk1"/>
                </a:solidFill>
                <a:latin typeface="Calibri"/>
                <a:ea typeface="Calibri"/>
                <a:cs typeface="Calibri"/>
                <a:sym typeface="Calibri"/>
              </a:rPr>
              <a:t>Carte di debito</a:t>
            </a:r>
            <a:r>
              <a:rPr lang="it-IT" sz="2800" b="1" u="sng" dirty="0">
                <a:solidFill>
                  <a:schemeClr val="dk1"/>
                </a:solidFill>
                <a:latin typeface="Calibri"/>
                <a:ea typeface="Calibri"/>
                <a:cs typeface="Calibri"/>
                <a:sym typeface="Calibri"/>
              </a:rPr>
              <a:t>:</a:t>
            </a:r>
            <a:r>
              <a:rPr lang="it-IT" sz="2800" dirty="0">
                <a:solidFill>
                  <a:schemeClr val="dk1"/>
                </a:solidFill>
                <a:latin typeface="Calibri"/>
                <a:ea typeface="Calibri"/>
                <a:cs typeface="Calibri"/>
                <a:sym typeface="Calibri"/>
              </a:rPr>
              <a:t> Consentono transazioni presso l’ATM e pagamenti nei negozi. Devono essere collegate ad un conto e puoi utilizzarle solo per prelevare il saldo del conto corrente a cui sono associati. In altre parole, l’importo dell’acquisto o il denaro prelevato da un bancomat viene immediatamente addebitato sul conto. Di solito vengono utilizzate per pagare le spese quotidiane, prelevare contanti da un ATM o per effettuare pagamenti online. 
</a:t>
            </a:r>
            <a:endParaRPr lang="it-IT" sz="2800" u="sng" dirty="0">
              <a:solidFill>
                <a:schemeClr val="dk1"/>
              </a:solidFill>
              <a:latin typeface="Calibri"/>
              <a:ea typeface="Calibri"/>
              <a:cs typeface="Calibri"/>
              <a:sym typeface="Calibri"/>
            </a:endParaRPr>
          </a:p>
          <a:p>
            <a:pPr lvl="0"/>
            <a:r>
              <a:rPr lang="it-IT" sz="2800" u="sng" dirty="0">
                <a:solidFill>
                  <a:schemeClr val="dk1"/>
                </a:solidFill>
                <a:latin typeface="Calibri"/>
                <a:ea typeface="Calibri"/>
                <a:cs typeface="Calibri"/>
                <a:sym typeface="Calibri"/>
              </a:rPr>
              <a:t>Carte di credito</a:t>
            </a:r>
            <a:r>
              <a:rPr lang="it-IT" sz="2800" dirty="0">
                <a:solidFill>
                  <a:schemeClr val="dk1"/>
                </a:solidFill>
                <a:latin typeface="Calibri"/>
                <a:ea typeface="Calibri"/>
                <a:cs typeface="Calibri"/>
                <a:sym typeface="Calibri"/>
              </a:rPr>
              <a:t>:</a:t>
            </a:r>
            <a:r>
              <a:rPr lang="it-IT" sz="2800" b="1" dirty="0">
                <a:solidFill>
                  <a:schemeClr val="dk1"/>
                </a:solidFill>
                <a:latin typeface="Calibri"/>
                <a:ea typeface="Calibri"/>
                <a:cs typeface="Calibri"/>
                <a:sym typeface="Calibri"/>
              </a:rPr>
              <a:t> </a:t>
            </a:r>
            <a:r>
              <a:rPr lang="it-IT" sz="2800" dirty="0">
                <a:solidFill>
                  <a:schemeClr val="dk1"/>
                </a:solidFill>
                <a:latin typeface="Calibri"/>
                <a:ea typeface="Calibri"/>
                <a:cs typeface="Calibri"/>
                <a:sym typeface="Calibri"/>
              </a:rPr>
              <a:t>Puoi effettuare le stesse transazioni di una carta di debito, ma ti permettono anche di prelevare più del saldo del conto corrente a cui sono associati, in quanto stanno di fatto concedendo un credito che è a disposizione del titolare della carta. I pagamenti sono generalmente dovuti alla fine del mese e danno la possibilità di pagare l’intero importo (senza interessi) o di differire parte del pagamento per un periodo più lungo (che di solito comporta interessi che possono essere elevati). In caso di ritardato pagamento o mancato pagamento delle rate, le banche di solito addebitano commissioni.</a:t>
            </a:r>
            <a:endParaRPr lang="it-IT"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1"/>
          <p:cNvSpPr txBox="1"/>
          <p:nvPr/>
        </p:nvSpPr>
        <p:spPr>
          <a:xfrm>
            <a:off x="1447800" y="1573291"/>
            <a:ext cx="11811000" cy="769441"/>
          </a:xfrm>
          <a:prstGeom prst="rect">
            <a:avLst/>
          </a:prstGeom>
          <a:noFill/>
          <a:ln>
            <a:noFill/>
          </a:ln>
        </p:spPr>
        <p:txBody>
          <a:bodyPr spcFirstLastPara="1" wrap="square" lIns="91425" tIns="45700" rIns="91425" bIns="45700" anchor="t" anchorCtr="0">
            <a:spAutoFit/>
          </a:bodyPr>
          <a:lstStyle/>
          <a:p>
            <a:pPr lvl="0"/>
            <a:r>
              <a:rPr lang="it-IT" sz="4400" b="1">
                <a:solidFill>
                  <a:schemeClr val="dk1"/>
                </a:solidFill>
                <a:latin typeface="Calibri"/>
                <a:ea typeface="Calibri"/>
                <a:cs typeface="Calibri"/>
                <a:sym typeface="Calibri"/>
              </a:rPr>
              <a:t>3.</a:t>
            </a:r>
            <a:r>
              <a:rPr lang="it-IT" sz="4400" b="1">
                <a:solidFill>
                  <a:srgbClr val="343433"/>
                </a:solidFill>
                <a:latin typeface="Calibri"/>
                <a:ea typeface="Calibri"/>
                <a:cs typeface="Calibri"/>
                <a:sym typeface="Calibri"/>
              </a:rPr>
              <a:t> Tipi di carte</a:t>
            </a:r>
            <a:endParaRPr lang="it-IT" sz="4400" b="1">
              <a:solidFill>
                <a:schemeClr val="dk1"/>
              </a:solidFill>
              <a:latin typeface="Calibri"/>
              <a:ea typeface="Calibri"/>
              <a:cs typeface="Calibri"/>
              <a:sym typeface="Calibri"/>
            </a:endParaRPr>
          </a:p>
        </p:txBody>
      </p:sp>
      <p:sp>
        <p:nvSpPr>
          <p:cNvPr id="121" name="Google Shape;121;p11"/>
          <p:cNvSpPr txBox="1"/>
          <p:nvPr/>
        </p:nvSpPr>
        <p:spPr>
          <a:xfrm>
            <a:off x="1524000" y="2562880"/>
            <a:ext cx="15011400" cy="3539390"/>
          </a:xfrm>
          <a:prstGeom prst="rect">
            <a:avLst/>
          </a:prstGeom>
          <a:noFill/>
          <a:ln>
            <a:noFill/>
          </a:ln>
        </p:spPr>
        <p:txBody>
          <a:bodyPr spcFirstLastPara="1" wrap="square" lIns="91425" tIns="45700" rIns="91425" bIns="45700" anchor="t" anchorCtr="0">
            <a:spAutoFit/>
          </a:bodyPr>
          <a:lstStyle/>
          <a:p>
            <a:pPr lvl="0"/>
            <a:r>
              <a:rPr lang="it-IT" sz="2800" u="sng">
                <a:solidFill>
                  <a:schemeClr val="dk1"/>
                </a:solidFill>
                <a:latin typeface="Calibri"/>
                <a:ea typeface="Calibri"/>
                <a:cs typeface="Calibri"/>
                <a:sym typeface="Calibri"/>
              </a:rPr>
              <a:t>Carte revolving:</a:t>
            </a:r>
            <a:r>
              <a:rPr lang="it-IT" sz="2800">
                <a:solidFill>
                  <a:schemeClr val="dk1"/>
                </a:solidFill>
                <a:latin typeface="Calibri"/>
                <a:ea typeface="Calibri"/>
                <a:cs typeface="Calibri"/>
                <a:sym typeface="Calibri"/>
              </a:rPr>
              <a:t> Sono simili alle carte di credito ma differiscono nel metodo di pagamento. Gli acquisti o i prelievi di contanti che effettui con questa carta </a:t>
            </a:r>
            <a:r>
              <a:rPr lang="it-IT" sz="2800" u="sng">
                <a:solidFill>
                  <a:schemeClr val="dk1"/>
                </a:solidFill>
                <a:latin typeface="Calibri"/>
                <a:ea typeface="Calibri"/>
                <a:cs typeface="Calibri"/>
                <a:sym typeface="Calibri"/>
              </a:rPr>
              <a:t>sono sempre automaticamente differiti</a:t>
            </a:r>
            <a:r>
              <a:rPr lang="it-IT" sz="2800">
                <a:solidFill>
                  <a:schemeClr val="dk1"/>
                </a:solidFill>
                <a:latin typeface="Calibri"/>
                <a:ea typeface="Calibri"/>
                <a:cs typeface="Calibri"/>
                <a:sym typeface="Calibri"/>
              </a:rPr>
              <a:t> con tassi di interesse generalmente elevati, mentre con le carte di credito puoi scegliere di dilazionare il pagamento alla fine del mese o al mese successivo e non addebitare interessi.
</a:t>
            </a:r>
          </a:p>
          <a:p>
            <a:pPr lvl="0"/>
            <a:r>
              <a:rPr lang="it-IT" sz="2800" u="sng">
                <a:solidFill>
                  <a:schemeClr val="dk1"/>
                </a:solidFill>
                <a:latin typeface="Calibri"/>
                <a:ea typeface="Calibri"/>
                <a:cs typeface="Calibri"/>
                <a:sym typeface="Calibri"/>
              </a:rPr>
              <a:t>Carte prepagate</a:t>
            </a:r>
            <a:r>
              <a:rPr lang="it-IT" sz="2800">
                <a:solidFill>
                  <a:schemeClr val="dk1"/>
                </a:solidFill>
                <a:latin typeface="Calibri"/>
                <a:ea typeface="Calibri"/>
                <a:cs typeface="Calibri"/>
                <a:sym typeface="Calibri"/>
              </a:rPr>
              <a:t>: Puoi spendere solo la somma di denaro precedentemente depositata sulla carta. Una volta speso il saldo della carta, può essere ricaricata tutte le volte che è necessario (normalmente con un import minimo e un massimo).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2"/>
          <p:cNvSpPr txBox="1"/>
          <p:nvPr/>
        </p:nvSpPr>
        <p:spPr>
          <a:xfrm>
            <a:off x="1447800" y="1573291"/>
            <a:ext cx="118110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4400" b="1">
                <a:solidFill>
                  <a:schemeClr val="dk1"/>
                </a:solidFill>
                <a:latin typeface="Calibri"/>
                <a:ea typeface="Calibri"/>
                <a:cs typeface="Calibri"/>
                <a:sym typeface="Calibri"/>
              </a:rPr>
              <a:t>3.</a:t>
            </a:r>
            <a:r>
              <a:rPr lang="it-IT" sz="4400" b="1">
                <a:solidFill>
                  <a:srgbClr val="343433"/>
                </a:solidFill>
                <a:latin typeface="Calibri"/>
                <a:ea typeface="Calibri"/>
                <a:cs typeface="Calibri"/>
                <a:sym typeface="Calibri"/>
              </a:rPr>
              <a:t> Types of bank cards</a:t>
            </a:r>
            <a:endParaRPr lang="it-IT" sz="4400" b="1">
              <a:solidFill>
                <a:schemeClr val="dk1"/>
              </a:solidFill>
              <a:latin typeface="Calibri"/>
              <a:ea typeface="Calibri"/>
              <a:cs typeface="Calibri"/>
              <a:sym typeface="Calibri"/>
            </a:endParaRPr>
          </a:p>
        </p:txBody>
      </p:sp>
      <p:sp>
        <p:nvSpPr>
          <p:cNvPr id="127" name="Google Shape;127;p12"/>
          <p:cNvSpPr txBox="1"/>
          <p:nvPr/>
        </p:nvSpPr>
        <p:spPr>
          <a:xfrm>
            <a:off x="1524000" y="2562880"/>
            <a:ext cx="15011400" cy="3970277"/>
          </a:xfrm>
          <a:prstGeom prst="rect">
            <a:avLst/>
          </a:prstGeom>
          <a:noFill/>
          <a:ln>
            <a:noFill/>
          </a:ln>
        </p:spPr>
        <p:txBody>
          <a:bodyPr spcFirstLastPara="1" wrap="square" lIns="91425" tIns="45700" rIns="91425" bIns="45700" anchor="t" anchorCtr="0">
            <a:spAutoFit/>
          </a:bodyPr>
          <a:lstStyle/>
          <a:p>
            <a:pPr lvl="0"/>
            <a:r>
              <a:rPr lang="it-IT" sz="2800" u="sng">
                <a:solidFill>
                  <a:schemeClr val="dk1"/>
                </a:solidFill>
                <a:latin typeface="Calibri"/>
                <a:ea typeface="Calibri"/>
                <a:cs typeface="Calibri"/>
                <a:sym typeface="Calibri"/>
              </a:rPr>
              <a:t>Carte virtuali</a:t>
            </a:r>
            <a:r>
              <a:rPr lang="it-IT" sz="2800" b="1" u="sng">
                <a:solidFill>
                  <a:schemeClr val="dk1"/>
                </a:solidFill>
                <a:latin typeface="Calibri"/>
                <a:ea typeface="Calibri"/>
                <a:cs typeface="Calibri"/>
                <a:sym typeface="Calibri"/>
              </a:rPr>
              <a:t>:</a:t>
            </a:r>
            <a:r>
              <a:rPr lang="it-IT" sz="2800" b="1">
                <a:solidFill>
                  <a:schemeClr val="dk1"/>
                </a:solidFill>
                <a:latin typeface="Calibri"/>
                <a:ea typeface="Calibri"/>
                <a:cs typeface="Calibri"/>
                <a:sym typeface="Calibri"/>
              </a:rPr>
              <a:t> </a:t>
            </a:r>
            <a:r>
              <a:rPr lang="it-IT" sz="2800">
                <a:solidFill>
                  <a:schemeClr val="dk1"/>
                </a:solidFill>
                <a:latin typeface="Calibri"/>
                <a:ea typeface="Calibri"/>
                <a:cs typeface="Calibri"/>
                <a:sym typeface="Calibri"/>
              </a:rPr>
              <a:t>Questa è la versione virtuale della carta prepagata. Le carte virtuali sono appositamente progettate per gli acquisti online. Non includono la plastica della carta, cioè sono disponibili solo il numero della carta e i codici di sicurezza. Trattandosi di carte prepagata, è sufficiente ricaricarle prima di utilizzarle con l'importo che si ritiene conveniente. Da quel momento in poi, qualsiasi acquisto effettuato online può essere addebitato su di esse, fino al limite del saldo che è stato ricaricato.
</a:t>
            </a:r>
          </a:p>
          <a:p>
            <a:pPr lvl="0"/>
            <a:r>
              <a:rPr lang="it-IT" sz="2800" u="sng">
                <a:solidFill>
                  <a:schemeClr val="dk1"/>
                </a:solidFill>
                <a:latin typeface="Calibri"/>
                <a:ea typeface="Calibri"/>
                <a:cs typeface="Calibri"/>
                <a:sym typeface="Calibri"/>
              </a:rPr>
              <a:t>Carte contactless</a:t>
            </a:r>
            <a:r>
              <a:rPr lang="it-IT" sz="2800">
                <a:solidFill>
                  <a:schemeClr val="dk1"/>
                </a:solidFill>
                <a:latin typeface="Calibri"/>
                <a:ea typeface="Calibri"/>
                <a:cs typeface="Calibri"/>
                <a:sym typeface="Calibri"/>
              </a:rPr>
              <a:t>: Sono carte, sia di debito che di credito, che possono essere utilizzate per effettuare pagamenti semplicemente avvicinandole al terminale di pagamento e, nel caso di transazioni superiori a 50 euro, inserendo il numero PIN.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3"/>
          <p:cNvSpPr txBox="1"/>
          <p:nvPr/>
        </p:nvSpPr>
        <p:spPr>
          <a:xfrm>
            <a:off x="1447800" y="1573291"/>
            <a:ext cx="12954000" cy="769401"/>
          </a:xfrm>
          <a:prstGeom prst="rect">
            <a:avLst/>
          </a:prstGeom>
          <a:noFill/>
          <a:ln>
            <a:noFill/>
          </a:ln>
        </p:spPr>
        <p:txBody>
          <a:bodyPr spcFirstLastPara="1" wrap="square" lIns="91425" tIns="45700" rIns="91425" bIns="45700" anchor="t" anchorCtr="0">
            <a:spAutoFit/>
          </a:bodyPr>
          <a:lstStyle/>
          <a:p>
            <a:pPr lvl="0"/>
            <a:r>
              <a:rPr lang="it-IT" sz="4400" b="1">
                <a:solidFill>
                  <a:schemeClr val="dk1"/>
                </a:solidFill>
                <a:latin typeface="Calibri"/>
                <a:ea typeface="Calibri"/>
                <a:cs typeface="Calibri"/>
                <a:sym typeface="Calibri"/>
              </a:rPr>
              <a:t>4.</a:t>
            </a:r>
            <a:r>
              <a:rPr lang="it-IT" sz="4400" b="1">
                <a:solidFill>
                  <a:srgbClr val="343433"/>
                </a:solidFill>
                <a:latin typeface="Calibri"/>
                <a:ea typeface="Calibri"/>
                <a:cs typeface="Calibri"/>
                <a:sym typeface="Calibri"/>
              </a:rPr>
              <a:t> Cosa sono l’electronic banking e l’online banking?</a:t>
            </a:r>
            <a:endParaRPr lang="it-IT" sz="4400" b="1">
              <a:solidFill>
                <a:schemeClr val="dk1"/>
              </a:solidFill>
              <a:latin typeface="Calibri"/>
              <a:ea typeface="Calibri"/>
              <a:cs typeface="Calibri"/>
              <a:sym typeface="Calibri"/>
            </a:endParaRPr>
          </a:p>
        </p:txBody>
      </p:sp>
      <p:sp>
        <p:nvSpPr>
          <p:cNvPr id="133" name="Google Shape;133;p13"/>
          <p:cNvSpPr txBox="1"/>
          <p:nvPr/>
        </p:nvSpPr>
        <p:spPr>
          <a:xfrm>
            <a:off x="1600200" y="3057941"/>
            <a:ext cx="9220200" cy="5262939"/>
          </a:xfrm>
          <a:prstGeom prst="rect">
            <a:avLst/>
          </a:prstGeom>
          <a:noFill/>
          <a:ln>
            <a:noFill/>
          </a:ln>
        </p:spPr>
        <p:txBody>
          <a:bodyPr spcFirstLastPara="1" wrap="square" lIns="91425" tIns="45700" rIns="91425" bIns="45700" anchor="t" anchorCtr="0">
            <a:spAutoFit/>
          </a:bodyPr>
          <a:lstStyle/>
          <a:p>
            <a:pPr lvl="0"/>
            <a:r>
              <a:rPr lang="it-IT" sz="2800" u="sng">
                <a:solidFill>
                  <a:schemeClr val="dk1"/>
                </a:solidFill>
                <a:latin typeface="Calibri"/>
                <a:ea typeface="Calibri"/>
                <a:cs typeface="Calibri"/>
                <a:sym typeface="Calibri"/>
              </a:rPr>
              <a:t>Electronic banking:</a:t>
            </a:r>
            <a:r>
              <a:rPr lang="it-IT" sz="2800" b="1">
                <a:solidFill>
                  <a:schemeClr val="dk1"/>
                </a:solidFill>
                <a:latin typeface="Calibri"/>
                <a:ea typeface="Calibri"/>
                <a:cs typeface="Calibri"/>
                <a:sym typeface="Calibri"/>
              </a:rPr>
              <a:t> </a:t>
            </a:r>
            <a:r>
              <a:rPr lang="it-IT" sz="2800">
                <a:solidFill>
                  <a:schemeClr val="dk1"/>
                </a:solidFill>
                <a:latin typeface="Calibri"/>
                <a:ea typeface="Calibri"/>
                <a:cs typeface="Calibri"/>
                <a:sym typeface="Calibri"/>
              </a:rPr>
              <a:t>L’electronic banking è un sistema che consente di effettuare la maggior parte delle operazioni bancarie elettronicamente, dall’apertura di un conto bancario all’effettuazione di qualsiasi bonifico, anche piccolo, e include l’</a:t>
            </a:r>
            <a:r>
              <a:rPr lang="it-IT" sz="2800" u="sng">
                <a:solidFill>
                  <a:schemeClr val="dk1"/>
                </a:solidFill>
                <a:latin typeface="Calibri"/>
                <a:ea typeface="Calibri"/>
                <a:cs typeface="Calibri"/>
                <a:sym typeface="Calibri"/>
              </a:rPr>
              <a:t>Online Banking</a:t>
            </a:r>
            <a:r>
              <a:rPr lang="it-IT" sz="2800">
                <a:solidFill>
                  <a:schemeClr val="dk1"/>
                </a:solidFill>
                <a:latin typeface="Calibri"/>
                <a:ea typeface="Calibri"/>
                <a:cs typeface="Calibri"/>
                <a:sym typeface="Calibri"/>
              </a:rPr>
              <a:t>. Ad esempio, con l’electronic banking si preleva denaro da un bancomat, si utilizzano carte di credito o si telefona a una filiale bancaria, mentre con l’online banking si svolgono operazioni bancarie da un computer o dispositivo mobile utilizzando una connessione Internet.
</a:t>
            </a:r>
          </a:p>
          <a:p>
            <a:pPr lvl="0"/>
            <a:r>
              <a:rPr lang="it-IT" sz="2800">
                <a:solidFill>
                  <a:schemeClr val="dk1"/>
                </a:solidFill>
                <a:latin typeface="Calibri"/>
                <a:ea typeface="Calibri"/>
                <a:cs typeface="Calibri"/>
                <a:sym typeface="Calibri"/>
              </a:rPr>
              <a:t>D'altra parte, una </a:t>
            </a:r>
            <a:r>
              <a:rPr lang="it-IT" sz="2800" u="sng">
                <a:solidFill>
                  <a:schemeClr val="dk1"/>
                </a:solidFill>
                <a:latin typeface="Calibri"/>
                <a:ea typeface="Calibri"/>
                <a:cs typeface="Calibri"/>
                <a:sym typeface="Calibri"/>
              </a:rPr>
              <a:t>virtual bank</a:t>
            </a:r>
            <a:r>
              <a:rPr lang="it-IT" sz="2800">
                <a:solidFill>
                  <a:schemeClr val="dk1"/>
                </a:solidFill>
                <a:latin typeface="Calibri"/>
                <a:ea typeface="Calibri"/>
                <a:cs typeface="Calibri"/>
                <a:sym typeface="Calibri"/>
              </a:rPr>
              <a:t> è una banca che non ha una filiale.</a:t>
            </a:r>
          </a:p>
        </p:txBody>
      </p:sp>
      <p:pic>
        <p:nvPicPr>
          <p:cNvPr id="134" name="Google Shape;134;p13" descr="Icono&#10;&#10;Descripción generada automáticamente"/>
          <p:cNvPicPr preferRelativeResize="0"/>
          <p:nvPr/>
        </p:nvPicPr>
        <p:blipFill rotWithShape="1">
          <a:blip r:embed="rId3">
            <a:alphaModFix/>
          </a:blip>
          <a:srcRect/>
          <a:stretch/>
        </p:blipFill>
        <p:spPr>
          <a:xfrm>
            <a:off x="12192000" y="3019841"/>
            <a:ext cx="4876800" cy="4876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4"/>
          <p:cNvSpPr txBox="1"/>
          <p:nvPr/>
        </p:nvSpPr>
        <p:spPr>
          <a:xfrm>
            <a:off x="1447800" y="1573291"/>
            <a:ext cx="11811000" cy="769441"/>
          </a:xfrm>
          <a:prstGeom prst="rect">
            <a:avLst/>
          </a:prstGeom>
          <a:noFill/>
          <a:ln>
            <a:noFill/>
          </a:ln>
        </p:spPr>
        <p:txBody>
          <a:bodyPr spcFirstLastPara="1" wrap="square" lIns="91425" tIns="45700" rIns="91425" bIns="45700" anchor="t" anchorCtr="0">
            <a:spAutoFit/>
          </a:bodyPr>
          <a:lstStyle/>
          <a:p>
            <a:pPr lvl="0"/>
            <a:r>
              <a:rPr lang="it-IT" sz="4400" b="1">
                <a:solidFill>
                  <a:schemeClr val="dk1"/>
                </a:solidFill>
                <a:latin typeface="Calibri"/>
                <a:ea typeface="Calibri"/>
                <a:cs typeface="Calibri"/>
                <a:sym typeface="Calibri"/>
              </a:rPr>
              <a:t>5.</a:t>
            </a:r>
            <a:r>
              <a:rPr lang="it-IT" sz="4400" b="1">
                <a:solidFill>
                  <a:srgbClr val="343433"/>
                </a:solidFill>
                <a:latin typeface="Calibri"/>
                <a:ea typeface="Calibri"/>
                <a:cs typeface="Calibri"/>
                <a:sym typeface="Calibri"/>
              </a:rPr>
              <a:t> Modalità di pagamento con il cellulare</a:t>
            </a:r>
            <a:endParaRPr lang="it-IT" sz="4400" b="1">
              <a:solidFill>
                <a:schemeClr val="dk1"/>
              </a:solidFill>
              <a:latin typeface="Calibri"/>
              <a:ea typeface="Calibri"/>
              <a:cs typeface="Calibri"/>
              <a:sym typeface="Calibri"/>
            </a:endParaRPr>
          </a:p>
        </p:txBody>
      </p:sp>
      <p:sp>
        <p:nvSpPr>
          <p:cNvPr id="140" name="Google Shape;140;p14"/>
          <p:cNvSpPr txBox="1"/>
          <p:nvPr/>
        </p:nvSpPr>
        <p:spPr>
          <a:xfrm>
            <a:off x="1524000" y="2562880"/>
            <a:ext cx="6934200" cy="4401164"/>
          </a:xfrm>
          <a:prstGeom prst="rect">
            <a:avLst/>
          </a:prstGeom>
          <a:noFill/>
          <a:ln>
            <a:noFill/>
          </a:ln>
        </p:spPr>
        <p:txBody>
          <a:bodyPr spcFirstLastPara="1" wrap="square" lIns="91425" tIns="45700" rIns="91425" bIns="45700" anchor="t" anchorCtr="0">
            <a:spAutoFit/>
          </a:bodyPr>
          <a:lstStyle/>
          <a:p>
            <a:pPr lvl="0"/>
            <a:r>
              <a:rPr lang="it-IT" sz="2800" u="sng" dirty="0">
                <a:solidFill>
                  <a:schemeClr val="dk1"/>
                </a:solidFill>
                <a:latin typeface="Calibri"/>
                <a:ea typeface="Calibri"/>
                <a:cs typeface="Calibri"/>
                <a:sym typeface="Calibri"/>
              </a:rPr>
              <a:t>NFC (</a:t>
            </a:r>
            <a:r>
              <a:rPr lang="it-IT" sz="2800" u="sng" dirty="0" err="1">
                <a:solidFill>
                  <a:schemeClr val="dk1"/>
                </a:solidFill>
                <a:latin typeface="Calibri"/>
                <a:ea typeface="Calibri"/>
                <a:cs typeface="Calibri"/>
                <a:sym typeface="Calibri"/>
              </a:rPr>
              <a:t>Near</a:t>
            </a:r>
            <a:r>
              <a:rPr lang="it-IT" sz="2800" u="sng" dirty="0">
                <a:solidFill>
                  <a:schemeClr val="dk1"/>
                </a:solidFill>
                <a:latin typeface="Calibri"/>
                <a:ea typeface="Calibri"/>
                <a:cs typeface="Calibri"/>
                <a:sym typeface="Calibri"/>
              </a:rPr>
              <a:t> Field </a:t>
            </a:r>
            <a:r>
              <a:rPr lang="it-IT" sz="2800" u="sng" dirty="0" err="1">
                <a:solidFill>
                  <a:schemeClr val="dk1"/>
                </a:solidFill>
                <a:latin typeface="Calibri"/>
                <a:ea typeface="Calibri"/>
                <a:cs typeface="Calibri"/>
                <a:sym typeface="Calibri"/>
              </a:rPr>
              <a:t>Communication</a:t>
            </a:r>
            <a:r>
              <a:rPr lang="it-IT" sz="2800" u="sng" dirty="0">
                <a:solidFill>
                  <a:schemeClr val="dk1"/>
                </a:solidFill>
                <a:latin typeface="Calibri"/>
                <a:ea typeface="Calibri"/>
                <a:cs typeface="Calibri"/>
                <a:sym typeface="Calibri"/>
              </a:rPr>
              <a:t>) </a:t>
            </a:r>
            <a:r>
              <a:rPr lang="it-IT" sz="2800" u="sng" dirty="0" err="1">
                <a:solidFill>
                  <a:schemeClr val="dk1"/>
                </a:solidFill>
                <a:latin typeface="Calibri"/>
                <a:ea typeface="Calibri"/>
                <a:cs typeface="Calibri"/>
                <a:sym typeface="Calibri"/>
              </a:rPr>
              <a:t>technology</a:t>
            </a:r>
            <a:r>
              <a:rPr lang="it-IT" sz="2800" u="sng" dirty="0">
                <a:solidFill>
                  <a:schemeClr val="dk1"/>
                </a:solidFill>
                <a:latin typeface="Calibri"/>
                <a:ea typeface="Calibri"/>
                <a:cs typeface="Calibri"/>
                <a:sym typeface="Calibri"/>
              </a:rPr>
              <a:t>:</a:t>
            </a:r>
            <a:r>
              <a:rPr lang="it-IT" sz="2800" dirty="0">
                <a:solidFill>
                  <a:schemeClr val="dk1"/>
                </a:solidFill>
                <a:latin typeface="Calibri"/>
                <a:ea typeface="Calibri"/>
                <a:cs typeface="Calibri"/>
                <a:sym typeface="Calibri"/>
              </a:rPr>
              <a:t> </a:t>
            </a:r>
            <a:r>
              <a:rPr lang="it-IT" sz="2800" dirty="0">
                <a:solidFill>
                  <a:schemeClr val="dk1"/>
                </a:solidFill>
                <a:latin typeface="Helvetica Neue"/>
                <a:ea typeface="Helvetica Neue"/>
                <a:cs typeface="Helvetica Neue"/>
                <a:sym typeface="Helvetica Neue"/>
              </a:rPr>
              <a:t> </a:t>
            </a:r>
            <a:r>
              <a:rPr lang="it-IT" sz="2800" dirty="0">
                <a:solidFill>
                  <a:schemeClr val="dk1"/>
                </a:solidFill>
                <a:latin typeface="Calibri"/>
                <a:ea typeface="Calibri"/>
                <a:cs typeface="Calibri"/>
                <a:sym typeface="Calibri"/>
              </a:rPr>
              <a:t>Si tratta di una tecnologia wireless a corto raggio che consente di trasmettere dati tra due dispositivi nelle immediate vicinanze. Quindi, se il nostro telefono ha il chip NFC ed è collegato alle nostre carte bancarie, possiamo usarlo per pagare nei negozi fisici. Tutto quello che devi fare è avvicinare il telefono al terminale di pagamento del negozio per effettuare il pagamento.</a:t>
            </a:r>
          </a:p>
        </p:txBody>
      </p:sp>
      <p:pic>
        <p:nvPicPr>
          <p:cNvPr id="141" name="Google Shape;141;p14" descr="Interfaz de usuario gráfica&#10;&#10;Descripción generada automáticamente"/>
          <p:cNvPicPr preferRelativeResize="0"/>
          <p:nvPr/>
        </p:nvPicPr>
        <p:blipFill rotWithShape="1">
          <a:blip r:embed="rId3">
            <a:alphaModFix/>
          </a:blip>
          <a:srcRect/>
          <a:stretch/>
        </p:blipFill>
        <p:spPr>
          <a:xfrm>
            <a:off x="10029190" y="2562880"/>
            <a:ext cx="6734810" cy="441971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p:nvPr/>
        </p:nvSpPr>
        <p:spPr>
          <a:xfrm>
            <a:off x="1447800" y="1573291"/>
            <a:ext cx="11811000" cy="769441"/>
          </a:xfrm>
          <a:prstGeom prst="rect">
            <a:avLst/>
          </a:prstGeom>
          <a:noFill/>
          <a:ln>
            <a:noFill/>
          </a:ln>
        </p:spPr>
        <p:txBody>
          <a:bodyPr spcFirstLastPara="1" wrap="square" lIns="91425" tIns="45700" rIns="91425" bIns="45700" anchor="t" anchorCtr="0">
            <a:spAutoFit/>
          </a:bodyPr>
          <a:lstStyle/>
          <a:p>
            <a:pPr lvl="0"/>
            <a:r>
              <a:rPr lang="it-IT" sz="4400" b="1">
                <a:solidFill>
                  <a:schemeClr val="dk1"/>
                </a:solidFill>
                <a:latin typeface="Calibri"/>
                <a:ea typeface="Calibri"/>
                <a:cs typeface="Calibri"/>
                <a:sym typeface="Calibri"/>
              </a:rPr>
              <a:t>5.</a:t>
            </a:r>
            <a:r>
              <a:rPr lang="it-IT" sz="4400" b="1">
                <a:solidFill>
                  <a:srgbClr val="343433"/>
                </a:solidFill>
                <a:latin typeface="Calibri"/>
                <a:ea typeface="Calibri"/>
                <a:cs typeface="Calibri"/>
                <a:sym typeface="Calibri"/>
              </a:rPr>
              <a:t> Modalità di pagamento con il cellulare</a:t>
            </a:r>
            <a:endParaRPr lang="it-IT" sz="4400" b="1">
              <a:solidFill>
                <a:schemeClr val="dk1"/>
              </a:solidFill>
              <a:latin typeface="Calibri"/>
              <a:ea typeface="Calibri"/>
              <a:cs typeface="Calibri"/>
              <a:sym typeface="Calibri"/>
            </a:endParaRPr>
          </a:p>
        </p:txBody>
      </p:sp>
      <p:sp>
        <p:nvSpPr>
          <p:cNvPr id="147" name="Google Shape;147;p15"/>
          <p:cNvSpPr txBox="1"/>
          <p:nvPr/>
        </p:nvSpPr>
        <p:spPr>
          <a:xfrm>
            <a:off x="1524000" y="2562880"/>
            <a:ext cx="8763000" cy="5262939"/>
          </a:xfrm>
          <a:prstGeom prst="rect">
            <a:avLst/>
          </a:prstGeom>
          <a:noFill/>
          <a:ln>
            <a:noFill/>
          </a:ln>
        </p:spPr>
        <p:txBody>
          <a:bodyPr spcFirstLastPara="1" wrap="square" lIns="91425" tIns="45700" rIns="91425" bIns="45700" anchor="t" anchorCtr="0">
            <a:spAutoFit/>
          </a:bodyPr>
          <a:lstStyle/>
          <a:p>
            <a:pPr lvl="0"/>
            <a:r>
              <a:rPr lang="it-IT" sz="2800" u="sng" dirty="0">
                <a:latin typeface="Calibri"/>
                <a:ea typeface="Calibri"/>
                <a:cs typeface="Calibri"/>
                <a:sym typeface="Calibri"/>
              </a:rPr>
              <a:t>Pagamenti immediate:</a:t>
            </a:r>
            <a:r>
              <a:rPr lang="it-IT" sz="2800" dirty="0">
                <a:latin typeface="Calibri"/>
                <a:ea typeface="Calibri"/>
                <a:cs typeface="Calibri"/>
                <a:sym typeface="Calibri"/>
              </a:rPr>
              <a:t> Sono quelli in cui il denaro è disponibile in pochi secondi, quasi in tempo reale, sul conto del beneficiario, in qualsiasi momento della giornata e tutti i giorni dell’anno.  Funzionano dopo aver scaricato l’APP offerta dalle banche (o da qualsiasi altro servizio di pagamento) e aver associato un numero di cellulare o un indirizzo email. Con questo, l’operazione può essere eseguita semplicemente indicando il numero di cellulare della persona a cui si desidera inviare il pagamento, che verrà saldato in pochi secondi. Entrambe le parti devono essere iscritte al sistema affinché funzioni. Un esempio di questo servizio è </a:t>
            </a:r>
            <a:r>
              <a:rPr lang="it-IT" sz="2800" b="1" dirty="0">
                <a:latin typeface="Calibri"/>
                <a:ea typeface="Calibri"/>
                <a:cs typeface="Calibri"/>
                <a:sym typeface="Calibri"/>
              </a:rPr>
              <a:t>Bizum</a:t>
            </a:r>
            <a:r>
              <a:rPr lang="it-IT" sz="2800" dirty="0">
                <a:latin typeface="Calibri"/>
                <a:ea typeface="Calibri"/>
                <a:cs typeface="Calibri"/>
                <a:sym typeface="Calibri"/>
              </a:rPr>
              <a:t>.</a:t>
            </a:r>
            <a:endParaRPr lang="it-IT" dirty="0"/>
          </a:p>
        </p:txBody>
      </p:sp>
      <p:pic>
        <p:nvPicPr>
          <p:cNvPr id="148" name="Google Shape;148;p15" descr="Texto&#10;&#10;Descripción generada automáticamente con confianza media"/>
          <p:cNvPicPr preferRelativeResize="0"/>
          <p:nvPr/>
        </p:nvPicPr>
        <p:blipFill rotWithShape="1">
          <a:blip r:embed="rId3">
            <a:alphaModFix/>
          </a:blip>
          <a:srcRect/>
          <a:stretch/>
        </p:blipFill>
        <p:spPr>
          <a:xfrm>
            <a:off x="11887200" y="3952875"/>
            <a:ext cx="4876800" cy="23812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6"/>
          <p:cNvSpPr txBox="1"/>
          <p:nvPr/>
        </p:nvSpPr>
        <p:spPr>
          <a:xfrm>
            <a:off x="1447800" y="1573291"/>
            <a:ext cx="11811000" cy="769441"/>
          </a:xfrm>
          <a:prstGeom prst="rect">
            <a:avLst/>
          </a:prstGeom>
          <a:noFill/>
          <a:ln>
            <a:noFill/>
          </a:ln>
        </p:spPr>
        <p:txBody>
          <a:bodyPr spcFirstLastPara="1" wrap="square" lIns="91425" tIns="45700" rIns="91425" bIns="45700" anchor="t" anchorCtr="0">
            <a:spAutoFit/>
          </a:bodyPr>
          <a:lstStyle/>
          <a:p>
            <a:pPr lvl="0"/>
            <a:r>
              <a:rPr lang="it-IT" sz="4400" b="1">
                <a:solidFill>
                  <a:schemeClr val="dk1"/>
                </a:solidFill>
                <a:latin typeface="Calibri"/>
                <a:ea typeface="Calibri"/>
                <a:cs typeface="Calibri"/>
                <a:sym typeface="Calibri"/>
              </a:rPr>
              <a:t>5.</a:t>
            </a:r>
            <a:r>
              <a:rPr lang="it-IT" sz="4400" b="1">
                <a:solidFill>
                  <a:srgbClr val="343433"/>
                </a:solidFill>
                <a:latin typeface="Calibri"/>
                <a:ea typeface="Calibri"/>
                <a:cs typeface="Calibri"/>
                <a:sym typeface="Calibri"/>
              </a:rPr>
              <a:t> Modalità di pagamento con il cellulare</a:t>
            </a:r>
            <a:endParaRPr lang="it-IT" sz="4400" b="1">
              <a:solidFill>
                <a:schemeClr val="dk1"/>
              </a:solidFill>
              <a:latin typeface="Calibri"/>
              <a:ea typeface="Calibri"/>
              <a:cs typeface="Calibri"/>
              <a:sym typeface="Calibri"/>
            </a:endParaRPr>
          </a:p>
        </p:txBody>
      </p:sp>
      <p:sp>
        <p:nvSpPr>
          <p:cNvPr id="154" name="Google Shape;154;p16"/>
          <p:cNvSpPr txBox="1"/>
          <p:nvPr/>
        </p:nvSpPr>
        <p:spPr>
          <a:xfrm>
            <a:off x="1524000" y="2562880"/>
            <a:ext cx="15087600"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800" u="sng">
                <a:solidFill>
                  <a:schemeClr val="dk1"/>
                </a:solidFill>
                <a:latin typeface="Calibri"/>
                <a:ea typeface="Calibri"/>
                <a:cs typeface="Calibri"/>
                <a:sym typeface="Calibri"/>
              </a:rPr>
              <a:t>PayPal</a:t>
            </a:r>
            <a:r>
              <a:rPr lang="it-IT" sz="2800" b="1" u="sng">
                <a:solidFill>
                  <a:schemeClr val="dk1"/>
                </a:solidFill>
                <a:latin typeface="Calibri"/>
                <a:ea typeface="Calibri"/>
                <a:cs typeface="Calibri"/>
                <a:sym typeface="Calibri"/>
              </a:rPr>
              <a:t>:</a:t>
            </a:r>
            <a:r>
              <a:rPr lang="it-IT" sz="2800" b="1">
                <a:solidFill>
                  <a:schemeClr val="dk1"/>
                </a:solidFill>
                <a:latin typeface="Calibri"/>
                <a:ea typeface="Calibri"/>
                <a:cs typeface="Calibri"/>
                <a:sym typeface="Calibri"/>
              </a:rPr>
              <a:t> </a:t>
            </a:r>
            <a:r>
              <a:rPr lang="it-IT" sz="2800">
                <a:solidFill>
                  <a:schemeClr val="dk1"/>
                </a:solidFill>
                <a:latin typeface="Calibri"/>
                <a:ea typeface="Calibri"/>
                <a:cs typeface="Calibri"/>
                <a:sym typeface="Calibri"/>
              </a:rPr>
              <a:t>Basato su un sistema di account di posta elettronica. Per questo devi associare una carta al tuo account PayPal; quando vuoi pagare, accedi semplicemente con la tua email e password, in questo modo non devi inserire i tuoi dati finanziari.</a:t>
            </a:r>
          </a:p>
        </p:txBody>
      </p:sp>
      <p:pic>
        <p:nvPicPr>
          <p:cNvPr id="155" name="Google Shape;155;p16" descr="Logotipo&#10;&#10;Descripción generada automáticamente"/>
          <p:cNvPicPr preferRelativeResize="0"/>
          <p:nvPr/>
        </p:nvPicPr>
        <p:blipFill rotWithShape="1">
          <a:blip r:embed="rId3">
            <a:alphaModFix/>
          </a:blip>
          <a:srcRect/>
          <a:stretch/>
        </p:blipFill>
        <p:spPr>
          <a:xfrm>
            <a:off x="5791200" y="4809649"/>
            <a:ext cx="6705600" cy="1752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7"/>
          <p:cNvSpPr txBox="1"/>
          <p:nvPr/>
        </p:nvSpPr>
        <p:spPr>
          <a:xfrm>
            <a:off x="1447800" y="1573291"/>
            <a:ext cx="11811000" cy="769441"/>
          </a:xfrm>
          <a:prstGeom prst="rect">
            <a:avLst/>
          </a:prstGeom>
          <a:noFill/>
          <a:ln>
            <a:noFill/>
          </a:ln>
        </p:spPr>
        <p:txBody>
          <a:bodyPr spcFirstLastPara="1" wrap="square" lIns="91425" tIns="45700" rIns="91425" bIns="45700" anchor="t" anchorCtr="0">
            <a:spAutoFit/>
          </a:bodyPr>
          <a:lstStyle/>
          <a:p>
            <a:pPr lvl="0"/>
            <a:r>
              <a:rPr lang="it-IT" sz="4400" b="1">
                <a:solidFill>
                  <a:schemeClr val="dk1"/>
                </a:solidFill>
                <a:latin typeface="Calibri"/>
                <a:ea typeface="Calibri"/>
                <a:cs typeface="Calibri"/>
                <a:sym typeface="Calibri"/>
              </a:rPr>
              <a:t>6.</a:t>
            </a:r>
            <a:r>
              <a:rPr lang="it-IT" sz="4400" b="1">
                <a:solidFill>
                  <a:srgbClr val="343433"/>
                </a:solidFill>
                <a:latin typeface="Calibri"/>
                <a:ea typeface="Calibri"/>
                <a:cs typeface="Calibri"/>
                <a:sym typeface="Calibri"/>
              </a:rPr>
              <a:t> Cos'è un ATM?</a:t>
            </a:r>
            <a:endParaRPr lang="it-IT" sz="4400" b="1">
              <a:solidFill>
                <a:schemeClr val="dk1"/>
              </a:solidFill>
              <a:latin typeface="Calibri"/>
              <a:ea typeface="Calibri"/>
              <a:cs typeface="Calibri"/>
              <a:sym typeface="Calibri"/>
            </a:endParaRPr>
          </a:p>
        </p:txBody>
      </p:sp>
      <p:sp>
        <p:nvSpPr>
          <p:cNvPr id="161" name="Google Shape;161;p17"/>
          <p:cNvSpPr txBox="1"/>
          <p:nvPr/>
        </p:nvSpPr>
        <p:spPr>
          <a:xfrm>
            <a:off x="1524000" y="2562880"/>
            <a:ext cx="9296400" cy="5262939"/>
          </a:xfrm>
          <a:prstGeom prst="rect">
            <a:avLst/>
          </a:prstGeom>
          <a:noFill/>
          <a:ln>
            <a:noFill/>
          </a:ln>
        </p:spPr>
        <p:txBody>
          <a:bodyPr spcFirstLastPara="1" wrap="square" lIns="91425" tIns="45700" rIns="91425" bIns="45700" anchor="t" anchorCtr="0">
            <a:spAutoFit/>
          </a:bodyPr>
          <a:lstStyle/>
          <a:p>
            <a:pPr lvl="0"/>
            <a:r>
              <a:rPr lang="it-IT" sz="2800">
                <a:solidFill>
                  <a:schemeClr val="dk1"/>
                </a:solidFill>
                <a:latin typeface="Calibri"/>
                <a:ea typeface="Calibri"/>
                <a:cs typeface="Calibri"/>
                <a:sym typeface="Calibri"/>
              </a:rPr>
              <a:t>La funzione principale del’ATM è quella di fornire accesso immediato al contante 24 ore al giorno ed è utilizzato da libretto di risparmio, carta di debito o di credito. È inoltre possibile utilizzare l’ATM per consultare conti e saldi, effettuare depositi, effettuare trasferimenti, acquistare biglietti per eventi, ricaricare carte di pagamento telefoniche e di trasporto, ecc.
</a:t>
            </a:r>
          </a:p>
          <a:p>
            <a:pPr lvl="0"/>
            <a:r>
              <a:rPr lang="it-IT" sz="2800">
                <a:solidFill>
                  <a:schemeClr val="dk1"/>
                </a:solidFill>
                <a:latin typeface="Calibri"/>
                <a:ea typeface="Calibri"/>
                <a:cs typeface="Calibri"/>
                <a:sym typeface="Calibri"/>
              </a:rPr>
              <a:t>È importante tenere conto delle commissioni che potrebbero essere addebitate per operare con un’ATM di un’altra banca o appartenente a un’altra rete ATM, o per prelevare denaro a credito invece di addebitarlo sul tuo conto corrente.</a:t>
            </a:r>
          </a:p>
        </p:txBody>
      </p:sp>
      <p:pic>
        <p:nvPicPr>
          <p:cNvPr id="162" name="Google Shape;162;p17" descr="Interfaz de usuario gráfica&#10;&#10;Descripción generada automáticamente"/>
          <p:cNvPicPr preferRelativeResize="0"/>
          <p:nvPr/>
        </p:nvPicPr>
        <p:blipFill rotWithShape="1">
          <a:blip r:embed="rId3">
            <a:alphaModFix/>
          </a:blip>
          <a:srcRect/>
          <a:stretch/>
        </p:blipFill>
        <p:spPr>
          <a:xfrm>
            <a:off x="11963400" y="2564537"/>
            <a:ext cx="5467131" cy="410462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8"/>
          <p:cNvSpPr txBox="1"/>
          <p:nvPr/>
        </p:nvSpPr>
        <p:spPr>
          <a:xfrm>
            <a:off x="1447800" y="1573291"/>
            <a:ext cx="12588240" cy="1446509"/>
          </a:xfrm>
          <a:prstGeom prst="rect">
            <a:avLst/>
          </a:prstGeom>
          <a:noFill/>
          <a:ln>
            <a:noFill/>
          </a:ln>
        </p:spPr>
        <p:txBody>
          <a:bodyPr spcFirstLastPara="1" wrap="square" lIns="91425" tIns="45700" rIns="91425" bIns="45700" anchor="t" anchorCtr="0">
            <a:spAutoFit/>
          </a:bodyPr>
          <a:lstStyle/>
          <a:p>
            <a:pPr lvl="0"/>
            <a:r>
              <a:rPr lang="it-IT" sz="4400" b="1">
                <a:solidFill>
                  <a:schemeClr val="dk1"/>
                </a:solidFill>
                <a:latin typeface="Calibri"/>
                <a:ea typeface="Calibri"/>
                <a:cs typeface="Calibri"/>
                <a:sym typeface="Calibri"/>
              </a:rPr>
              <a:t>7.</a:t>
            </a:r>
            <a:r>
              <a:rPr lang="it-IT" sz="4400" b="1">
                <a:solidFill>
                  <a:srgbClr val="343433"/>
                </a:solidFill>
                <a:latin typeface="Calibri"/>
                <a:ea typeface="Calibri"/>
                <a:cs typeface="Calibri"/>
                <a:sym typeface="Calibri"/>
              </a:rPr>
              <a:t> A cosa serve e quando viene utilizzato un addebito diretto?</a:t>
            </a:r>
            <a:endParaRPr lang="it-IT" sz="4400" b="1">
              <a:solidFill>
                <a:schemeClr val="dk1"/>
              </a:solidFill>
              <a:latin typeface="Calibri"/>
              <a:ea typeface="Calibri"/>
              <a:cs typeface="Calibri"/>
              <a:sym typeface="Calibri"/>
            </a:endParaRPr>
          </a:p>
        </p:txBody>
      </p:sp>
      <p:sp>
        <p:nvSpPr>
          <p:cNvPr id="168" name="Google Shape;168;p18"/>
          <p:cNvSpPr txBox="1"/>
          <p:nvPr/>
        </p:nvSpPr>
        <p:spPr>
          <a:xfrm>
            <a:off x="1447800" y="3317260"/>
            <a:ext cx="7086600" cy="3108503"/>
          </a:xfrm>
          <a:prstGeom prst="rect">
            <a:avLst/>
          </a:prstGeom>
          <a:noFill/>
          <a:ln>
            <a:noFill/>
          </a:ln>
        </p:spPr>
        <p:txBody>
          <a:bodyPr spcFirstLastPara="1" wrap="square" lIns="91425" tIns="45700" rIns="91425" bIns="45700" anchor="t" anchorCtr="0">
            <a:spAutoFit/>
          </a:bodyPr>
          <a:lstStyle/>
          <a:p>
            <a:pPr lvl="0"/>
            <a:r>
              <a:rPr lang="it-IT" sz="2800" dirty="0">
                <a:solidFill>
                  <a:schemeClr val="dk1"/>
                </a:solidFill>
                <a:latin typeface="Calibri"/>
                <a:ea typeface="Calibri"/>
                <a:cs typeface="Calibri"/>
                <a:sym typeface="Calibri"/>
              </a:rPr>
              <a:t>L’addebito diretto è una forma di pagamento, con la quale la banca è istruita a prendersi cura delle fatture che riceviamo periodicamente. Di solito viene utilizzato per il pagamento di servizi ricorrenti, come tasse scolastiche, elettricità, acqua, telefono, intrattenimento, ecc.</a:t>
            </a:r>
          </a:p>
        </p:txBody>
      </p:sp>
      <p:pic>
        <p:nvPicPr>
          <p:cNvPr id="169" name="Google Shape;169;p18" descr="Imagen que contiene Gráfico&#10;&#10;Descripción generada automáticamente"/>
          <p:cNvPicPr preferRelativeResize="0"/>
          <p:nvPr/>
        </p:nvPicPr>
        <p:blipFill rotWithShape="1">
          <a:blip r:embed="rId3">
            <a:alphaModFix/>
          </a:blip>
          <a:srcRect/>
          <a:stretch/>
        </p:blipFill>
        <p:spPr>
          <a:xfrm>
            <a:off x="9829800" y="2554597"/>
            <a:ext cx="6706599" cy="440120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9"/>
          <p:cNvSpPr txBox="1"/>
          <p:nvPr/>
        </p:nvSpPr>
        <p:spPr>
          <a:xfrm>
            <a:off x="1447800" y="1573291"/>
            <a:ext cx="12725400" cy="769441"/>
          </a:xfrm>
          <a:prstGeom prst="rect">
            <a:avLst/>
          </a:prstGeom>
          <a:noFill/>
          <a:ln>
            <a:noFill/>
          </a:ln>
        </p:spPr>
        <p:txBody>
          <a:bodyPr spcFirstLastPara="1" wrap="square" lIns="91425" tIns="45700" rIns="91425" bIns="45700" anchor="t" anchorCtr="0">
            <a:spAutoFit/>
          </a:bodyPr>
          <a:lstStyle/>
          <a:p>
            <a:pPr lvl="0"/>
            <a:r>
              <a:rPr lang="it-IT" sz="4400" b="1">
                <a:solidFill>
                  <a:schemeClr val="dk1"/>
                </a:solidFill>
                <a:latin typeface="Calibri"/>
                <a:ea typeface="Calibri"/>
                <a:cs typeface="Calibri"/>
                <a:sym typeface="Calibri"/>
              </a:rPr>
              <a:t>8.</a:t>
            </a:r>
            <a:r>
              <a:rPr lang="it-IT" sz="4400" b="1">
                <a:solidFill>
                  <a:srgbClr val="343433"/>
                </a:solidFill>
                <a:latin typeface="Calibri"/>
                <a:ea typeface="Calibri"/>
                <a:cs typeface="Calibri"/>
                <a:sym typeface="Calibri"/>
              </a:rPr>
              <a:t> Cos’è un bonifico bancario?</a:t>
            </a:r>
            <a:endParaRPr lang="it-IT" sz="4400" b="1">
              <a:solidFill>
                <a:schemeClr val="dk1"/>
              </a:solidFill>
              <a:latin typeface="Calibri"/>
              <a:ea typeface="Calibri"/>
              <a:cs typeface="Calibri"/>
              <a:sym typeface="Calibri"/>
            </a:endParaRPr>
          </a:p>
        </p:txBody>
      </p:sp>
      <p:sp>
        <p:nvSpPr>
          <p:cNvPr id="175" name="Google Shape;175;p19"/>
          <p:cNvSpPr txBox="1"/>
          <p:nvPr/>
        </p:nvSpPr>
        <p:spPr>
          <a:xfrm>
            <a:off x="1524000" y="2562880"/>
            <a:ext cx="7315200" cy="5262939"/>
          </a:xfrm>
          <a:prstGeom prst="rect">
            <a:avLst/>
          </a:prstGeom>
          <a:noFill/>
          <a:ln>
            <a:noFill/>
          </a:ln>
        </p:spPr>
        <p:txBody>
          <a:bodyPr spcFirstLastPara="1" wrap="square" lIns="91425" tIns="45700" rIns="91425" bIns="45700" anchor="t" anchorCtr="0">
            <a:spAutoFit/>
          </a:bodyPr>
          <a:lstStyle/>
          <a:p>
            <a:pPr lvl="0"/>
            <a:r>
              <a:rPr lang="it-IT" sz="2800">
                <a:solidFill>
                  <a:schemeClr val="dk1"/>
                </a:solidFill>
                <a:latin typeface="Calibri"/>
                <a:ea typeface="Calibri"/>
                <a:cs typeface="Calibri"/>
                <a:sym typeface="Calibri"/>
              </a:rPr>
              <a:t>Si tratta di transazioni che si verificano quando una persona istruisce la propria banca a prelevare denaro dal proprio conto e depositarlo sul conto di un’altra persona presso la stessa banca o un’altra banca. La grande differenza con un addebito diretto è che i trasferimenti sono pagamenti una tantum e non pagamenti regolari. È possibile effettuare un trasferimento, ad esempio, per pagare una quota di iscrizione al corso. Oppure puoi ricevere un trasferimento come regalo di nozze. Ogni banca addebita commissioni diverse per effettuare un bonifico.</a:t>
            </a:r>
          </a:p>
        </p:txBody>
      </p:sp>
      <p:pic>
        <p:nvPicPr>
          <p:cNvPr id="176" name="Google Shape;176;p19" descr="Interfaz de usuario gráfica&#10;&#10;Descripción generada automáticamente con confianza media"/>
          <p:cNvPicPr preferRelativeResize="0"/>
          <p:nvPr/>
        </p:nvPicPr>
        <p:blipFill rotWithShape="1">
          <a:blip r:embed="rId3">
            <a:alphaModFix/>
          </a:blip>
          <a:srcRect/>
          <a:stretch/>
        </p:blipFill>
        <p:spPr>
          <a:xfrm>
            <a:off x="9601200" y="2562880"/>
            <a:ext cx="7315200" cy="4800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Google Shape;30;p2"/>
          <p:cNvSpPr txBox="1"/>
          <p:nvPr/>
        </p:nvSpPr>
        <p:spPr>
          <a:xfrm>
            <a:off x="1524000" y="1503549"/>
            <a:ext cx="9462656" cy="769401"/>
          </a:xfrm>
          <a:prstGeom prst="rect">
            <a:avLst/>
          </a:prstGeom>
          <a:noFill/>
          <a:ln>
            <a:noFill/>
          </a:ln>
        </p:spPr>
        <p:txBody>
          <a:bodyPr spcFirstLastPara="1" wrap="square" lIns="91425" tIns="45700" rIns="91425" bIns="45700" anchor="t" anchorCtr="0">
            <a:spAutoFit/>
          </a:bodyPr>
          <a:lstStyle/>
          <a:p>
            <a:pPr lvl="0"/>
            <a:r>
              <a:rPr lang="it-IT" sz="4400" b="1">
                <a:solidFill>
                  <a:schemeClr val="dk1"/>
                </a:solidFill>
                <a:latin typeface="Calibri"/>
                <a:ea typeface="Calibri"/>
                <a:cs typeface="Calibri"/>
                <a:sym typeface="Calibri"/>
              </a:rPr>
              <a:t>Obiettivi &amp; Finalità</a:t>
            </a:r>
          </a:p>
        </p:txBody>
      </p:sp>
      <p:sp>
        <p:nvSpPr>
          <p:cNvPr id="31" name="Google Shape;31;p2"/>
          <p:cNvSpPr txBox="1"/>
          <p:nvPr/>
        </p:nvSpPr>
        <p:spPr>
          <a:xfrm>
            <a:off x="1524000" y="2262365"/>
            <a:ext cx="10040186" cy="523180"/>
          </a:xfrm>
          <a:prstGeom prst="rect">
            <a:avLst/>
          </a:prstGeom>
          <a:noFill/>
          <a:ln>
            <a:noFill/>
          </a:ln>
        </p:spPr>
        <p:txBody>
          <a:bodyPr spcFirstLastPara="1" wrap="square" lIns="91425" tIns="45700" rIns="91425" bIns="45700" anchor="t" anchorCtr="0">
            <a:spAutoFit/>
          </a:bodyPr>
          <a:lstStyle/>
          <a:p>
            <a:pPr lvl="0" algn="just"/>
            <a:r>
              <a:rPr lang="it-IT" sz="2800">
                <a:solidFill>
                  <a:schemeClr val="dk1"/>
                </a:solidFill>
                <a:latin typeface="Calibri"/>
                <a:ea typeface="Calibri"/>
                <a:cs typeface="Calibri"/>
                <a:sym typeface="Calibri"/>
              </a:rPr>
              <a:t>Alla fine di questo modulo sarai in grado di:</a:t>
            </a:r>
          </a:p>
        </p:txBody>
      </p:sp>
      <p:pic>
        <p:nvPicPr>
          <p:cNvPr id="32" name="Google Shape;32;p2"/>
          <p:cNvPicPr preferRelativeResize="0"/>
          <p:nvPr/>
        </p:nvPicPr>
        <p:blipFill rotWithShape="1">
          <a:blip r:embed="rId3">
            <a:alphaModFix/>
          </a:blip>
          <a:srcRect l="5145" t="9824" r="3271" b="9271"/>
          <a:stretch/>
        </p:blipFill>
        <p:spPr>
          <a:xfrm>
            <a:off x="10668000" y="4639192"/>
            <a:ext cx="7353671" cy="4058318"/>
          </a:xfrm>
          <a:prstGeom prst="rect">
            <a:avLst/>
          </a:prstGeom>
          <a:noFill/>
          <a:ln>
            <a:noFill/>
          </a:ln>
        </p:spPr>
      </p:pic>
      <p:pic>
        <p:nvPicPr>
          <p:cNvPr id="33" name="Google Shape;33;p2"/>
          <p:cNvPicPr preferRelativeResize="0"/>
          <p:nvPr/>
        </p:nvPicPr>
        <p:blipFill rotWithShape="1">
          <a:blip r:embed="rId4">
            <a:alphaModFix/>
          </a:blip>
          <a:srcRect b="68891"/>
          <a:stretch/>
        </p:blipFill>
        <p:spPr>
          <a:xfrm>
            <a:off x="1803952" y="3408525"/>
            <a:ext cx="370416" cy="280000"/>
          </a:xfrm>
          <a:prstGeom prst="rect">
            <a:avLst/>
          </a:prstGeom>
          <a:noFill/>
          <a:ln>
            <a:noFill/>
          </a:ln>
        </p:spPr>
      </p:pic>
      <p:pic>
        <p:nvPicPr>
          <p:cNvPr id="34" name="Google Shape;34;p2"/>
          <p:cNvPicPr preferRelativeResize="0"/>
          <p:nvPr/>
        </p:nvPicPr>
        <p:blipFill rotWithShape="1">
          <a:blip r:embed="rId4">
            <a:alphaModFix/>
          </a:blip>
          <a:srcRect t="63119" r="-2857" b="2656"/>
          <a:stretch/>
        </p:blipFill>
        <p:spPr>
          <a:xfrm>
            <a:off x="1808152" y="5522622"/>
            <a:ext cx="381000" cy="326225"/>
          </a:xfrm>
          <a:prstGeom prst="rect">
            <a:avLst/>
          </a:prstGeom>
          <a:noFill/>
          <a:ln>
            <a:noFill/>
          </a:ln>
        </p:spPr>
      </p:pic>
      <p:grpSp>
        <p:nvGrpSpPr>
          <p:cNvPr id="35" name="Google Shape;35;p2"/>
          <p:cNvGrpSpPr/>
          <p:nvPr/>
        </p:nvGrpSpPr>
        <p:grpSpPr>
          <a:xfrm>
            <a:off x="1803952" y="4227222"/>
            <a:ext cx="389419" cy="357695"/>
            <a:chOff x="10576646" y="4322694"/>
            <a:chExt cx="700954" cy="668406"/>
          </a:xfrm>
        </p:grpSpPr>
        <p:pic>
          <p:nvPicPr>
            <p:cNvPr id="36" name="Google Shape;36;p2"/>
            <p:cNvPicPr preferRelativeResize="0"/>
            <p:nvPr/>
          </p:nvPicPr>
          <p:blipFill rotWithShape="1">
            <a:blip r:embed="rId4">
              <a:alphaModFix/>
            </a:blip>
            <a:srcRect l="-2272" t="29946" r="-2858" b="35829"/>
            <a:stretch/>
          </p:blipFill>
          <p:spPr>
            <a:xfrm>
              <a:off x="10576646" y="4381500"/>
              <a:ext cx="700954" cy="609600"/>
            </a:xfrm>
            <a:prstGeom prst="rect">
              <a:avLst/>
            </a:prstGeom>
            <a:noFill/>
            <a:ln>
              <a:noFill/>
            </a:ln>
          </p:spPr>
        </p:pic>
        <p:sp>
          <p:nvSpPr>
            <p:cNvPr id="37" name="Google Shape;37;p2"/>
            <p:cNvSpPr/>
            <p:nvPr/>
          </p:nvSpPr>
          <p:spPr>
            <a:xfrm>
              <a:off x="10820400" y="4322694"/>
              <a:ext cx="228600" cy="71735"/>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38" name="Google Shape;38;p2"/>
          <p:cNvSpPr txBox="1"/>
          <p:nvPr/>
        </p:nvSpPr>
        <p:spPr>
          <a:xfrm>
            <a:off x="2687320" y="3264538"/>
            <a:ext cx="8077199" cy="523180"/>
          </a:xfrm>
          <a:prstGeom prst="rect">
            <a:avLst/>
          </a:prstGeom>
          <a:noFill/>
          <a:ln>
            <a:noFill/>
          </a:ln>
        </p:spPr>
        <p:txBody>
          <a:bodyPr spcFirstLastPara="1" wrap="square" lIns="108000" tIns="45700" rIns="108000" bIns="45700" anchor="t" anchorCtr="0">
            <a:spAutoFit/>
          </a:bodyPr>
          <a:lstStyle/>
          <a:p>
            <a:pPr lvl="0"/>
            <a:r>
              <a:rPr lang="it-IT" sz="2800" b="1">
                <a:solidFill>
                  <a:schemeClr val="dk1"/>
                </a:solidFill>
                <a:latin typeface="Calibri"/>
                <a:ea typeface="Calibri"/>
                <a:cs typeface="Calibri"/>
                <a:sym typeface="Calibri"/>
              </a:rPr>
              <a:t>Comprendere l’importanza dell’electronic banking</a:t>
            </a:r>
          </a:p>
        </p:txBody>
      </p:sp>
      <p:sp>
        <p:nvSpPr>
          <p:cNvPr id="39" name="Google Shape;39;p2"/>
          <p:cNvSpPr txBox="1"/>
          <p:nvPr/>
        </p:nvSpPr>
        <p:spPr>
          <a:xfrm>
            <a:off x="2667000" y="4189393"/>
            <a:ext cx="9448800" cy="954067"/>
          </a:xfrm>
          <a:prstGeom prst="rect">
            <a:avLst/>
          </a:prstGeom>
          <a:noFill/>
          <a:ln>
            <a:noFill/>
          </a:ln>
        </p:spPr>
        <p:txBody>
          <a:bodyPr spcFirstLastPara="1" wrap="square" lIns="108000" tIns="45700" rIns="108000" bIns="45700" anchor="t" anchorCtr="0">
            <a:spAutoFit/>
          </a:bodyPr>
          <a:lstStyle/>
          <a:p>
            <a:pPr lvl="0"/>
            <a:r>
              <a:rPr lang="it-IT" sz="2800" b="1" dirty="0">
                <a:solidFill>
                  <a:schemeClr val="dk1"/>
                </a:solidFill>
                <a:latin typeface="Calibri"/>
                <a:ea typeface="Calibri"/>
                <a:cs typeface="Calibri"/>
                <a:sym typeface="Calibri"/>
              </a:rPr>
              <a:t>Identificare i diversi tipi di carte bancarie esistenti e come funzionano</a:t>
            </a:r>
          </a:p>
        </p:txBody>
      </p:sp>
      <p:pic>
        <p:nvPicPr>
          <p:cNvPr id="40" name="Google Shape;40;p2"/>
          <p:cNvPicPr preferRelativeResize="0"/>
          <p:nvPr/>
        </p:nvPicPr>
        <p:blipFill rotWithShape="1">
          <a:blip r:embed="rId4">
            <a:alphaModFix/>
          </a:blip>
          <a:srcRect b="68891"/>
          <a:stretch/>
        </p:blipFill>
        <p:spPr>
          <a:xfrm>
            <a:off x="1817204" y="6406289"/>
            <a:ext cx="370416" cy="280000"/>
          </a:xfrm>
          <a:prstGeom prst="rect">
            <a:avLst/>
          </a:prstGeom>
          <a:noFill/>
          <a:ln>
            <a:noFill/>
          </a:ln>
        </p:spPr>
      </p:pic>
      <p:sp>
        <p:nvSpPr>
          <p:cNvPr id="41" name="Google Shape;41;p2"/>
          <p:cNvSpPr txBox="1"/>
          <p:nvPr/>
        </p:nvSpPr>
        <p:spPr>
          <a:xfrm>
            <a:off x="2687320" y="6227968"/>
            <a:ext cx="8077199" cy="523180"/>
          </a:xfrm>
          <a:prstGeom prst="rect">
            <a:avLst/>
          </a:prstGeom>
          <a:noFill/>
          <a:ln>
            <a:noFill/>
          </a:ln>
        </p:spPr>
        <p:txBody>
          <a:bodyPr spcFirstLastPara="1" wrap="square" lIns="108000" tIns="45700" rIns="108000" bIns="45700" anchor="t" anchorCtr="0">
            <a:spAutoFit/>
          </a:bodyPr>
          <a:lstStyle/>
          <a:p>
            <a:pPr lvl="0"/>
            <a:r>
              <a:rPr lang="it-IT" sz="2800" b="1">
                <a:solidFill>
                  <a:schemeClr val="dk1"/>
                </a:solidFill>
                <a:latin typeface="Calibri"/>
                <a:ea typeface="Calibri"/>
                <a:cs typeface="Calibri"/>
                <a:sym typeface="Calibri"/>
              </a:rPr>
              <a:t>Distinguere tra bonifico bancario e addebito diretto</a:t>
            </a:r>
          </a:p>
        </p:txBody>
      </p:sp>
      <p:sp>
        <p:nvSpPr>
          <p:cNvPr id="42" name="Google Shape;42;p2"/>
          <p:cNvSpPr txBox="1"/>
          <p:nvPr/>
        </p:nvSpPr>
        <p:spPr>
          <a:xfrm>
            <a:off x="2674068" y="5424124"/>
            <a:ext cx="9448800" cy="523180"/>
          </a:xfrm>
          <a:prstGeom prst="rect">
            <a:avLst/>
          </a:prstGeom>
          <a:noFill/>
          <a:ln>
            <a:noFill/>
          </a:ln>
        </p:spPr>
        <p:txBody>
          <a:bodyPr spcFirstLastPara="1" wrap="square" lIns="108000" tIns="45700" rIns="108000" bIns="45700" anchor="t" anchorCtr="0">
            <a:spAutoFit/>
          </a:bodyPr>
          <a:lstStyle/>
          <a:p>
            <a:pPr lvl="0"/>
            <a:r>
              <a:rPr lang="it-IT" sz="2800" b="1">
                <a:solidFill>
                  <a:schemeClr val="dk1"/>
                </a:solidFill>
                <a:latin typeface="Calibri"/>
                <a:ea typeface="Calibri"/>
                <a:cs typeface="Calibri"/>
                <a:sym typeface="Calibri"/>
              </a:rPr>
              <a:t>Saper pagare con il cellulare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20"/>
          <p:cNvPicPr preferRelativeResize="0"/>
          <p:nvPr/>
        </p:nvPicPr>
        <p:blipFill rotWithShape="1">
          <a:blip r:embed="rId3">
            <a:alphaModFix/>
          </a:blip>
          <a:srcRect l="5146" t="6201" r="4629" b="8256"/>
          <a:stretch/>
        </p:blipFill>
        <p:spPr>
          <a:xfrm>
            <a:off x="5674287" y="2804058"/>
            <a:ext cx="5938994" cy="3753884"/>
          </a:xfrm>
          <a:prstGeom prst="rect">
            <a:avLst/>
          </a:prstGeom>
          <a:noFill/>
          <a:ln>
            <a:noFill/>
          </a:ln>
        </p:spPr>
      </p:pic>
      <p:sp>
        <p:nvSpPr>
          <p:cNvPr id="182" name="Google Shape;182;p20"/>
          <p:cNvSpPr txBox="1"/>
          <p:nvPr/>
        </p:nvSpPr>
        <p:spPr>
          <a:xfrm>
            <a:off x="1447800" y="1573291"/>
            <a:ext cx="3581400" cy="769401"/>
          </a:xfrm>
          <a:prstGeom prst="rect">
            <a:avLst/>
          </a:prstGeom>
          <a:noFill/>
          <a:ln>
            <a:noFill/>
          </a:ln>
        </p:spPr>
        <p:txBody>
          <a:bodyPr spcFirstLastPara="1" wrap="square" lIns="91425" tIns="45700" rIns="91425" bIns="45700" anchor="t" anchorCtr="0">
            <a:spAutoFit/>
          </a:bodyPr>
          <a:lstStyle/>
          <a:p>
            <a:pPr lvl="0"/>
            <a:r>
              <a:rPr lang="it-IT" sz="4400" b="1">
                <a:solidFill>
                  <a:schemeClr val="dk1"/>
                </a:solidFill>
                <a:latin typeface="Calibri"/>
                <a:ea typeface="Calibri"/>
                <a:cs typeface="Calibri"/>
                <a:sym typeface="Calibri"/>
              </a:rPr>
              <a:t>Riassumendo</a:t>
            </a:r>
          </a:p>
        </p:txBody>
      </p:sp>
      <p:sp>
        <p:nvSpPr>
          <p:cNvPr id="183" name="Google Shape;183;p20"/>
          <p:cNvSpPr txBox="1"/>
          <p:nvPr/>
        </p:nvSpPr>
        <p:spPr>
          <a:xfrm>
            <a:off x="2214257" y="2931140"/>
            <a:ext cx="3460029" cy="523180"/>
          </a:xfrm>
          <a:prstGeom prst="rect">
            <a:avLst/>
          </a:prstGeom>
          <a:noFill/>
          <a:ln>
            <a:noFill/>
          </a:ln>
        </p:spPr>
        <p:txBody>
          <a:bodyPr spcFirstLastPara="1" wrap="square" lIns="91425" tIns="45700" rIns="91425" bIns="45700" anchor="t" anchorCtr="0">
            <a:spAutoFit/>
          </a:bodyPr>
          <a:lstStyle/>
          <a:p>
            <a:pPr lvl="0"/>
            <a:r>
              <a:rPr lang="it-IT" sz="2800" b="1">
                <a:solidFill>
                  <a:schemeClr val="dk1"/>
                </a:solidFill>
                <a:latin typeface="Calibri"/>
                <a:ea typeface="Calibri"/>
                <a:cs typeface="Calibri"/>
                <a:sym typeface="Calibri"/>
              </a:rPr>
              <a:t>Funzioni del denaro</a:t>
            </a:r>
          </a:p>
        </p:txBody>
      </p:sp>
      <p:sp>
        <p:nvSpPr>
          <p:cNvPr id="184" name="Google Shape;184;p20"/>
          <p:cNvSpPr txBox="1"/>
          <p:nvPr/>
        </p:nvSpPr>
        <p:spPr>
          <a:xfrm>
            <a:off x="2214256" y="3362029"/>
            <a:ext cx="3729344" cy="1384995"/>
          </a:xfrm>
          <a:prstGeom prst="rect">
            <a:avLst/>
          </a:prstGeom>
          <a:noFill/>
          <a:ln>
            <a:noFill/>
          </a:ln>
        </p:spPr>
        <p:txBody>
          <a:bodyPr spcFirstLastPara="1" wrap="square" lIns="91425" tIns="45700" rIns="91425" bIns="45700" anchor="ctr" anchorCtr="0">
            <a:spAutoFit/>
          </a:bodyPr>
          <a:lstStyle/>
          <a:p>
            <a:pPr lvl="0"/>
            <a:r>
              <a:rPr lang="it-IT" sz="2800">
                <a:solidFill>
                  <a:schemeClr val="dk1"/>
                </a:solidFill>
                <a:latin typeface="Calibri"/>
                <a:ea typeface="Calibri"/>
                <a:cs typeface="Calibri"/>
                <a:sym typeface="Calibri"/>
              </a:rPr>
              <a:t>Mezzo di pagamento/ scambio, riserva di valore e unità di misura</a:t>
            </a:r>
            <a:endParaRPr lang="it-IT"/>
          </a:p>
        </p:txBody>
      </p:sp>
      <p:pic>
        <p:nvPicPr>
          <p:cNvPr id="185" name="Google Shape;185;p20"/>
          <p:cNvPicPr preferRelativeResize="0"/>
          <p:nvPr/>
        </p:nvPicPr>
        <p:blipFill rotWithShape="1">
          <a:blip r:embed="rId4">
            <a:alphaModFix/>
          </a:blip>
          <a:srcRect/>
          <a:stretch/>
        </p:blipFill>
        <p:spPr>
          <a:xfrm>
            <a:off x="1437968" y="2931140"/>
            <a:ext cx="638173" cy="1486244"/>
          </a:xfrm>
          <a:prstGeom prst="rect">
            <a:avLst/>
          </a:prstGeom>
          <a:noFill/>
          <a:ln>
            <a:noFill/>
          </a:ln>
        </p:spPr>
      </p:pic>
      <p:sp>
        <p:nvSpPr>
          <p:cNvPr id="186" name="Google Shape;186;p20"/>
          <p:cNvSpPr txBox="1"/>
          <p:nvPr/>
        </p:nvSpPr>
        <p:spPr>
          <a:xfrm>
            <a:off x="2214256" y="5621977"/>
            <a:ext cx="3321915" cy="954067"/>
          </a:xfrm>
          <a:prstGeom prst="rect">
            <a:avLst/>
          </a:prstGeom>
          <a:noFill/>
          <a:ln>
            <a:noFill/>
          </a:ln>
        </p:spPr>
        <p:txBody>
          <a:bodyPr spcFirstLastPara="1" wrap="square" lIns="91425" tIns="45700" rIns="91425" bIns="45700" anchor="t" anchorCtr="0">
            <a:spAutoFit/>
          </a:bodyPr>
          <a:lstStyle/>
          <a:p>
            <a:pPr lvl="0"/>
            <a:r>
              <a:rPr lang="it-IT" sz="2800" b="1">
                <a:solidFill>
                  <a:schemeClr val="dk1"/>
                </a:solidFill>
                <a:latin typeface="Calibri"/>
                <a:ea typeface="Calibri"/>
                <a:cs typeface="Calibri"/>
                <a:sym typeface="Calibri"/>
              </a:rPr>
              <a:t>Come pagare con il telefono</a:t>
            </a:r>
          </a:p>
        </p:txBody>
      </p:sp>
      <p:sp>
        <p:nvSpPr>
          <p:cNvPr id="187" name="Google Shape;187;p20"/>
          <p:cNvSpPr txBox="1"/>
          <p:nvPr/>
        </p:nvSpPr>
        <p:spPr>
          <a:xfrm>
            <a:off x="2195406" y="6576104"/>
            <a:ext cx="3338480" cy="1384954"/>
          </a:xfrm>
          <a:prstGeom prst="rect">
            <a:avLst/>
          </a:prstGeom>
          <a:noFill/>
          <a:ln>
            <a:noFill/>
          </a:ln>
        </p:spPr>
        <p:txBody>
          <a:bodyPr spcFirstLastPara="1" wrap="square" lIns="91425" tIns="45700" rIns="91425" bIns="45700" anchor="ctr" anchorCtr="0">
            <a:spAutoFit/>
          </a:bodyPr>
          <a:lstStyle/>
          <a:p>
            <a:pPr lvl="0"/>
            <a:r>
              <a:rPr lang="it-IT" sz="2800">
                <a:solidFill>
                  <a:schemeClr val="dk1"/>
                </a:solidFill>
                <a:latin typeface="Calibri"/>
                <a:ea typeface="Calibri"/>
                <a:cs typeface="Calibri"/>
                <a:sym typeface="Calibri"/>
              </a:rPr>
              <a:t>NFC, pagamento istantaneo (come Bizum) e PayPal</a:t>
            </a:r>
            <a:endParaRPr lang="it-IT" sz="2400">
              <a:solidFill>
                <a:schemeClr val="dk1"/>
              </a:solidFill>
              <a:latin typeface="Helvetica Neue"/>
              <a:ea typeface="Helvetica Neue"/>
              <a:cs typeface="Helvetica Neue"/>
              <a:sym typeface="Helvetica Neue"/>
            </a:endParaRPr>
          </a:p>
        </p:txBody>
      </p:sp>
      <p:pic>
        <p:nvPicPr>
          <p:cNvPr id="188" name="Google Shape;188;p20"/>
          <p:cNvPicPr preferRelativeResize="0"/>
          <p:nvPr/>
        </p:nvPicPr>
        <p:blipFill rotWithShape="1">
          <a:blip r:embed="rId4">
            <a:alphaModFix/>
          </a:blip>
          <a:srcRect/>
          <a:stretch/>
        </p:blipFill>
        <p:spPr>
          <a:xfrm>
            <a:off x="1437968" y="5621977"/>
            <a:ext cx="638173" cy="1486244"/>
          </a:xfrm>
          <a:prstGeom prst="rect">
            <a:avLst/>
          </a:prstGeom>
          <a:noFill/>
          <a:ln>
            <a:noFill/>
          </a:ln>
        </p:spPr>
      </p:pic>
      <p:sp>
        <p:nvSpPr>
          <p:cNvPr id="189" name="Google Shape;189;p20"/>
          <p:cNvSpPr txBox="1"/>
          <p:nvPr/>
        </p:nvSpPr>
        <p:spPr>
          <a:xfrm>
            <a:off x="13106400" y="2957451"/>
            <a:ext cx="4038600" cy="523180"/>
          </a:xfrm>
          <a:prstGeom prst="rect">
            <a:avLst/>
          </a:prstGeom>
          <a:noFill/>
          <a:ln>
            <a:noFill/>
          </a:ln>
        </p:spPr>
        <p:txBody>
          <a:bodyPr spcFirstLastPara="1" wrap="square" lIns="91425" tIns="45700" rIns="91425" bIns="45700" anchor="t" anchorCtr="0">
            <a:spAutoFit/>
          </a:bodyPr>
          <a:lstStyle/>
          <a:p>
            <a:pPr lvl="0"/>
            <a:r>
              <a:rPr lang="it-IT" sz="2800" b="1">
                <a:solidFill>
                  <a:schemeClr val="dk1"/>
                </a:solidFill>
                <a:latin typeface="Calibri"/>
                <a:ea typeface="Calibri"/>
                <a:cs typeface="Calibri"/>
                <a:sym typeface="Calibri"/>
              </a:rPr>
              <a:t>Tipi di carte</a:t>
            </a:r>
          </a:p>
        </p:txBody>
      </p:sp>
      <p:sp>
        <p:nvSpPr>
          <p:cNvPr id="190" name="Google Shape;190;p20"/>
          <p:cNvSpPr txBox="1"/>
          <p:nvPr/>
        </p:nvSpPr>
        <p:spPr>
          <a:xfrm>
            <a:off x="13106399" y="3388360"/>
            <a:ext cx="4038600" cy="1384954"/>
          </a:xfrm>
          <a:prstGeom prst="rect">
            <a:avLst/>
          </a:prstGeom>
          <a:noFill/>
          <a:ln>
            <a:noFill/>
          </a:ln>
        </p:spPr>
        <p:txBody>
          <a:bodyPr spcFirstLastPara="1" wrap="square" lIns="91425" tIns="45700" rIns="91425" bIns="45700" anchor="ctr" anchorCtr="0">
            <a:spAutoFit/>
          </a:bodyPr>
          <a:lstStyle/>
          <a:p>
            <a:pPr lvl="0"/>
            <a:r>
              <a:rPr lang="it-IT" sz="2800">
                <a:solidFill>
                  <a:schemeClr val="dk1"/>
                </a:solidFill>
                <a:latin typeface="Calibri"/>
                <a:ea typeface="Calibri"/>
                <a:cs typeface="Calibri"/>
                <a:sym typeface="Calibri"/>
              </a:rPr>
              <a:t>Debito, credito, revolving, prepagata, virtuale e contactless</a:t>
            </a:r>
            <a:endParaRPr lang="it-IT" sz="2400">
              <a:solidFill>
                <a:schemeClr val="dk1"/>
              </a:solidFill>
              <a:latin typeface="Helvetica Neue"/>
              <a:ea typeface="Helvetica Neue"/>
              <a:cs typeface="Helvetica Neue"/>
              <a:sym typeface="Helvetica Neue"/>
            </a:endParaRPr>
          </a:p>
        </p:txBody>
      </p:sp>
      <p:pic>
        <p:nvPicPr>
          <p:cNvPr id="191" name="Google Shape;191;p20"/>
          <p:cNvPicPr preferRelativeResize="0"/>
          <p:nvPr/>
        </p:nvPicPr>
        <p:blipFill rotWithShape="1">
          <a:blip r:embed="rId4">
            <a:alphaModFix/>
          </a:blip>
          <a:srcRect/>
          <a:stretch/>
        </p:blipFill>
        <p:spPr>
          <a:xfrm>
            <a:off x="12330111" y="2957451"/>
            <a:ext cx="638173" cy="1486244"/>
          </a:xfrm>
          <a:prstGeom prst="rect">
            <a:avLst/>
          </a:prstGeom>
          <a:noFill/>
          <a:ln>
            <a:noFill/>
          </a:ln>
        </p:spPr>
      </p:pic>
      <p:sp>
        <p:nvSpPr>
          <p:cNvPr id="192" name="Google Shape;192;p20"/>
          <p:cNvSpPr txBox="1"/>
          <p:nvPr/>
        </p:nvSpPr>
        <p:spPr>
          <a:xfrm>
            <a:off x="13106400" y="5621977"/>
            <a:ext cx="374363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800" b="1">
                <a:solidFill>
                  <a:schemeClr val="dk1"/>
                </a:solidFill>
                <a:latin typeface="Calibri"/>
                <a:ea typeface="Calibri"/>
                <a:cs typeface="Calibri"/>
                <a:sym typeface="Calibri"/>
              </a:rPr>
              <a:t>L’ATM</a:t>
            </a:r>
          </a:p>
        </p:txBody>
      </p:sp>
      <p:sp>
        <p:nvSpPr>
          <p:cNvPr id="193" name="Google Shape;193;p20"/>
          <p:cNvSpPr txBox="1"/>
          <p:nvPr/>
        </p:nvSpPr>
        <p:spPr>
          <a:xfrm>
            <a:off x="13106399" y="6099010"/>
            <a:ext cx="4267201" cy="2677616"/>
          </a:xfrm>
          <a:prstGeom prst="rect">
            <a:avLst/>
          </a:prstGeom>
          <a:noFill/>
          <a:ln>
            <a:noFill/>
          </a:ln>
        </p:spPr>
        <p:txBody>
          <a:bodyPr spcFirstLastPara="1" wrap="square" lIns="91425" tIns="45700" rIns="91425" bIns="45700" anchor="ctr" anchorCtr="0">
            <a:spAutoFit/>
          </a:bodyPr>
          <a:lstStyle/>
          <a:p>
            <a:pPr lvl="0"/>
            <a:r>
              <a:rPr lang="it-IT" sz="2800">
                <a:solidFill>
                  <a:schemeClr val="dk1"/>
                </a:solidFill>
                <a:latin typeface="Calibri"/>
                <a:ea typeface="Calibri"/>
                <a:cs typeface="Calibri"/>
                <a:sym typeface="Calibri"/>
              </a:rPr>
              <a:t>Consente l’accesso immediato ai contanti 24 ore su 24, 7 giorni su 7, tramite libretto di risparmio, carta di debito o di credito</a:t>
            </a:r>
            <a:endParaRPr lang="it-IT"/>
          </a:p>
        </p:txBody>
      </p:sp>
      <p:pic>
        <p:nvPicPr>
          <p:cNvPr id="194" name="Google Shape;194;p20"/>
          <p:cNvPicPr preferRelativeResize="0"/>
          <p:nvPr/>
        </p:nvPicPr>
        <p:blipFill rotWithShape="1">
          <a:blip r:embed="rId4">
            <a:alphaModFix/>
          </a:blip>
          <a:srcRect/>
          <a:stretch/>
        </p:blipFill>
        <p:spPr>
          <a:xfrm>
            <a:off x="12330111" y="5621977"/>
            <a:ext cx="638173" cy="148624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1"/>
          <p:cNvSpPr txBox="1"/>
          <p:nvPr/>
        </p:nvSpPr>
        <p:spPr>
          <a:xfrm>
            <a:off x="6221361" y="5176684"/>
            <a:ext cx="5410200" cy="1323399"/>
          </a:xfrm>
          <a:prstGeom prst="rect">
            <a:avLst/>
          </a:prstGeom>
          <a:noFill/>
          <a:ln>
            <a:noFill/>
          </a:ln>
        </p:spPr>
        <p:txBody>
          <a:bodyPr spcFirstLastPara="1" wrap="square" lIns="91425" tIns="45700" rIns="91425" bIns="45700" anchor="t" anchorCtr="0">
            <a:spAutoFit/>
          </a:bodyPr>
          <a:lstStyle/>
          <a:p>
            <a:pPr lvl="0" algn="ctr">
              <a:buClr>
                <a:srgbClr val="FAC709"/>
              </a:buClr>
              <a:buSzPts val="8000"/>
            </a:pPr>
            <a:r>
              <a:rPr lang="it-IT" sz="8000" b="1" dirty="0">
                <a:solidFill>
                  <a:srgbClr val="FAC709"/>
                </a:solidFill>
                <a:latin typeface="Calibri"/>
                <a:ea typeface="Calibri"/>
                <a:cs typeface="Calibri"/>
                <a:sym typeface="Calibri"/>
              </a:rPr>
              <a:t>Grazie!</a:t>
            </a:r>
            <a:endParaRPr lang="it-IT" sz="8000" b="1" i="0" u="none" strike="noStrike" cap="none" dirty="0">
              <a:solidFill>
                <a:srgbClr val="FAC709"/>
              </a:solidFill>
              <a:latin typeface="Calibri"/>
              <a:ea typeface="Calibri"/>
              <a:cs typeface="Calibri"/>
              <a:sym typeface="Calibri"/>
            </a:endParaRPr>
          </a:p>
        </p:txBody>
      </p:sp>
      <p:sp>
        <p:nvSpPr>
          <p:cNvPr id="200" name="Google Shape;200;p21"/>
          <p:cNvSpPr txBox="1"/>
          <p:nvPr/>
        </p:nvSpPr>
        <p:spPr>
          <a:xfrm>
            <a:off x="4343400" y="6853084"/>
            <a:ext cx="9166122" cy="769401"/>
          </a:xfrm>
          <a:prstGeom prst="rect">
            <a:avLst/>
          </a:prstGeom>
          <a:noFill/>
          <a:ln>
            <a:noFill/>
          </a:ln>
        </p:spPr>
        <p:txBody>
          <a:bodyPr spcFirstLastPara="1" wrap="square" lIns="91425" tIns="45700" rIns="91425" bIns="45700" anchor="t" anchorCtr="0">
            <a:spAutoFit/>
          </a:bodyPr>
          <a:lstStyle/>
          <a:p>
            <a:pPr marL="12700" lvl="0" algn="ctr"/>
            <a:r>
              <a:rPr lang="it-IT" sz="4400" b="1">
                <a:solidFill>
                  <a:schemeClr val="dk1"/>
                </a:solidFill>
                <a:latin typeface="Calibri"/>
                <a:ea typeface="Calibri"/>
                <a:cs typeface="Calibri"/>
                <a:sym typeface="Calibri"/>
              </a:rPr>
              <a:t>Partner: Università di Malaga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3"/>
          <p:cNvSpPr txBox="1"/>
          <p:nvPr/>
        </p:nvSpPr>
        <p:spPr>
          <a:xfrm>
            <a:off x="1524000" y="778642"/>
            <a:ext cx="9462656" cy="769401"/>
          </a:xfrm>
          <a:prstGeom prst="rect">
            <a:avLst/>
          </a:prstGeom>
          <a:noFill/>
          <a:ln>
            <a:noFill/>
          </a:ln>
        </p:spPr>
        <p:txBody>
          <a:bodyPr spcFirstLastPara="1" wrap="square" lIns="91425" tIns="45700" rIns="91425" bIns="45700" anchor="t" anchorCtr="0">
            <a:spAutoFit/>
          </a:bodyPr>
          <a:lstStyle/>
          <a:p>
            <a:pPr lvl="0"/>
            <a:r>
              <a:rPr lang="it-IT" sz="4400" b="1">
                <a:solidFill>
                  <a:schemeClr val="dk1"/>
                </a:solidFill>
                <a:latin typeface="Calibri"/>
                <a:ea typeface="Calibri"/>
                <a:cs typeface="Calibri"/>
                <a:sym typeface="Calibri"/>
              </a:rPr>
              <a:t>Indice</a:t>
            </a:r>
          </a:p>
        </p:txBody>
      </p:sp>
      <p:pic>
        <p:nvPicPr>
          <p:cNvPr id="48" name="Google Shape;48;p3"/>
          <p:cNvPicPr preferRelativeResize="0"/>
          <p:nvPr/>
        </p:nvPicPr>
        <p:blipFill rotWithShape="1">
          <a:blip r:embed="rId3">
            <a:alphaModFix/>
          </a:blip>
          <a:srcRect/>
          <a:stretch/>
        </p:blipFill>
        <p:spPr>
          <a:xfrm>
            <a:off x="11538278" y="4229100"/>
            <a:ext cx="6749722" cy="4499814"/>
          </a:xfrm>
          <a:prstGeom prst="rect">
            <a:avLst/>
          </a:prstGeom>
          <a:noFill/>
          <a:ln>
            <a:noFill/>
          </a:ln>
        </p:spPr>
      </p:pic>
      <p:pic>
        <p:nvPicPr>
          <p:cNvPr id="49" name="Google Shape;49;p3"/>
          <p:cNvPicPr preferRelativeResize="0"/>
          <p:nvPr/>
        </p:nvPicPr>
        <p:blipFill rotWithShape="1">
          <a:blip r:embed="rId4">
            <a:alphaModFix/>
          </a:blip>
          <a:srcRect b="68891"/>
          <a:stretch/>
        </p:blipFill>
        <p:spPr>
          <a:xfrm>
            <a:off x="1416415" y="2049973"/>
            <a:ext cx="370416" cy="280000"/>
          </a:xfrm>
          <a:prstGeom prst="rect">
            <a:avLst/>
          </a:prstGeom>
          <a:noFill/>
          <a:ln>
            <a:noFill/>
          </a:ln>
        </p:spPr>
      </p:pic>
      <p:pic>
        <p:nvPicPr>
          <p:cNvPr id="50" name="Google Shape;50;p3"/>
          <p:cNvPicPr preferRelativeResize="0"/>
          <p:nvPr/>
        </p:nvPicPr>
        <p:blipFill rotWithShape="1">
          <a:blip r:embed="rId4">
            <a:alphaModFix/>
          </a:blip>
          <a:srcRect t="63119" r="-2857" b="2656"/>
          <a:stretch/>
        </p:blipFill>
        <p:spPr>
          <a:xfrm>
            <a:off x="1392686" y="3702458"/>
            <a:ext cx="381000" cy="326225"/>
          </a:xfrm>
          <a:prstGeom prst="rect">
            <a:avLst/>
          </a:prstGeom>
          <a:noFill/>
          <a:ln>
            <a:noFill/>
          </a:ln>
        </p:spPr>
      </p:pic>
      <p:grpSp>
        <p:nvGrpSpPr>
          <p:cNvPr id="51" name="Google Shape;51;p3"/>
          <p:cNvGrpSpPr/>
          <p:nvPr/>
        </p:nvGrpSpPr>
        <p:grpSpPr>
          <a:xfrm>
            <a:off x="1397412" y="2697650"/>
            <a:ext cx="389419" cy="357695"/>
            <a:chOff x="10576646" y="4322694"/>
            <a:chExt cx="700954" cy="668406"/>
          </a:xfrm>
        </p:grpSpPr>
        <p:pic>
          <p:nvPicPr>
            <p:cNvPr id="52" name="Google Shape;52;p3"/>
            <p:cNvPicPr preferRelativeResize="0"/>
            <p:nvPr/>
          </p:nvPicPr>
          <p:blipFill rotWithShape="1">
            <a:blip r:embed="rId4">
              <a:alphaModFix/>
            </a:blip>
            <a:srcRect l="-2272" t="29946" r="-2858" b="35829"/>
            <a:stretch/>
          </p:blipFill>
          <p:spPr>
            <a:xfrm>
              <a:off x="10576646" y="4381500"/>
              <a:ext cx="700954" cy="609600"/>
            </a:xfrm>
            <a:prstGeom prst="rect">
              <a:avLst/>
            </a:prstGeom>
            <a:noFill/>
            <a:ln>
              <a:noFill/>
            </a:ln>
          </p:spPr>
        </p:pic>
        <p:sp>
          <p:nvSpPr>
            <p:cNvPr id="53" name="Google Shape;53;p3"/>
            <p:cNvSpPr/>
            <p:nvPr/>
          </p:nvSpPr>
          <p:spPr>
            <a:xfrm>
              <a:off x="10820400" y="4322694"/>
              <a:ext cx="228600" cy="71735"/>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54" name="Google Shape;54;p3"/>
          <p:cNvSpPr txBox="1"/>
          <p:nvPr/>
        </p:nvSpPr>
        <p:spPr>
          <a:xfrm>
            <a:off x="2286000" y="1888371"/>
            <a:ext cx="6553200" cy="523220"/>
          </a:xfrm>
          <a:prstGeom prst="rect">
            <a:avLst/>
          </a:prstGeom>
          <a:noFill/>
          <a:ln>
            <a:noFill/>
          </a:ln>
        </p:spPr>
        <p:txBody>
          <a:bodyPr spcFirstLastPara="1" wrap="square" lIns="108000" tIns="45700" rIns="108000" bIns="45700" anchor="t" anchorCtr="0">
            <a:spAutoFit/>
          </a:bodyPr>
          <a:lstStyle/>
          <a:p>
            <a:pPr lvl="0"/>
            <a:r>
              <a:rPr lang="it-IT" sz="2800" b="1" dirty="0">
                <a:solidFill>
                  <a:schemeClr val="dk1"/>
                </a:solidFill>
                <a:latin typeface="Calibri"/>
                <a:ea typeface="Calibri"/>
                <a:cs typeface="Calibri"/>
                <a:sym typeface="Calibri"/>
              </a:rPr>
              <a:t>1.- Funzioni e utilizzo del denaro</a:t>
            </a:r>
          </a:p>
        </p:txBody>
      </p:sp>
      <p:sp>
        <p:nvSpPr>
          <p:cNvPr id="55" name="Google Shape;55;p3"/>
          <p:cNvSpPr txBox="1"/>
          <p:nvPr/>
        </p:nvSpPr>
        <p:spPr>
          <a:xfrm>
            <a:off x="2286000" y="2700793"/>
            <a:ext cx="9252278" cy="523180"/>
          </a:xfrm>
          <a:prstGeom prst="rect">
            <a:avLst/>
          </a:prstGeom>
          <a:noFill/>
          <a:ln>
            <a:noFill/>
          </a:ln>
        </p:spPr>
        <p:txBody>
          <a:bodyPr spcFirstLastPara="1" wrap="square" lIns="108000" tIns="45700" rIns="108000" bIns="45700" anchor="t" anchorCtr="0">
            <a:spAutoFit/>
          </a:bodyPr>
          <a:lstStyle/>
          <a:p>
            <a:pPr lvl="0"/>
            <a:r>
              <a:rPr lang="it-IT" sz="2800" b="1" dirty="0">
                <a:solidFill>
                  <a:schemeClr val="dk1"/>
                </a:solidFill>
                <a:latin typeface="Calibri"/>
                <a:ea typeface="Calibri"/>
                <a:cs typeface="Calibri"/>
                <a:sym typeface="Calibri"/>
              </a:rPr>
              <a:t>2.- Mezzi di pagamento alternativi: la carta</a:t>
            </a:r>
          </a:p>
        </p:txBody>
      </p:sp>
      <p:sp>
        <p:nvSpPr>
          <p:cNvPr id="56" name="Google Shape;56;p3"/>
          <p:cNvSpPr txBox="1"/>
          <p:nvPr/>
        </p:nvSpPr>
        <p:spPr>
          <a:xfrm>
            <a:off x="2286000" y="3543300"/>
            <a:ext cx="10896600" cy="954107"/>
          </a:xfrm>
          <a:prstGeom prst="rect">
            <a:avLst/>
          </a:prstGeom>
          <a:noFill/>
          <a:ln>
            <a:noFill/>
          </a:ln>
        </p:spPr>
        <p:txBody>
          <a:bodyPr spcFirstLastPara="1" wrap="square" lIns="108000" tIns="45700" rIns="108000" bIns="45700" anchor="t" anchorCtr="0">
            <a:spAutoFit/>
          </a:bodyPr>
          <a:lstStyle/>
          <a:p>
            <a:pPr lvl="0"/>
            <a:r>
              <a:rPr lang="it-IT" sz="2800" b="1" dirty="0">
                <a:solidFill>
                  <a:schemeClr val="dk1"/>
                </a:solidFill>
                <a:latin typeface="Calibri"/>
                <a:ea typeface="Calibri"/>
                <a:cs typeface="Calibri"/>
                <a:sym typeface="Calibri"/>
              </a:rPr>
              <a:t>3.- Tipi di carte: carte di debito, carte di credito, carte revolving, carte prepagate, carte virtuali, carte contactless</a:t>
            </a:r>
          </a:p>
        </p:txBody>
      </p:sp>
      <p:pic>
        <p:nvPicPr>
          <p:cNvPr id="57" name="Google Shape;57;p3"/>
          <p:cNvPicPr preferRelativeResize="0"/>
          <p:nvPr/>
        </p:nvPicPr>
        <p:blipFill rotWithShape="1">
          <a:blip r:embed="rId4">
            <a:alphaModFix/>
          </a:blip>
          <a:srcRect b="68891"/>
          <a:stretch/>
        </p:blipFill>
        <p:spPr>
          <a:xfrm>
            <a:off x="1409789" y="4865678"/>
            <a:ext cx="370416" cy="280000"/>
          </a:xfrm>
          <a:prstGeom prst="rect">
            <a:avLst/>
          </a:prstGeom>
          <a:noFill/>
          <a:ln>
            <a:noFill/>
          </a:ln>
        </p:spPr>
      </p:pic>
      <p:pic>
        <p:nvPicPr>
          <p:cNvPr id="58" name="Google Shape;58;p3"/>
          <p:cNvPicPr preferRelativeResize="0"/>
          <p:nvPr/>
        </p:nvPicPr>
        <p:blipFill rotWithShape="1">
          <a:blip r:embed="rId4">
            <a:alphaModFix/>
          </a:blip>
          <a:srcRect t="63119" r="-2857" b="2656"/>
          <a:stretch/>
        </p:blipFill>
        <p:spPr>
          <a:xfrm>
            <a:off x="1396895" y="6675389"/>
            <a:ext cx="381000" cy="326225"/>
          </a:xfrm>
          <a:prstGeom prst="rect">
            <a:avLst/>
          </a:prstGeom>
          <a:noFill/>
          <a:ln>
            <a:noFill/>
          </a:ln>
        </p:spPr>
      </p:pic>
      <p:grpSp>
        <p:nvGrpSpPr>
          <p:cNvPr id="59" name="Google Shape;59;p3"/>
          <p:cNvGrpSpPr/>
          <p:nvPr/>
        </p:nvGrpSpPr>
        <p:grpSpPr>
          <a:xfrm>
            <a:off x="1392686" y="5475278"/>
            <a:ext cx="389419" cy="357695"/>
            <a:chOff x="10576646" y="4322694"/>
            <a:chExt cx="700954" cy="668406"/>
          </a:xfrm>
        </p:grpSpPr>
        <p:pic>
          <p:nvPicPr>
            <p:cNvPr id="60" name="Google Shape;60;p3"/>
            <p:cNvPicPr preferRelativeResize="0"/>
            <p:nvPr/>
          </p:nvPicPr>
          <p:blipFill rotWithShape="1">
            <a:blip r:embed="rId4">
              <a:alphaModFix/>
            </a:blip>
            <a:srcRect l="-2272" t="29946" r="-2858" b="35829"/>
            <a:stretch/>
          </p:blipFill>
          <p:spPr>
            <a:xfrm>
              <a:off x="10576646" y="4381500"/>
              <a:ext cx="700954" cy="609600"/>
            </a:xfrm>
            <a:prstGeom prst="rect">
              <a:avLst/>
            </a:prstGeom>
            <a:noFill/>
            <a:ln>
              <a:noFill/>
            </a:ln>
          </p:spPr>
        </p:pic>
        <p:sp>
          <p:nvSpPr>
            <p:cNvPr id="61" name="Google Shape;61;p3"/>
            <p:cNvSpPr/>
            <p:nvPr/>
          </p:nvSpPr>
          <p:spPr>
            <a:xfrm>
              <a:off x="10820400" y="4322694"/>
              <a:ext cx="228600" cy="71735"/>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62" name="Google Shape;62;p3"/>
          <p:cNvSpPr txBox="1"/>
          <p:nvPr/>
        </p:nvSpPr>
        <p:spPr>
          <a:xfrm>
            <a:off x="2279374" y="4707771"/>
            <a:ext cx="9462656" cy="523220"/>
          </a:xfrm>
          <a:prstGeom prst="rect">
            <a:avLst/>
          </a:prstGeom>
          <a:noFill/>
          <a:ln>
            <a:noFill/>
          </a:ln>
        </p:spPr>
        <p:txBody>
          <a:bodyPr spcFirstLastPara="1" wrap="square" lIns="108000" tIns="45700" rIns="108000" bIns="45700" anchor="t" anchorCtr="0">
            <a:spAutoFit/>
          </a:bodyPr>
          <a:lstStyle/>
          <a:p>
            <a:pPr lvl="0"/>
            <a:r>
              <a:rPr lang="it-IT" sz="2800" b="1">
                <a:solidFill>
                  <a:schemeClr val="dk1"/>
                </a:solidFill>
                <a:latin typeface="Calibri"/>
                <a:ea typeface="Calibri"/>
                <a:cs typeface="Calibri"/>
                <a:sym typeface="Calibri"/>
              </a:rPr>
              <a:t>4.- Cosa sono l’electronic banking e l’online banking?</a:t>
            </a:r>
          </a:p>
        </p:txBody>
      </p:sp>
      <p:sp>
        <p:nvSpPr>
          <p:cNvPr id="63" name="Google Shape;63;p3"/>
          <p:cNvSpPr txBox="1"/>
          <p:nvPr/>
        </p:nvSpPr>
        <p:spPr>
          <a:xfrm>
            <a:off x="2286000" y="5412674"/>
            <a:ext cx="10744200" cy="954107"/>
          </a:xfrm>
          <a:prstGeom prst="rect">
            <a:avLst/>
          </a:prstGeom>
          <a:noFill/>
          <a:ln>
            <a:noFill/>
          </a:ln>
        </p:spPr>
        <p:txBody>
          <a:bodyPr spcFirstLastPara="1" wrap="square" lIns="108000" tIns="45700" rIns="108000" bIns="45700" anchor="t" anchorCtr="0">
            <a:spAutoFit/>
          </a:bodyPr>
          <a:lstStyle/>
          <a:p>
            <a:pPr lvl="0"/>
            <a:r>
              <a:rPr lang="it-IT" sz="2800" b="1" dirty="0">
                <a:solidFill>
                  <a:schemeClr val="dk1"/>
                </a:solidFill>
                <a:latin typeface="Calibri"/>
                <a:ea typeface="Calibri"/>
                <a:cs typeface="Calibri"/>
                <a:sym typeface="Calibri"/>
              </a:rPr>
              <a:t>5.- Modalità di pagamento con il cellulare: tecnologia NFC, pagamenti immediati (Bizum), PayPal</a:t>
            </a:r>
          </a:p>
        </p:txBody>
      </p:sp>
      <p:sp>
        <p:nvSpPr>
          <p:cNvPr id="64" name="Google Shape;64;p3"/>
          <p:cNvSpPr txBox="1"/>
          <p:nvPr/>
        </p:nvSpPr>
        <p:spPr>
          <a:xfrm>
            <a:off x="2279374" y="6576892"/>
            <a:ext cx="7179139" cy="523220"/>
          </a:xfrm>
          <a:prstGeom prst="rect">
            <a:avLst/>
          </a:prstGeom>
          <a:noFill/>
          <a:ln>
            <a:noFill/>
          </a:ln>
        </p:spPr>
        <p:txBody>
          <a:bodyPr spcFirstLastPara="1" wrap="square" lIns="108000" tIns="45700" rIns="108000" bIns="45700" anchor="t" anchorCtr="0">
            <a:spAutoFit/>
          </a:bodyPr>
          <a:lstStyle/>
          <a:p>
            <a:pPr lvl="0"/>
            <a:r>
              <a:rPr lang="it-IT" sz="2800" b="1" dirty="0">
                <a:solidFill>
                  <a:schemeClr val="dk1"/>
                </a:solidFill>
                <a:latin typeface="Calibri"/>
                <a:ea typeface="Calibri"/>
                <a:cs typeface="Calibri"/>
                <a:sym typeface="Calibri"/>
              </a:rPr>
              <a:t>6.- Cos’è un ATM?</a:t>
            </a:r>
          </a:p>
        </p:txBody>
      </p:sp>
      <p:pic>
        <p:nvPicPr>
          <p:cNvPr id="65" name="Google Shape;65;p3"/>
          <p:cNvPicPr preferRelativeResize="0"/>
          <p:nvPr/>
        </p:nvPicPr>
        <p:blipFill rotWithShape="1">
          <a:blip r:embed="rId4">
            <a:alphaModFix/>
          </a:blip>
          <a:srcRect t="63119" r="-2857" b="2656"/>
          <a:stretch/>
        </p:blipFill>
        <p:spPr>
          <a:xfrm>
            <a:off x="1389373" y="7391470"/>
            <a:ext cx="381000" cy="326225"/>
          </a:xfrm>
          <a:prstGeom prst="rect">
            <a:avLst/>
          </a:prstGeom>
          <a:noFill/>
          <a:ln>
            <a:noFill/>
          </a:ln>
        </p:spPr>
      </p:pic>
      <p:sp>
        <p:nvSpPr>
          <p:cNvPr id="66" name="Google Shape;66;p3"/>
          <p:cNvSpPr txBox="1"/>
          <p:nvPr/>
        </p:nvSpPr>
        <p:spPr>
          <a:xfrm>
            <a:off x="2271852" y="7292973"/>
            <a:ext cx="9470178" cy="523180"/>
          </a:xfrm>
          <a:prstGeom prst="rect">
            <a:avLst/>
          </a:prstGeom>
          <a:noFill/>
          <a:ln>
            <a:noFill/>
          </a:ln>
        </p:spPr>
        <p:txBody>
          <a:bodyPr spcFirstLastPara="1" wrap="square" lIns="108000" tIns="45700" rIns="108000" bIns="45700" anchor="t" anchorCtr="0">
            <a:spAutoFit/>
          </a:bodyPr>
          <a:lstStyle/>
          <a:p>
            <a:pPr lvl="0"/>
            <a:r>
              <a:rPr lang="it-IT" sz="2800" b="1">
                <a:solidFill>
                  <a:schemeClr val="dk1"/>
                </a:solidFill>
                <a:latin typeface="Calibri"/>
                <a:ea typeface="Calibri"/>
                <a:cs typeface="Calibri"/>
                <a:sym typeface="Calibri"/>
              </a:rPr>
              <a:t>7.- A cosa serve e quando viene utilizzato un addebito diretto?</a:t>
            </a:r>
          </a:p>
        </p:txBody>
      </p:sp>
      <p:pic>
        <p:nvPicPr>
          <p:cNvPr id="67" name="Google Shape;67;p3"/>
          <p:cNvPicPr preferRelativeResize="0"/>
          <p:nvPr/>
        </p:nvPicPr>
        <p:blipFill rotWithShape="1">
          <a:blip r:embed="rId4">
            <a:alphaModFix/>
          </a:blip>
          <a:srcRect t="63119" r="-2857" b="2656"/>
          <a:stretch/>
        </p:blipFill>
        <p:spPr>
          <a:xfrm>
            <a:off x="1389373" y="8169055"/>
            <a:ext cx="381000" cy="326225"/>
          </a:xfrm>
          <a:prstGeom prst="rect">
            <a:avLst/>
          </a:prstGeom>
          <a:noFill/>
          <a:ln>
            <a:noFill/>
          </a:ln>
        </p:spPr>
      </p:pic>
      <p:sp>
        <p:nvSpPr>
          <p:cNvPr id="68" name="Google Shape;68;p3"/>
          <p:cNvSpPr txBox="1"/>
          <p:nvPr/>
        </p:nvSpPr>
        <p:spPr>
          <a:xfrm>
            <a:off x="2271852" y="8070558"/>
            <a:ext cx="8714804" cy="523220"/>
          </a:xfrm>
          <a:prstGeom prst="rect">
            <a:avLst/>
          </a:prstGeom>
          <a:noFill/>
          <a:ln>
            <a:noFill/>
          </a:ln>
        </p:spPr>
        <p:txBody>
          <a:bodyPr spcFirstLastPara="1" wrap="square" lIns="108000" tIns="45700" rIns="108000" bIns="45700" anchor="t" anchorCtr="0">
            <a:spAutoFit/>
          </a:bodyPr>
          <a:lstStyle/>
          <a:p>
            <a:pPr lvl="0"/>
            <a:r>
              <a:rPr lang="it-IT" sz="2800" b="1">
                <a:solidFill>
                  <a:schemeClr val="dk1"/>
                </a:solidFill>
                <a:latin typeface="Calibri"/>
                <a:ea typeface="Calibri"/>
                <a:cs typeface="Calibri"/>
                <a:sym typeface="Calibri"/>
              </a:rPr>
              <a:t>8.- Cos’è un bonifico bancario?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4"/>
          <p:cNvSpPr txBox="1"/>
          <p:nvPr/>
        </p:nvSpPr>
        <p:spPr>
          <a:xfrm>
            <a:off x="1447800" y="1573291"/>
            <a:ext cx="8305800" cy="769401"/>
          </a:xfrm>
          <a:prstGeom prst="rect">
            <a:avLst/>
          </a:prstGeom>
          <a:noFill/>
          <a:ln>
            <a:noFill/>
          </a:ln>
        </p:spPr>
        <p:txBody>
          <a:bodyPr spcFirstLastPara="1" wrap="square" lIns="91425" tIns="45700" rIns="91425" bIns="45700" anchor="t" anchorCtr="0">
            <a:spAutoFit/>
          </a:bodyPr>
          <a:lstStyle/>
          <a:p>
            <a:pPr lvl="0"/>
            <a:r>
              <a:rPr lang="it-IT" sz="4400" b="1" dirty="0">
                <a:solidFill>
                  <a:schemeClr val="dk1"/>
                </a:solidFill>
                <a:latin typeface="Calibri"/>
                <a:ea typeface="Calibri"/>
                <a:cs typeface="Calibri"/>
                <a:sym typeface="Calibri"/>
              </a:rPr>
              <a:t>1.</a:t>
            </a:r>
            <a:r>
              <a:rPr lang="it-IT" sz="4400" b="1" dirty="0">
                <a:solidFill>
                  <a:srgbClr val="343433"/>
                </a:solidFill>
                <a:latin typeface="Calibri"/>
                <a:ea typeface="Calibri"/>
                <a:cs typeface="Calibri"/>
                <a:sym typeface="Calibri"/>
              </a:rPr>
              <a:t> Funzioni e utilizzo del denaro</a:t>
            </a:r>
            <a:endParaRPr lang="it-IT" sz="4400" b="1" dirty="0">
              <a:solidFill>
                <a:schemeClr val="dk1"/>
              </a:solidFill>
              <a:latin typeface="Calibri"/>
              <a:ea typeface="Calibri"/>
              <a:cs typeface="Calibri"/>
              <a:sym typeface="Calibri"/>
            </a:endParaRPr>
          </a:p>
        </p:txBody>
      </p:sp>
      <p:sp>
        <p:nvSpPr>
          <p:cNvPr id="74" name="Google Shape;74;p4"/>
          <p:cNvSpPr txBox="1"/>
          <p:nvPr/>
        </p:nvSpPr>
        <p:spPr>
          <a:xfrm>
            <a:off x="1524000" y="2562880"/>
            <a:ext cx="8305800" cy="3970277"/>
          </a:xfrm>
          <a:prstGeom prst="rect">
            <a:avLst/>
          </a:prstGeom>
          <a:noFill/>
          <a:ln>
            <a:noFill/>
          </a:ln>
        </p:spPr>
        <p:txBody>
          <a:bodyPr spcFirstLastPara="1" wrap="square" lIns="91425" tIns="45700" rIns="91425" bIns="45700" anchor="t" anchorCtr="0">
            <a:spAutoFit/>
          </a:bodyPr>
          <a:lstStyle/>
          <a:p>
            <a:pPr lvl="0"/>
            <a:r>
              <a:rPr lang="it-IT" sz="2800">
                <a:solidFill>
                  <a:schemeClr val="dk1"/>
                </a:solidFill>
                <a:latin typeface="Calibri"/>
                <a:ea typeface="Calibri"/>
                <a:cs typeface="Calibri"/>
                <a:sym typeface="Calibri"/>
              </a:rPr>
              <a:t>Il denaro è il mezzo legale che usiamo per acquistare beni e servizi o per pagare gli obblighi. È difficile pensare che ci sia stato un tempo in cui il denaro non esisteva. La verità è che migliaia di anni fa nessuno lo usava. Per ottenere i beni di cui avevano bisogno, le persone nei tempi antichi usavano il baratto, cioè scambiavano una cosa con un’altra. Più tardi, il denaro assunse molte forme diverse: dai metalli come l’oro e l’argento alle monete e alle banconote di oggi. </a:t>
            </a:r>
            <a:endParaRPr lang="it-IT"/>
          </a:p>
        </p:txBody>
      </p:sp>
      <p:pic>
        <p:nvPicPr>
          <p:cNvPr id="75" name="Google Shape;75;p4" descr="Dibujo de una persona&#10;&#10;Descripción generada automáticamente con confianza baja"/>
          <p:cNvPicPr preferRelativeResize="0"/>
          <p:nvPr/>
        </p:nvPicPr>
        <p:blipFill rotWithShape="1">
          <a:blip r:embed="rId3">
            <a:alphaModFix/>
          </a:blip>
          <a:srcRect/>
          <a:stretch/>
        </p:blipFill>
        <p:spPr>
          <a:xfrm>
            <a:off x="10972800" y="2705100"/>
            <a:ext cx="5461106" cy="410009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5"/>
          <p:cNvSpPr txBox="1"/>
          <p:nvPr/>
        </p:nvSpPr>
        <p:spPr>
          <a:xfrm>
            <a:off x="1447800" y="1573291"/>
            <a:ext cx="9456420" cy="769401"/>
          </a:xfrm>
          <a:prstGeom prst="rect">
            <a:avLst/>
          </a:prstGeom>
          <a:noFill/>
          <a:ln>
            <a:noFill/>
          </a:ln>
        </p:spPr>
        <p:txBody>
          <a:bodyPr spcFirstLastPara="1" wrap="square" lIns="91425" tIns="45700" rIns="91425" bIns="45700" anchor="t" anchorCtr="0">
            <a:spAutoFit/>
          </a:bodyPr>
          <a:lstStyle/>
          <a:p>
            <a:pPr lvl="0"/>
            <a:r>
              <a:rPr lang="it-IT" sz="4400" b="1" dirty="0">
                <a:solidFill>
                  <a:schemeClr val="dk1"/>
                </a:solidFill>
                <a:latin typeface="Calibri"/>
                <a:ea typeface="Calibri"/>
                <a:cs typeface="Calibri"/>
                <a:sym typeface="Calibri"/>
              </a:rPr>
              <a:t>1.</a:t>
            </a:r>
            <a:r>
              <a:rPr lang="it-IT" sz="4400" b="1" dirty="0">
                <a:solidFill>
                  <a:srgbClr val="343433"/>
                </a:solidFill>
                <a:latin typeface="Calibri"/>
                <a:ea typeface="Calibri"/>
                <a:cs typeface="Calibri"/>
                <a:sym typeface="Calibri"/>
              </a:rPr>
              <a:t> Funzioni e utilizzo del denaro</a:t>
            </a:r>
            <a:endParaRPr lang="it-IT" sz="4400" b="1" dirty="0">
              <a:solidFill>
                <a:schemeClr val="dk1"/>
              </a:solidFill>
              <a:latin typeface="Calibri"/>
              <a:ea typeface="Calibri"/>
              <a:cs typeface="Calibri"/>
              <a:sym typeface="Calibri"/>
            </a:endParaRPr>
          </a:p>
        </p:txBody>
      </p:sp>
      <p:sp>
        <p:nvSpPr>
          <p:cNvPr id="81" name="Google Shape;81;p5"/>
          <p:cNvSpPr txBox="1"/>
          <p:nvPr/>
        </p:nvSpPr>
        <p:spPr>
          <a:xfrm>
            <a:off x="1524000" y="2562880"/>
            <a:ext cx="15468600" cy="4832052"/>
          </a:xfrm>
          <a:prstGeom prst="rect">
            <a:avLst/>
          </a:prstGeom>
          <a:noFill/>
          <a:ln>
            <a:noFill/>
          </a:ln>
        </p:spPr>
        <p:txBody>
          <a:bodyPr spcFirstLastPara="1" wrap="square" lIns="91425" tIns="45700" rIns="91425" bIns="45700" anchor="t" anchorCtr="0">
            <a:spAutoFit/>
          </a:bodyPr>
          <a:lstStyle/>
          <a:p>
            <a:pPr lvl="0"/>
            <a:r>
              <a:rPr lang="it-IT" sz="2800">
                <a:solidFill>
                  <a:schemeClr val="dk1"/>
                </a:solidFill>
                <a:latin typeface="Calibri"/>
                <a:ea typeface="Calibri"/>
                <a:cs typeface="Calibri"/>
                <a:sym typeface="Calibri"/>
              </a:rPr>
              <a:t>Il denaro ha tre funzioni:
</a:t>
            </a:r>
          </a:p>
          <a:p>
            <a:pPr marL="514350" lvl="0" indent="-514350">
              <a:buClr>
                <a:schemeClr val="dk1"/>
              </a:buClr>
              <a:buSzPts val="2800"/>
              <a:buFont typeface="Calibri"/>
              <a:buAutoNum type="arabicPeriod"/>
            </a:pPr>
            <a:r>
              <a:rPr lang="it-IT" sz="2800" u="sng">
                <a:solidFill>
                  <a:schemeClr val="dk1"/>
                </a:solidFill>
                <a:latin typeface="Calibri"/>
                <a:ea typeface="Calibri"/>
                <a:cs typeface="Calibri"/>
                <a:sym typeface="Calibri"/>
              </a:rPr>
              <a:t>Mezzo di pagamento o di scambio</a:t>
            </a:r>
            <a:r>
              <a:rPr lang="it-IT" sz="2800">
                <a:solidFill>
                  <a:schemeClr val="dk1"/>
                </a:solidFill>
                <a:latin typeface="Calibri"/>
                <a:ea typeface="Calibri"/>
                <a:cs typeface="Calibri"/>
                <a:sym typeface="Calibri"/>
              </a:rPr>
              <a:t>. Ad esempio, quando vai in un negozio e compri una camicia, il commesso ti consegna la camicia che hai scelto e tu consegni i soldi in base al costo</a:t>
            </a:r>
          </a:p>
          <a:p>
            <a:pPr marL="514350" lvl="0" indent="-514350">
              <a:buClr>
                <a:schemeClr val="dk1"/>
              </a:buClr>
              <a:buSzPts val="2800"/>
              <a:buFont typeface="Calibri"/>
              <a:buAutoNum type="arabicPeriod"/>
            </a:pPr>
            <a:endParaRPr lang="it-IT" sz="2800">
              <a:solidFill>
                <a:schemeClr val="dk1"/>
              </a:solidFill>
              <a:latin typeface="Calibri"/>
              <a:ea typeface="Calibri"/>
              <a:cs typeface="Calibri"/>
              <a:sym typeface="Calibri"/>
            </a:endParaRPr>
          </a:p>
          <a:p>
            <a:pPr marL="514350" lvl="0" indent="-514350">
              <a:buClr>
                <a:schemeClr val="dk1"/>
              </a:buClr>
              <a:buSzPts val="2800"/>
              <a:buFont typeface="Calibri"/>
              <a:buAutoNum type="arabicPeriod"/>
            </a:pPr>
            <a:r>
              <a:rPr lang="it-IT" sz="2800" u="sng">
                <a:solidFill>
                  <a:schemeClr val="dk1"/>
                </a:solidFill>
                <a:latin typeface="Calibri"/>
                <a:ea typeface="Calibri"/>
                <a:cs typeface="Calibri"/>
                <a:sym typeface="Calibri"/>
              </a:rPr>
              <a:t>Riserva di valore</a:t>
            </a:r>
            <a:r>
              <a:rPr lang="it-IT" sz="2800">
                <a:solidFill>
                  <a:schemeClr val="dk1"/>
                </a:solidFill>
                <a:latin typeface="Calibri"/>
                <a:ea typeface="Calibri"/>
                <a:cs typeface="Calibri"/>
                <a:sym typeface="Calibri"/>
              </a:rPr>
              <a:t>: Il denaro può essere accumulato per pagamenti futuri. La parte di denaro che non viene spesa oggi, ma risparmiata per la spesa futura, è chiamata risparmio</a:t>
            </a:r>
          </a:p>
          <a:p>
            <a:pPr marL="514350" lvl="0" indent="-514350">
              <a:buClr>
                <a:schemeClr val="dk1"/>
              </a:buClr>
              <a:buSzPts val="2800"/>
              <a:buFont typeface="Calibri"/>
              <a:buAutoNum type="arabicPeriod"/>
            </a:pPr>
            <a:endParaRPr lang="it-IT" sz="2800" u="sng">
              <a:solidFill>
                <a:schemeClr val="dk1"/>
              </a:solidFill>
              <a:latin typeface="Calibri"/>
              <a:ea typeface="Calibri"/>
              <a:cs typeface="Calibri"/>
              <a:sym typeface="Calibri"/>
            </a:endParaRPr>
          </a:p>
          <a:p>
            <a:pPr marL="514350" lvl="0" indent="-514350">
              <a:buClr>
                <a:schemeClr val="dk1"/>
              </a:buClr>
              <a:buSzPts val="2800"/>
              <a:buFont typeface="Calibri"/>
              <a:buAutoNum type="arabicPeriod"/>
            </a:pPr>
            <a:r>
              <a:rPr lang="it-IT" sz="2800" u="sng">
                <a:solidFill>
                  <a:schemeClr val="dk1"/>
                </a:solidFill>
                <a:latin typeface="Calibri"/>
                <a:ea typeface="Calibri"/>
                <a:cs typeface="Calibri"/>
                <a:sym typeface="Calibri"/>
              </a:rPr>
              <a:t>Unità di conto o di misura:</a:t>
            </a:r>
            <a:r>
              <a:rPr lang="it-IT" sz="2800" b="1">
                <a:solidFill>
                  <a:schemeClr val="dk1"/>
                </a:solidFill>
                <a:latin typeface="Calibri"/>
                <a:ea typeface="Calibri"/>
                <a:cs typeface="Calibri"/>
                <a:sym typeface="Calibri"/>
              </a:rPr>
              <a:t> </a:t>
            </a:r>
            <a:r>
              <a:rPr lang="it-IT" sz="2800">
                <a:solidFill>
                  <a:schemeClr val="dk1"/>
                </a:solidFill>
                <a:latin typeface="Calibri"/>
                <a:ea typeface="Calibri"/>
                <a:cs typeface="Calibri"/>
                <a:sym typeface="Calibri"/>
              </a:rPr>
              <a:t>Proprio come usiamo il metro per misurare la lunghezza degli oggetti, il denaro ci permette di determinare il prezzo di qualsiasi bene in termini di una quantità di denaro. Tutto è valutato in denaro, il che ci consente di confrontare il valore di beni diversi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6"/>
          <p:cNvSpPr txBox="1"/>
          <p:nvPr/>
        </p:nvSpPr>
        <p:spPr>
          <a:xfrm>
            <a:off x="1447800" y="1573291"/>
            <a:ext cx="13799820" cy="769401"/>
          </a:xfrm>
          <a:prstGeom prst="rect">
            <a:avLst/>
          </a:prstGeom>
          <a:noFill/>
          <a:ln>
            <a:noFill/>
          </a:ln>
        </p:spPr>
        <p:txBody>
          <a:bodyPr spcFirstLastPara="1" wrap="square" lIns="91425" tIns="45700" rIns="91425" bIns="45700" anchor="t" anchorCtr="0">
            <a:spAutoFit/>
          </a:bodyPr>
          <a:lstStyle/>
          <a:p>
            <a:pPr lvl="0"/>
            <a:r>
              <a:rPr lang="it-IT" sz="4400" b="1" dirty="0">
                <a:solidFill>
                  <a:schemeClr val="dk1"/>
                </a:solidFill>
                <a:latin typeface="Calibri"/>
                <a:ea typeface="Calibri"/>
                <a:cs typeface="Calibri"/>
                <a:sym typeface="Calibri"/>
              </a:rPr>
              <a:t>2.</a:t>
            </a:r>
            <a:r>
              <a:rPr lang="it-IT" sz="4400" b="1" dirty="0">
                <a:solidFill>
                  <a:srgbClr val="343433"/>
                </a:solidFill>
                <a:latin typeface="Calibri"/>
                <a:ea typeface="Calibri"/>
                <a:cs typeface="Calibri"/>
                <a:sym typeface="Calibri"/>
              </a:rPr>
              <a:t> Mezzi di pagamento alternativi: la carta</a:t>
            </a:r>
            <a:endParaRPr lang="it-IT" sz="4400" b="1" dirty="0">
              <a:solidFill>
                <a:schemeClr val="dk1"/>
              </a:solidFill>
              <a:latin typeface="Calibri"/>
              <a:ea typeface="Calibri"/>
              <a:cs typeface="Calibri"/>
              <a:sym typeface="Calibri"/>
            </a:endParaRPr>
          </a:p>
        </p:txBody>
      </p:sp>
      <p:sp>
        <p:nvSpPr>
          <p:cNvPr id="87" name="Google Shape;87;p6"/>
          <p:cNvSpPr txBox="1"/>
          <p:nvPr/>
        </p:nvSpPr>
        <p:spPr>
          <a:xfrm>
            <a:off x="1524000" y="2562880"/>
            <a:ext cx="7848600" cy="5693826"/>
          </a:xfrm>
          <a:prstGeom prst="rect">
            <a:avLst/>
          </a:prstGeom>
          <a:noFill/>
          <a:ln>
            <a:noFill/>
          </a:ln>
        </p:spPr>
        <p:txBody>
          <a:bodyPr spcFirstLastPara="1" wrap="square" lIns="91425" tIns="45700" rIns="91425" bIns="45700" anchor="t" anchorCtr="0">
            <a:spAutoFit/>
          </a:bodyPr>
          <a:lstStyle/>
          <a:p>
            <a:pPr lvl="0"/>
            <a:r>
              <a:rPr lang="it-IT" sz="2800">
                <a:solidFill>
                  <a:schemeClr val="dk1"/>
                </a:solidFill>
                <a:latin typeface="Calibri"/>
                <a:ea typeface="Calibri"/>
                <a:cs typeface="Calibri"/>
                <a:sym typeface="Calibri"/>
              </a:rPr>
              <a:t>È uno strumento di pagamento emesso da un istituto finanziario. Con la carta puoi pagare istantaneamente, come se stessi portando con te denaro fisico, prelevare denaro dagli sportelli automatici (sportelli automatici) e persino finanziare l'acquisto di beni e servizi a breve termine. È anche il mezzo di pagamento più accettato per gli acquisti online.
La carta di credito è fatta di plastica ed è di forma rettangolare. Possono essere disponibili in molti design e colori diversi, ma devono soddisfare determinati standard:</a:t>
            </a:r>
          </a:p>
        </p:txBody>
      </p:sp>
      <p:pic>
        <p:nvPicPr>
          <p:cNvPr id="88" name="Google Shape;88;p6" descr="Imagen que contiene Interfaz de usuario gráfica&#10;&#10;Descripción generada automáticamente"/>
          <p:cNvPicPr preferRelativeResize="0"/>
          <p:nvPr/>
        </p:nvPicPr>
        <p:blipFill rotWithShape="1">
          <a:blip r:embed="rId3">
            <a:alphaModFix/>
          </a:blip>
          <a:srcRect/>
          <a:stretch/>
        </p:blipFill>
        <p:spPr>
          <a:xfrm>
            <a:off x="10744200" y="3214687"/>
            <a:ext cx="5715000" cy="3857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7"/>
          <p:cNvSpPr txBox="1"/>
          <p:nvPr/>
        </p:nvSpPr>
        <p:spPr>
          <a:xfrm>
            <a:off x="1447800" y="1573291"/>
            <a:ext cx="13205460" cy="769401"/>
          </a:xfrm>
          <a:prstGeom prst="rect">
            <a:avLst/>
          </a:prstGeom>
          <a:noFill/>
          <a:ln>
            <a:noFill/>
          </a:ln>
        </p:spPr>
        <p:txBody>
          <a:bodyPr spcFirstLastPara="1" wrap="square" lIns="91425" tIns="45700" rIns="91425" bIns="45700" anchor="t" anchorCtr="0">
            <a:spAutoFit/>
          </a:bodyPr>
          <a:lstStyle/>
          <a:p>
            <a:pPr lvl="0"/>
            <a:r>
              <a:rPr lang="it-IT" sz="4400" b="1" dirty="0">
                <a:solidFill>
                  <a:schemeClr val="dk1"/>
                </a:solidFill>
                <a:latin typeface="Calibri"/>
                <a:ea typeface="Calibri"/>
                <a:cs typeface="Calibri"/>
                <a:sym typeface="Calibri"/>
              </a:rPr>
              <a:t>2.</a:t>
            </a:r>
            <a:r>
              <a:rPr lang="it-IT" sz="4400" b="1" dirty="0">
                <a:solidFill>
                  <a:srgbClr val="343433"/>
                </a:solidFill>
                <a:latin typeface="Calibri"/>
                <a:ea typeface="Calibri"/>
                <a:cs typeface="Calibri"/>
                <a:sym typeface="Calibri"/>
              </a:rPr>
              <a:t> Mezzi di pagamento alternativi: la carta</a:t>
            </a:r>
            <a:endParaRPr lang="it-IT" sz="4400" b="1" dirty="0">
              <a:solidFill>
                <a:schemeClr val="dk1"/>
              </a:solidFill>
              <a:latin typeface="Calibri"/>
              <a:ea typeface="Calibri"/>
              <a:cs typeface="Calibri"/>
              <a:sym typeface="Calibri"/>
            </a:endParaRPr>
          </a:p>
        </p:txBody>
      </p:sp>
      <p:sp>
        <p:nvSpPr>
          <p:cNvPr id="94" name="Google Shape;94;p7"/>
          <p:cNvSpPr txBox="1"/>
          <p:nvPr/>
        </p:nvSpPr>
        <p:spPr>
          <a:xfrm>
            <a:off x="602974" y="2781300"/>
            <a:ext cx="8458200" cy="48320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a:solidFill>
                  <a:schemeClr val="dk1"/>
                </a:solidFill>
                <a:latin typeface="Calibri"/>
                <a:ea typeface="Calibri"/>
                <a:cs typeface="Calibri"/>
                <a:sym typeface="Calibri"/>
              </a:rPr>
              <a:t>FRONTE</a:t>
            </a:r>
            <a:endParaRPr lang="it-IT"/>
          </a:p>
          <a:p>
            <a:pPr marL="457200" lvl="0" indent="-457200">
              <a:buClr>
                <a:schemeClr val="dk1"/>
              </a:buClr>
              <a:buSzPts val="2800"/>
              <a:buFont typeface="Calibri"/>
              <a:buChar char="-"/>
            </a:pPr>
            <a:r>
              <a:rPr lang="it-IT" sz="2800">
                <a:solidFill>
                  <a:schemeClr val="dk1"/>
                </a:solidFill>
                <a:latin typeface="Calibri"/>
                <a:ea typeface="Calibri"/>
                <a:cs typeface="Calibri"/>
                <a:sym typeface="Calibri"/>
              </a:rPr>
              <a:t>Il nome dell’istituto finanziario in alto
Loghi di branding sul lato destro (Visa, Mastercard)
Chip</a:t>
            </a:r>
            <a:endParaRPr lang="it-IT"/>
          </a:p>
          <a:p>
            <a:pPr marL="457200" lvl="0" indent="-457200">
              <a:buClr>
                <a:schemeClr val="dk1"/>
              </a:buClr>
              <a:buSzPts val="2800"/>
              <a:buFont typeface="Calibri"/>
              <a:buChar char="-"/>
            </a:pPr>
            <a:r>
              <a:rPr lang="it-IT" sz="2800">
                <a:solidFill>
                  <a:schemeClr val="dk1"/>
                </a:solidFill>
                <a:latin typeface="Calibri"/>
                <a:ea typeface="Calibri"/>
                <a:cs typeface="Calibri"/>
                <a:sym typeface="Calibri"/>
              </a:rPr>
              <a:t>Il numero di conto personale o il numero della carta</a:t>
            </a:r>
          </a:p>
          <a:p>
            <a:pPr marL="457200" lvl="0" indent="-457200">
              <a:buClr>
                <a:schemeClr val="dk1"/>
              </a:buClr>
              <a:buSzPts val="2800"/>
              <a:buFont typeface="Calibri"/>
              <a:buChar char="-"/>
            </a:pPr>
            <a:r>
              <a:rPr lang="it-IT" sz="2800">
                <a:solidFill>
                  <a:schemeClr val="dk1"/>
                </a:solidFill>
                <a:latin typeface="Calibri"/>
                <a:ea typeface="Calibri"/>
                <a:cs typeface="Calibri"/>
                <a:sym typeface="Calibri"/>
              </a:rPr>
              <a:t>16 cifre nel mezzo
Data di scadenza della carta. Questo consiste nel mese e nell’anno e di solito viene richiesto quando si effettuano acquisti online. Si trova sotto il numero della carta
Nome del titolare</a:t>
            </a:r>
          </a:p>
        </p:txBody>
      </p:sp>
      <p:sp>
        <p:nvSpPr>
          <p:cNvPr id="95" name="Google Shape;95;p7"/>
          <p:cNvSpPr txBox="1"/>
          <p:nvPr/>
        </p:nvSpPr>
        <p:spPr>
          <a:xfrm>
            <a:off x="9578009" y="2781300"/>
            <a:ext cx="8077200" cy="3970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a:solidFill>
                  <a:schemeClr val="dk1"/>
                </a:solidFill>
                <a:latin typeface="Calibri"/>
                <a:ea typeface="Calibri"/>
                <a:cs typeface="Calibri"/>
                <a:sym typeface="Calibri"/>
              </a:rPr>
              <a:t>RETRO</a:t>
            </a:r>
            <a:endParaRPr lang="it-IT"/>
          </a:p>
          <a:p>
            <a:pPr marL="457200" lvl="0" indent="-457200">
              <a:buClr>
                <a:schemeClr val="dk1"/>
              </a:buClr>
              <a:buSzPts val="2800"/>
              <a:buFont typeface="Calibri"/>
              <a:buChar char="-"/>
            </a:pPr>
            <a:r>
              <a:rPr lang="it-IT" sz="2800">
                <a:solidFill>
                  <a:schemeClr val="dk1"/>
                </a:solidFill>
                <a:latin typeface="Calibri"/>
                <a:ea typeface="Calibri"/>
                <a:cs typeface="Calibri"/>
                <a:sym typeface="Calibri"/>
              </a:rPr>
              <a:t>La banda magnetica: occupa l’intera larghezza della carta, anche se il suo utilizzo è stato ora sostituito dal chip
Pannello delle firme. Qui è dove il titolare firma
Numero CCV o CVV o numero di sicurezza. Si tratta di tre cifre a destra del pannello delle firme e di solito vengono richieste al titolare quando si effettuano acquisti online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8"/>
          <p:cNvSpPr txBox="1"/>
          <p:nvPr/>
        </p:nvSpPr>
        <p:spPr>
          <a:xfrm>
            <a:off x="1447800" y="1573291"/>
            <a:ext cx="11811000" cy="769401"/>
          </a:xfrm>
          <a:prstGeom prst="rect">
            <a:avLst/>
          </a:prstGeom>
          <a:noFill/>
          <a:ln>
            <a:noFill/>
          </a:ln>
        </p:spPr>
        <p:txBody>
          <a:bodyPr spcFirstLastPara="1" wrap="square" lIns="91425" tIns="45700" rIns="91425" bIns="45700" anchor="t" anchorCtr="0">
            <a:spAutoFit/>
          </a:bodyPr>
          <a:lstStyle/>
          <a:p>
            <a:pPr lvl="0"/>
            <a:r>
              <a:rPr lang="it-IT" sz="4400" b="1">
                <a:solidFill>
                  <a:schemeClr val="dk1"/>
                </a:solidFill>
                <a:latin typeface="Calibri"/>
                <a:ea typeface="Calibri"/>
                <a:cs typeface="Calibri"/>
                <a:sym typeface="Calibri"/>
              </a:rPr>
              <a:t>2.</a:t>
            </a:r>
            <a:r>
              <a:rPr lang="it-IT" sz="4400" b="1">
                <a:solidFill>
                  <a:srgbClr val="343433"/>
                </a:solidFill>
                <a:latin typeface="Calibri"/>
                <a:ea typeface="Calibri"/>
                <a:cs typeface="Calibri"/>
                <a:sym typeface="Calibri"/>
              </a:rPr>
              <a:t> Mezzi di pagamento alternativi: la carta</a:t>
            </a:r>
            <a:endParaRPr lang="it-IT" sz="4400" b="1">
              <a:solidFill>
                <a:schemeClr val="dk1"/>
              </a:solidFill>
              <a:latin typeface="Calibri"/>
              <a:ea typeface="Calibri"/>
              <a:cs typeface="Calibri"/>
              <a:sym typeface="Calibri"/>
            </a:endParaRPr>
          </a:p>
        </p:txBody>
      </p:sp>
      <p:pic>
        <p:nvPicPr>
          <p:cNvPr id="101" name="Google Shape;101;p8" descr="Texto&#10;&#10;Descripción generada automáticamente con confianza media"/>
          <p:cNvPicPr preferRelativeResize="0"/>
          <p:nvPr/>
        </p:nvPicPr>
        <p:blipFill rotWithShape="1">
          <a:blip r:embed="rId3">
            <a:alphaModFix/>
          </a:blip>
          <a:srcRect/>
          <a:stretch/>
        </p:blipFill>
        <p:spPr>
          <a:xfrm>
            <a:off x="2000242" y="2991181"/>
            <a:ext cx="6810797" cy="4304636"/>
          </a:xfrm>
          <a:prstGeom prst="rect">
            <a:avLst/>
          </a:prstGeom>
          <a:noFill/>
          <a:ln>
            <a:noFill/>
          </a:ln>
        </p:spPr>
      </p:pic>
      <p:sp>
        <p:nvSpPr>
          <p:cNvPr id="102" name="Google Shape;102;p8"/>
          <p:cNvSpPr txBox="1"/>
          <p:nvPr/>
        </p:nvSpPr>
        <p:spPr>
          <a:xfrm>
            <a:off x="9144000" y="3589227"/>
            <a:ext cx="7848600" cy="3108543"/>
          </a:xfrm>
          <a:prstGeom prst="rect">
            <a:avLst/>
          </a:prstGeom>
          <a:noFill/>
          <a:ln>
            <a:noFill/>
          </a:ln>
        </p:spPr>
        <p:txBody>
          <a:bodyPr spcFirstLastPara="1" wrap="square" lIns="91425" tIns="45700" rIns="91425" bIns="45700" anchor="t" anchorCtr="0">
            <a:spAutoFit/>
          </a:bodyPr>
          <a:lstStyle/>
          <a:p>
            <a:pPr lvl="0"/>
            <a:r>
              <a:rPr lang="it-IT" sz="2800" b="1">
                <a:solidFill>
                  <a:schemeClr val="dk1"/>
                </a:solidFill>
                <a:latin typeface="Calibri"/>
                <a:ea typeface="Calibri"/>
                <a:cs typeface="Calibri"/>
                <a:sym typeface="Calibri"/>
              </a:rPr>
              <a:t>1</a:t>
            </a:r>
            <a:r>
              <a:rPr lang="it-IT" sz="2800">
                <a:solidFill>
                  <a:schemeClr val="dk1"/>
                </a:solidFill>
                <a:latin typeface="Calibri"/>
                <a:ea typeface="Calibri"/>
                <a:cs typeface="Calibri"/>
                <a:sym typeface="Calibri"/>
              </a:rPr>
              <a:t>- Entità emittente (logo)
</a:t>
            </a:r>
            <a:r>
              <a:rPr lang="it-IT" sz="2800" b="1">
                <a:solidFill>
                  <a:schemeClr val="dk1"/>
                </a:solidFill>
                <a:latin typeface="Calibri"/>
                <a:ea typeface="Calibri"/>
                <a:cs typeface="Calibri"/>
                <a:sym typeface="Calibri"/>
              </a:rPr>
              <a:t>2</a:t>
            </a:r>
            <a:r>
              <a:rPr lang="it-IT" sz="2800">
                <a:solidFill>
                  <a:schemeClr val="dk1"/>
                </a:solidFill>
                <a:latin typeface="Calibri"/>
                <a:ea typeface="Calibri"/>
                <a:cs typeface="Calibri"/>
                <a:sym typeface="Calibri"/>
              </a:rPr>
              <a:t>- Chip di sicurezza
</a:t>
            </a:r>
            <a:r>
              <a:rPr lang="it-IT" sz="2800" b="1">
                <a:solidFill>
                  <a:schemeClr val="dk1"/>
                </a:solidFill>
                <a:latin typeface="Calibri"/>
                <a:ea typeface="Calibri"/>
                <a:cs typeface="Calibri"/>
                <a:sym typeface="Calibri"/>
              </a:rPr>
              <a:t>3</a:t>
            </a:r>
            <a:r>
              <a:rPr lang="it-IT" sz="2800">
                <a:solidFill>
                  <a:schemeClr val="dk1"/>
                </a:solidFill>
                <a:latin typeface="Calibri"/>
                <a:ea typeface="Calibri"/>
                <a:cs typeface="Calibri"/>
                <a:sym typeface="Calibri"/>
              </a:rPr>
              <a:t>- Contactless</a:t>
            </a:r>
            <a:endParaRPr lang="it-IT"/>
          </a:p>
          <a:p>
            <a:pPr lvl="0"/>
            <a:r>
              <a:rPr lang="it-IT" sz="2800" b="1">
                <a:solidFill>
                  <a:schemeClr val="dk1"/>
                </a:solidFill>
                <a:latin typeface="Calibri"/>
                <a:ea typeface="Calibri"/>
                <a:cs typeface="Calibri"/>
                <a:sym typeface="Calibri"/>
              </a:rPr>
              <a:t>4</a:t>
            </a:r>
            <a:r>
              <a:rPr lang="it-IT" sz="2800">
                <a:solidFill>
                  <a:schemeClr val="dk1"/>
                </a:solidFill>
                <a:latin typeface="Calibri"/>
                <a:ea typeface="Calibri"/>
                <a:cs typeface="Calibri"/>
                <a:sym typeface="Calibri"/>
              </a:rPr>
              <a:t>- Codice univoco di 16 cifre
</a:t>
            </a:r>
            <a:r>
              <a:rPr lang="it-IT" sz="2800" b="1">
                <a:solidFill>
                  <a:schemeClr val="dk1"/>
                </a:solidFill>
                <a:latin typeface="Calibri"/>
                <a:ea typeface="Calibri"/>
                <a:cs typeface="Calibri"/>
                <a:sym typeface="Calibri"/>
              </a:rPr>
              <a:t>5</a:t>
            </a:r>
            <a:r>
              <a:rPr lang="it-IT" sz="2800">
                <a:solidFill>
                  <a:schemeClr val="dk1"/>
                </a:solidFill>
                <a:latin typeface="Calibri"/>
                <a:ea typeface="Calibri"/>
                <a:cs typeface="Calibri"/>
                <a:sym typeface="Calibri"/>
              </a:rPr>
              <a:t>- Data di scadenza
</a:t>
            </a:r>
            <a:r>
              <a:rPr lang="it-IT" sz="2800" b="1">
                <a:solidFill>
                  <a:schemeClr val="dk1"/>
                </a:solidFill>
                <a:latin typeface="Calibri"/>
                <a:ea typeface="Calibri"/>
                <a:cs typeface="Calibri"/>
                <a:sym typeface="Calibri"/>
              </a:rPr>
              <a:t>6</a:t>
            </a:r>
            <a:r>
              <a:rPr lang="it-IT" sz="2800">
                <a:solidFill>
                  <a:schemeClr val="dk1"/>
                </a:solidFill>
                <a:latin typeface="Calibri"/>
                <a:ea typeface="Calibri"/>
                <a:cs typeface="Calibri"/>
                <a:sym typeface="Calibri"/>
              </a:rPr>
              <a:t>- Nome del titolare della carta
</a:t>
            </a:r>
            <a:r>
              <a:rPr lang="it-IT" sz="2800" b="1">
                <a:solidFill>
                  <a:schemeClr val="dk1"/>
                </a:solidFill>
                <a:latin typeface="Calibri"/>
                <a:ea typeface="Calibri"/>
                <a:cs typeface="Calibri"/>
                <a:sym typeface="Calibri"/>
              </a:rPr>
              <a:t>7</a:t>
            </a:r>
            <a:r>
              <a:rPr lang="it-IT" sz="2800">
                <a:solidFill>
                  <a:schemeClr val="dk1"/>
                </a:solidFill>
                <a:latin typeface="Calibri"/>
                <a:ea typeface="Calibri"/>
                <a:cs typeface="Calibri"/>
                <a:sym typeface="Calibri"/>
              </a:rPr>
              <a:t>- Marchio internazionale (Visa, Mastercard)</a:t>
            </a:r>
            <a:endParaRPr lang="it-IT"/>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9"/>
          <p:cNvSpPr txBox="1"/>
          <p:nvPr/>
        </p:nvSpPr>
        <p:spPr>
          <a:xfrm>
            <a:off x="1447800" y="1573291"/>
            <a:ext cx="11811000" cy="769401"/>
          </a:xfrm>
          <a:prstGeom prst="rect">
            <a:avLst/>
          </a:prstGeom>
          <a:noFill/>
          <a:ln>
            <a:noFill/>
          </a:ln>
        </p:spPr>
        <p:txBody>
          <a:bodyPr spcFirstLastPara="1" wrap="square" lIns="91425" tIns="45700" rIns="91425" bIns="45700" anchor="t" anchorCtr="0">
            <a:spAutoFit/>
          </a:bodyPr>
          <a:lstStyle/>
          <a:p>
            <a:pPr lvl="0"/>
            <a:r>
              <a:rPr lang="it-IT" sz="4400" b="1">
                <a:solidFill>
                  <a:schemeClr val="dk1"/>
                </a:solidFill>
                <a:latin typeface="Calibri"/>
                <a:ea typeface="Calibri"/>
                <a:cs typeface="Calibri"/>
                <a:sym typeface="Calibri"/>
              </a:rPr>
              <a:t>2.</a:t>
            </a:r>
            <a:r>
              <a:rPr lang="it-IT" sz="4400" b="1">
                <a:solidFill>
                  <a:srgbClr val="343433"/>
                </a:solidFill>
                <a:latin typeface="Calibri"/>
                <a:ea typeface="Calibri"/>
                <a:cs typeface="Calibri"/>
                <a:sym typeface="Calibri"/>
              </a:rPr>
              <a:t> Mezzi di pagamento alternativi: la carta</a:t>
            </a:r>
            <a:endParaRPr lang="it-IT" sz="4400" b="1">
              <a:solidFill>
                <a:schemeClr val="dk1"/>
              </a:solidFill>
              <a:latin typeface="Calibri"/>
              <a:ea typeface="Calibri"/>
              <a:cs typeface="Calibri"/>
              <a:sym typeface="Calibri"/>
            </a:endParaRPr>
          </a:p>
        </p:txBody>
      </p:sp>
      <p:pic>
        <p:nvPicPr>
          <p:cNvPr id="108" name="Google Shape;108;p9" descr="Captura de pantalla de un celular&#10;&#10;Descripción generada automáticamente"/>
          <p:cNvPicPr preferRelativeResize="0"/>
          <p:nvPr/>
        </p:nvPicPr>
        <p:blipFill rotWithShape="1">
          <a:blip r:embed="rId3">
            <a:alphaModFix/>
          </a:blip>
          <a:srcRect/>
          <a:stretch/>
        </p:blipFill>
        <p:spPr>
          <a:xfrm>
            <a:off x="2133600" y="3024775"/>
            <a:ext cx="6700241" cy="4234761"/>
          </a:xfrm>
          <a:prstGeom prst="rect">
            <a:avLst/>
          </a:prstGeom>
          <a:noFill/>
          <a:ln>
            <a:noFill/>
          </a:ln>
        </p:spPr>
      </p:pic>
      <p:sp>
        <p:nvSpPr>
          <p:cNvPr id="109" name="Google Shape;109;p9"/>
          <p:cNvSpPr txBox="1"/>
          <p:nvPr/>
        </p:nvSpPr>
        <p:spPr>
          <a:xfrm>
            <a:off x="9144000" y="4234214"/>
            <a:ext cx="7848600" cy="1815882"/>
          </a:xfrm>
          <a:prstGeom prst="rect">
            <a:avLst/>
          </a:prstGeom>
          <a:noFill/>
          <a:ln>
            <a:noFill/>
          </a:ln>
        </p:spPr>
        <p:txBody>
          <a:bodyPr spcFirstLastPara="1" wrap="square" lIns="91425" tIns="45700" rIns="91425" bIns="45700" anchor="t" anchorCtr="0">
            <a:spAutoFit/>
          </a:bodyPr>
          <a:lstStyle/>
          <a:p>
            <a:pPr lvl="0"/>
            <a:r>
              <a:rPr lang="it-IT" sz="2800" b="1" dirty="0">
                <a:solidFill>
                  <a:schemeClr val="dk1"/>
                </a:solidFill>
                <a:latin typeface="Calibri"/>
                <a:ea typeface="Calibri"/>
                <a:cs typeface="Calibri"/>
                <a:sym typeface="Calibri"/>
              </a:rPr>
              <a:t>8</a:t>
            </a:r>
            <a:r>
              <a:rPr lang="it-IT" sz="2800" dirty="0">
                <a:solidFill>
                  <a:schemeClr val="dk1"/>
                </a:solidFill>
                <a:latin typeface="Calibri"/>
                <a:ea typeface="Calibri"/>
                <a:cs typeface="Calibri"/>
                <a:sym typeface="Calibri"/>
              </a:rPr>
              <a:t>- Banda magnetica</a:t>
            </a:r>
            <a:endParaRPr lang="it-IT" dirty="0"/>
          </a:p>
          <a:p>
            <a:pPr lvl="0"/>
            <a:r>
              <a:rPr lang="it-IT" sz="2800" b="1" dirty="0">
                <a:solidFill>
                  <a:schemeClr val="dk1"/>
                </a:solidFill>
                <a:latin typeface="Calibri"/>
                <a:ea typeface="Calibri"/>
                <a:cs typeface="Calibri"/>
                <a:sym typeface="Calibri"/>
              </a:rPr>
              <a:t>9</a:t>
            </a:r>
            <a:r>
              <a:rPr lang="it-IT" sz="2800" dirty="0">
                <a:solidFill>
                  <a:schemeClr val="dk1"/>
                </a:solidFill>
                <a:latin typeface="Calibri"/>
                <a:ea typeface="Calibri"/>
                <a:cs typeface="Calibri"/>
                <a:sym typeface="Calibri"/>
              </a:rPr>
              <a:t>- Pannello Firma</a:t>
            </a:r>
            <a:endParaRPr lang="it-IT" dirty="0"/>
          </a:p>
          <a:p>
            <a:pPr lvl="0"/>
            <a:r>
              <a:rPr lang="it-IT" sz="2800" b="1" dirty="0">
                <a:solidFill>
                  <a:schemeClr val="dk1"/>
                </a:solidFill>
                <a:latin typeface="Calibri"/>
                <a:ea typeface="Calibri"/>
                <a:cs typeface="Calibri"/>
                <a:sym typeface="Calibri"/>
              </a:rPr>
              <a:t>10</a:t>
            </a:r>
            <a:r>
              <a:rPr lang="it-IT" sz="2800" dirty="0">
                <a:solidFill>
                  <a:schemeClr val="dk1"/>
                </a:solidFill>
                <a:latin typeface="Calibri"/>
                <a:ea typeface="Calibri"/>
                <a:cs typeface="Calibri"/>
                <a:sym typeface="Calibri"/>
              </a:rPr>
              <a:t>- Codice per le transazioni e-commerce (3 cifre)
</a:t>
            </a:r>
            <a:r>
              <a:rPr lang="it-IT" sz="2800" b="1" dirty="0">
                <a:solidFill>
                  <a:schemeClr val="dk1"/>
                </a:solidFill>
                <a:latin typeface="Calibri"/>
                <a:ea typeface="Calibri"/>
                <a:cs typeface="Calibri"/>
                <a:sym typeface="Calibri"/>
              </a:rPr>
              <a:t>11</a:t>
            </a:r>
            <a:r>
              <a:rPr lang="it-IT" sz="2800" dirty="0">
                <a:solidFill>
                  <a:schemeClr val="dk1"/>
                </a:solidFill>
                <a:latin typeface="Calibri"/>
                <a:ea typeface="Calibri"/>
                <a:cs typeface="Calibri"/>
                <a:sym typeface="Calibri"/>
              </a:rPr>
              <a:t>- Dati di contatto dell’organismo emittente</a:t>
            </a:r>
            <a:endParaRPr lang="it-IT" dirty="0"/>
          </a:p>
        </p:txBody>
      </p:sp>
    </p:spTree>
  </p:cSld>
  <p:clrMapOvr>
    <a:masterClrMapping/>
  </p:clrMapOvr>
</p:sld>
</file>

<file path=ppt/theme/theme1.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1880</Words>
  <Application>Microsoft Macintosh PowerPoint</Application>
  <PresentationFormat>Personalizzato</PresentationFormat>
  <Paragraphs>78</Paragraphs>
  <Slides>21</Slides>
  <Notes>21</Notes>
  <HiddenSlides>0</HiddenSlides>
  <MMClips>0</MMClips>
  <ScaleCrop>false</ScaleCrop>
  <HeadingPairs>
    <vt:vector size="6" baseType="variant">
      <vt:variant>
        <vt:lpstr>Caratteri utilizzati</vt:lpstr>
      </vt:variant>
      <vt:variant>
        <vt:i4>3</vt:i4>
      </vt:variant>
      <vt:variant>
        <vt:lpstr>Tema</vt:lpstr>
      </vt:variant>
      <vt:variant>
        <vt:i4>2</vt:i4>
      </vt:variant>
      <vt:variant>
        <vt:lpstr>Titoli diapositive</vt:lpstr>
      </vt:variant>
      <vt:variant>
        <vt:i4>21</vt:i4>
      </vt:variant>
    </vt:vector>
  </HeadingPairs>
  <TitlesOfParts>
    <vt:vector size="26" baseType="lpstr">
      <vt:lpstr>Calibri</vt:lpstr>
      <vt:lpstr>Helvetica Neue</vt:lpstr>
      <vt:lpstr>Arial</vt:lpstr>
      <vt:lpstr>Diseño personalizado</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Monia Coppola</dc:creator>
  <cp:lastModifiedBy>s.natale@studenti.unimc.it</cp:lastModifiedBy>
  <cp:revision>2</cp:revision>
  <dcterms:created xsi:type="dcterms:W3CDTF">2022-02-16T10:54:20Z</dcterms:created>
  <dcterms:modified xsi:type="dcterms:W3CDTF">2023-01-26T16:00:29Z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2022-02-16T00:00:00Z</vt:filetime>
  </property>
  <property fmtid="{D5CDD505-2E9C-101B-9397-08002B2CF9AE}" pid="3" name="Creator">
    <vt:lpwstr>Canva</vt:lpwstr>
  </property>
  <property fmtid="{D5CDD505-2E9C-101B-9397-08002B2CF9AE}" pid="4" name="LastSaved">
    <vt:filetime>2022-02-16T00:00:00Z</vt:filetime>
  </property>
</Properties>
</file>