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48" r:id="rId2"/>
  </p:sldMasterIdLst>
  <p:sldIdLst>
    <p:sldId id="258" r:id="rId3"/>
    <p:sldId id="264" r:id="rId4"/>
    <p:sldId id="257" r:id="rId5"/>
    <p:sldId id="259" r:id="rId6"/>
    <p:sldId id="277" r:id="rId7"/>
    <p:sldId id="261" r:id="rId8"/>
    <p:sldId id="278" r:id="rId9"/>
    <p:sldId id="270" r:id="rId10"/>
    <p:sldId id="281" r:id="rId11"/>
    <p:sldId id="282" r:id="rId12"/>
    <p:sldId id="276" r:id="rId13"/>
    <p:sldId id="283" r:id="rId14"/>
    <p:sldId id="284" r:id="rId15"/>
    <p:sldId id="274" r:id="rId16"/>
    <p:sldId id="275" r:id="rId17"/>
    <p:sldId id="285" r:id="rId18"/>
    <p:sldId id="286" r:id="rId19"/>
    <p:sldId id="287" r:id="rId20"/>
    <p:sldId id="262" r:id="rId21"/>
    <p:sldId id="260" r:id="rId22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3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2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g object 16">
            <a:extLst>
              <a:ext uri="{FF2B5EF4-FFF2-40B4-BE49-F238E27FC236}">
                <a16:creationId xmlns:a16="http://schemas.microsoft.com/office/drawing/2014/main" id="{9C931315-6F3A-4555-8DA9-1CD6886E1D7B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A2C18ABD-2E09-4D12-B8DC-A4F3284BFFB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4932" y="6698528"/>
            <a:ext cx="666749" cy="1781174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4C920FE4-3EED-4939-B5CD-5FA8B1ACC3AD}"/>
              </a:ext>
            </a:extLst>
          </p:cNvPr>
          <p:cNvSpPr/>
          <p:nvPr userDrawn="1"/>
        </p:nvSpPr>
        <p:spPr>
          <a:xfrm>
            <a:off x="0" y="8907781"/>
            <a:ext cx="18287744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7C016A53-3E7D-4C94-AB33-53AD819974AD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21" name="object 5">
            <a:extLst>
              <a:ext uri="{FF2B5EF4-FFF2-40B4-BE49-F238E27FC236}">
                <a16:creationId xmlns:a16="http://schemas.microsoft.com/office/drawing/2014/main" id="{2B99F3D4-91AE-4145-9CE9-E7FC00CE701F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68773" y="1660699"/>
            <a:ext cx="7150197" cy="209549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F551322-F550-4579-A7FC-CD3FF2A964D1}"/>
              </a:ext>
            </a:extLst>
          </p:cNvPr>
          <p:cNvSpPr txBox="1"/>
          <p:nvPr userDrawn="1"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A6F032-0665-4332-8C25-0049F35350AB}"/>
              </a:ext>
            </a:extLst>
          </p:cNvPr>
          <p:cNvSpPr txBox="1"/>
          <p:nvPr userDrawn="1"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73425" marR="2317750" algn="ctr">
              <a:spcBef>
                <a:spcPts val="335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fly-project.eu</a:t>
            </a:r>
            <a:endParaRPr lang="es-ES" sz="20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8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96AB2019-3457-4EE8-8672-C1BF6DA1A65C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ED4DA05C-E544-4608-B1B5-2E5081A4CB0C}"/>
              </a:ext>
            </a:extLst>
          </p:cNvPr>
          <p:cNvSpPr/>
          <p:nvPr userDrawn="1"/>
        </p:nvSpPr>
        <p:spPr>
          <a:xfrm>
            <a:off x="0" y="8856528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5">
            <a:extLst>
              <a:ext uri="{FF2B5EF4-FFF2-40B4-BE49-F238E27FC236}">
                <a16:creationId xmlns:a16="http://schemas.microsoft.com/office/drawing/2014/main" id="{312572A3-0E3D-4C66-9B66-E2B974CE5C5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643394" y="1028700"/>
            <a:ext cx="2606058" cy="761999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1CF81C33-52B8-4275-9F0F-E3E0733D9F05}"/>
              </a:ext>
            </a:extLst>
          </p:cNvPr>
          <p:cNvSpPr txBox="1"/>
          <p:nvPr userDrawn="1"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500" spc="10" dirty="0">
                <a:latin typeface="+mj-lt"/>
              </a:rPr>
              <a:t>"The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European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support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production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this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publication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does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not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constitute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endorsement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contents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11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reflects</a:t>
            </a:r>
            <a:r>
              <a:rPr lang="en-US" sz="1500" spc="105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</a:p>
          <a:p>
            <a:pPr marL="12700" marR="8890" algn="just">
              <a:lnSpc>
                <a:spcPct val="113100"/>
              </a:lnSpc>
            </a:pPr>
            <a:r>
              <a:rPr lang="en-US" sz="1500" spc="10" dirty="0">
                <a:latin typeface="+mj-lt"/>
              </a:rPr>
              <a:t>views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only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authors,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Commission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cannot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held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responsible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for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any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use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which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may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be</a:t>
            </a:r>
            <a:r>
              <a:rPr lang="en-US" sz="1500" spc="210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made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of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the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information</a:t>
            </a:r>
            <a:r>
              <a:rPr lang="en-US" sz="1500" spc="204" dirty="0">
                <a:latin typeface="+mj-lt"/>
              </a:rPr>
              <a:t> </a:t>
            </a:r>
            <a:r>
              <a:rPr lang="en-US" sz="1500" spc="10" dirty="0">
                <a:latin typeface="+mj-lt"/>
              </a:rPr>
              <a:t>contained </a:t>
            </a:r>
            <a:r>
              <a:rPr lang="en-US" sz="1500" spc="-360" dirty="0">
                <a:latin typeface="+mj-lt"/>
              </a:rPr>
              <a:t> </a:t>
            </a:r>
            <a:r>
              <a:rPr lang="en-US" sz="15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5274397-0CC2-4713-984E-865578FB27AF}"/>
              </a:ext>
            </a:extLst>
          </p:cNvPr>
          <p:cNvSpPr txBox="1"/>
          <p:nvPr/>
        </p:nvSpPr>
        <p:spPr>
          <a:xfrm>
            <a:off x="3238500" y="5448300"/>
            <a:ext cx="11811000" cy="302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Finansman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seçenekleri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krediler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sz="4800" b="1" spc="-65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4800" b="1" spc="-65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borçlar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tr-TR" sz="4800" b="1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8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Ortak: Malaga Üniversitesi</a:t>
            </a:r>
            <a:endParaRPr lang="en-US" sz="4800" b="1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48239" y="3543300"/>
            <a:ext cx="7505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GB" sz="2800" dirty="0">
                <a:ea typeface="Microsoft Sans Serif" panose="020B0604020202020204" pitchFamily="34" charset="0"/>
              </a:rPr>
              <a:t>Bir 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sözleşmesinde:Sözleşmenin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başlangıcında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miktarda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parayı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seferde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alırsınız.Parayı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faiziyle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birlikte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ödemeniz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şartlar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dahilinde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beslemeniz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gerekecektir</a:t>
            </a:r>
            <a:r>
              <a:rPr lang="en-GB" sz="2800" dirty="0">
                <a:ea typeface="Microsoft Sans Serif" panose="020B0604020202020204" pitchFamily="34" charset="0"/>
              </a:rPr>
              <a:t>.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E330674-7806-5623-84D4-0020049BA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390900"/>
            <a:ext cx="468874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4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modaliteleri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Farklı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türleri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olmasına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rağmen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hepsi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bireysel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ipotek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bilinen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geniş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kategoriye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ayrılır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</a:p>
          <a:p>
            <a:pPr algn="just" fontAlgn="base"/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algn="just" fontAlgn="base"/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Bireysel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</a:p>
          <a:p>
            <a:pPr algn="just" fontAlgn="base"/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Bu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türü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normalde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tüketim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malları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hizmetleri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almak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kullanılır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: araba,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bilgisayar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ev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döşemek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tatile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gitmek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yurtdışında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okumak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...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Kişisel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adlandırılırlar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çünkü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mevcut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gelecekteki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kişisel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garantimiz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vardır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Bu,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bankanın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müşterinin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ödeme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taahhüdüne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dayandırdığı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anlamına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Ayrıca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kefiller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de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içerebilir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işlemdeki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yüksek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risk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nedeniyle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genellikle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yüksek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oranına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sahiptirler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71218BE-1818-4C66-3DCF-9B09242A1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3046412"/>
            <a:ext cx="6733124" cy="41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modaliteleri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60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İpotek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kredileri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: 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Bunlar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evin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alınmasını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restorasyonunu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finanse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etmeyi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amaçlayan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kredilerdir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tür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finansman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kişisel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kredilerden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büyük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miktarlarda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para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içermesinin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yanı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sıra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gerçek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garantiye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sahiptir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algn="just" fontAlgn="base"/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algn="just" fontAlgn="base"/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Başka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deyişle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müşteri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iade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etmezse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borcu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ödemek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ipotekli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mülkü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satabilir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mülkün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sahibi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nedenle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etkin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garantiye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sahip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olduğu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veren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kuruluş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güvenli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işlemlerinden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biridir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sonuç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uygulanan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bireysel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düşüktür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008095CC-DBA9-2486-A62C-798579D1A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3208974"/>
            <a:ext cx="6002892" cy="386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modaliteleri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601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The interest rate at which these loans can be contracted can be Bu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kredilerin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sözleşmeye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bağlanabildiği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sabit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vadesi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boyunca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değeri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değiştirilemez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değişken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değer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kullanılan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referansın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örneğin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Euribor'un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gelişimine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bağlı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periyodik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revize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edilir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Değişken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borçlu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riskli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olanıdır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çünkü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ekonomik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ödenecek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taksitin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fırlamasına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neden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olabilir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</a:p>
          <a:p>
            <a:pPr fontAlgn="base"/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Son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de karma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yöntemi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vardır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Sözleşmenin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ilk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yıllarında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sabit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belirlenir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sonra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işlemin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vadesine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değişken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oran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belirlenir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Ödenecek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taksit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kullanılan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referans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oranının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gelişimine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bağlı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artabilir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azalabilir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6C7B56C5-3E58-C11C-56CB-CA8ED36CD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304" y="3072622"/>
            <a:ext cx="4374131" cy="41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952500" y="1311223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Bankamız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bize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verdiğinde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bizden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hangi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masrafları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talep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edebilir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952500" y="3045022"/>
            <a:ext cx="1539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ea typeface="Microsoft Sans Serif" panose="020B0604020202020204" pitchFamily="34" charset="0"/>
              </a:rPr>
              <a:t>Ana </a:t>
            </a:r>
            <a:r>
              <a:rPr lang="en-GB" sz="2800" dirty="0" err="1">
                <a:ea typeface="Microsoft Sans Serif" panose="020B0604020202020204" pitchFamily="34" charset="0"/>
              </a:rPr>
              <a:t>gider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çalışma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ücreti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başlangıç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ücreti</a:t>
            </a:r>
            <a:r>
              <a:rPr lang="en-GB" sz="2800" dirty="0">
                <a:ea typeface="Microsoft Sans Serif" panose="020B0604020202020204" pitchFamily="34" charset="0"/>
              </a:rPr>
              <a:t> vb. </a:t>
            </a:r>
            <a:r>
              <a:rPr lang="en-GB" sz="2800" dirty="0" err="1">
                <a:ea typeface="Microsoft Sans Serif" panose="020B0604020202020204" pitchFamily="34" charset="0"/>
              </a:rPr>
              <a:t>gibi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farklı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ücretlere</a:t>
            </a:r>
            <a:r>
              <a:rPr lang="en-GB" sz="2800" dirty="0">
                <a:ea typeface="Microsoft Sans Serif" panose="020B0604020202020204" pitchFamily="34" charset="0"/>
              </a:rPr>
              <a:t> ek </a:t>
            </a:r>
            <a:r>
              <a:rPr lang="en-GB" sz="2800" dirty="0" err="1"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olacaktır</a:t>
            </a:r>
            <a:r>
              <a:rPr lang="en-GB" sz="2800" dirty="0"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a typeface="Microsoft Sans Serif" panose="020B0604020202020204" pitchFamily="34" charset="0"/>
              </a:rPr>
              <a:t>Tüm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maliyetlerin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reklamda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almadan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önce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işletmenin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sağlaması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gereken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bilgilerde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belirgin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şekilde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görünmesi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gereken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operasyonun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APR'sine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dahil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olduğunu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unutmayın</a:t>
            </a:r>
            <a:r>
              <a:rPr lang="en-GB" sz="2800" dirty="0">
                <a:ea typeface="Microsoft Sans Serif" panose="020B0604020202020204" pitchFamily="34" charset="0"/>
              </a:rPr>
              <a:t>. Bir 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işleminde</a:t>
            </a:r>
            <a:r>
              <a:rPr lang="en-GB" sz="2800" dirty="0">
                <a:ea typeface="Microsoft Sans Serif" panose="020B0604020202020204" pitchFamily="34" charset="0"/>
              </a:rPr>
              <a:t> APR ne </a:t>
            </a:r>
            <a:r>
              <a:rPr lang="en-GB" sz="2800" dirty="0" err="1"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yüksekse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müşteriye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maliyeti</a:t>
            </a:r>
            <a:r>
              <a:rPr lang="en-GB" sz="2800" dirty="0">
                <a:ea typeface="Microsoft Sans Serif" panose="020B0604020202020204" pitchFamily="34" charset="0"/>
              </a:rPr>
              <a:t> de o </a:t>
            </a:r>
            <a:r>
              <a:rPr lang="en-GB" sz="2800" dirty="0" err="1"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yüksektir</a:t>
            </a:r>
            <a:r>
              <a:rPr lang="en-GB" sz="2800" dirty="0">
                <a:ea typeface="Microsoft Sans Serif" panose="020B0604020202020204" pitchFamily="34" charset="0"/>
              </a:rPr>
              <a:t>. APR, bize her zaman </a:t>
            </a:r>
            <a:r>
              <a:rPr lang="en-GB" sz="2800" dirty="0" err="1">
                <a:ea typeface="Microsoft Sans Serif" panose="020B0604020202020204" pitchFamily="34" charset="0"/>
              </a:rPr>
              <a:t>kredinin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gerçek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maliyeti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hakkında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bilgi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verecek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teklifleri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karşılaştırmamıza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yardımcı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olacak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şeydir</a:t>
            </a:r>
            <a:r>
              <a:rPr lang="en-GB" sz="2800" dirty="0">
                <a:ea typeface="Microsoft Sans Serif" panose="020B0604020202020204" pitchFamily="34" charset="0"/>
              </a:rPr>
              <a:t>.</a:t>
            </a:r>
          </a:p>
          <a:p>
            <a:pPr fontAlgn="base"/>
            <a:r>
              <a:rPr lang="en-GB" sz="2800" dirty="0" err="1">
                <a:ea typeface="Microsoft Sans Serif" panose="020B0604020202020204" pitchFamily="34" charset="0"/>
              </a:rPr>
              <a:t>Verilen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kredinin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ipotek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kredisi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olması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durumunda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işlemin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açılış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çalışma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komisyonuna</a:t>
            </a:r>
            <a:r>
              <a:rPr lang="en-GB" sz="2800" dirty="0">
                <a:ea typeface="Microsoft Sans Serif" panose="020B0604020202020204" pitchFamily="34" charset="0"/>
              </a:rPr>
              <a:t> ek </a:t>
            </a:r>
            <a:r>
              <a:rPr lang="en-GB" sz="2800" dirty="0" err="1"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ipotek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veren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tapu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kopyasına</a:t>
            </a:r>
            <a:r>
              <a:rPr lang="en-GB" sz="2800" dirty="0">
                <a:ea typeface="Microsoft Sans Serif" panose="020B0604020202020204" pitchFamily="34" charset="0"/>
              </a:rPr>
              <a:t> ek </a:t>
            </a:r>
            <a:r>
              <a:rPr lang="en-GB" sz="2800" dirty="0" err="1"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mülkün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ekspertizini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noter </a:t>
            </a:r>
            <a:r>
              <a:rPr lang="en-GB" sz="2800" dirty="0" err="1">
                <a:ea typeface="Microsoft Sans Serif" panose="020B0604020202020204" pitchFamily="34" charset="0"/>
              </a:rPr>
              <a:t>belgesini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ödemek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zorunda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kalacaktır</a:t>
            </a:r>
            <a:r>
              <a:rPr lang="en-GB" sz="2800" dirty="0">
                <a:ea typeface="Microsoft Sans Serif" panose="020B0604020202020204" pitchFamily="34" charset="0"/>
              </a:rPr>
              <a:t>.</a:t>
            </a:r>
          </a:p>
          <a:p>
            <a:pPr fontAlgn="base"/>
            <a:endParaRPr lang="en-GB" sz="2800" dirty="0">
              <a:ea typeface="Microsoft Sans Serif" panose="020B0604020202020204" pitchFamily="34" charset="0"/>
            </a:endParaRP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magen 8" descr="Imagen que contiene taza, interior, tabla, plástico&#10;&#10;Descripción generada automáticamente">
            <a:extLst>
              <a:ext uri="{FF2B5EF4-FFF2-40B4-BE49-F238E27FC236}">
                <a16:creationId xmlns:a16="http://schemas.microsoft.com/office/drawing/2014/main" id="{8122C1E6-BCE6-F2F9-64E3-BB3AF3AEB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318802"/>
            <a:ext cx="5867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4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 Bir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kendinize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sormalısınız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3434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ea typeface="Microsoft Sans Serif" panose="020B0604020202020204" pitchFamily="34" charset="0"/>
              </a:rPr>
              <a:t>Bir </a:t>
            </a:r>
            <a:r>
              <a:rPr lang="en-GB" sz="2800" dirty="0" err="1">
                <a:ea typeface="Microsoft Sans Serif" panose="020B0604020202020204" pitchFamily="34" charset="0"/>
              </a:rPr>
              <a:t>krediye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başvurmanız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gerektiğinde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kendinize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sormanız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gereken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bazı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temel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sorular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şunlardır</a:t>
            </a:r>
            <a:r>
              <a:rPr lang="en-GB" sz="2800" dirty="0">
                <a:ea typeface="Microsoft Sans Serif" panose="020B0604020202020204" pitchFamily="34" charset="0"/>
              </a:rPr>
              <a:t>:</a:t>
            </a:r>
          </a:p>
          <a:p>
            <a:pPr fontAlgn="base"/>
            <a:endParaRPr lang="tr-TR" sz="2800" dirty="0"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a typeface="Microsoft Sans Serif" panose="020B0604020202020204" pitchFamily="34" charset="0"/>
              </a:rPr>
              <a:t>Gerçekten</a:t>
            </a:r>
            <a:r>
              <a:rPr lang="en-GB" sz="2800" dirty="0">
                <a:ea typeface="Microsoft Sans Serif" panose="020B0604020202020204" pitchFamily="34" charset="0"/>
              </a:rPr>
              <a:t> ne </a:t>
            </a:r>
            <a:r>
              <a:rPr lang="en-GB" sz="2800" dirty="0" err="1"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paraya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ihtiyacım</a:t>
            </a:r>
            <a:r>
              <a:rPr lang="en-GB" sz="2800" dirty="0">
                <a:ea typeface="Microsoft Sans Serif" panose="020B0604020202020204" pitchFamily="34" charset="0"/>
              </a:rPr>
              <a:t> var?</a:t>
            </a:r>
          </a:p>
          <a:p>
            <a:pPr fontAlgn="base"/>
            <a:endParaRPr lang="tr-TR" sz="2800" dirty="0"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a typeface="Microsoft Sans Serif" panose="020B0604020202020204" pitchFamily="34" charset="0"/>
              </a:rPr>
              <a:t>Gerçekten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ihtiyacımız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olan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miktarı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hesaplamak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vergi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yükü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satın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alımı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finanse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edilen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mülkle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bağlantılı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masraflara</a:t>
            </a:r>
            <a:r>
              <a:rPr lang="en-GB" sz="2800" dirty="0">
                <a:ea typeface="Microsoft Sans Serif" panose="020B0604020202020204" pitchFamily="34" charset="0"/>
              </a:rPr>
              <a:t> ek </a:t>
            </a:r>
            <a:r>
              <a:rPr lang="en-GB" sz="2800" dirty="0" err="1"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kredinin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resmileştirilmesinin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dizi </a:t>
            </a:r>
            <a:r>
              <a:rPr lang="en-GB" sz="2800" dirty="0" err="1">
                <a:ea typeface="Microsoft Sans Serif" panose="020B0604020202020204" pitchFamily="34" charset="0"/>
              </a:rPr>
              <a:t>masrafı</a:t>
            </a:r>
            <a:r>
              <a:rPr lang="en-GB" sz="2800" dirty="0"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a typeface="Microsoft Sans Serif" panose="020B0604020202020204" pitchFamily="34" charset="0"/>
              </a:rPr>
              <a:t>komisyonlar</a:t>
            </a:r>
            <a:r>
              <a:rPr lang="en-GB" sz="2800" dirty="0">
                <a:ea typeface="Microsoft Sans Serif" panose="020B0604020202020204" pitchFamily="34" charset="0"/>
              </a:rPr>
              <a:t>, noter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kayıt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ücretleri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vergiler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sigorta</a:t>
            </a:r>
            <a:r>
              <a:rPr lang="en-GB" sz="2800" dirty="0">
                <a:ea typeface="Microsoft Sans Serif" panose="020B0604020202020204" pitchFamily="34" charset="0"/>
              </a:rPr>
              <a:t> vb.) </a:t>
            </a:r>
            <a:r>
              <a:rPr lang="en-GB" sz="2800" dirty="0" err="1">
                <a:ea typeface="Microsoft Sans Serif" panose="020B0604020202020204" pitchFamily="34" charset="0"/>
              </a:rPr>
              <a:t>gerektirebileceğini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dikkate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almalıyız</a:t>
            </a:r>
            <a:r>
              <a:rPr lang="en-GB" sz="2800" dirty="0">
                <a:ea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magen 8" descr="Una caricatura de un avión&#10;&#10;Descripción generada automáticamente con confianza baja">
            <a:extLst>
              <a:ext uri="{FF2B5EF4-FFF2-40B4-BE49-F238E27FC236}">
                <a16:creationId xmlns:a16="http://schemas.microsoft.com/office/drawing/2014/main" id="{07555A6D-02AB-9DB9-3EB9-530CFEDCB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3652138"/>
            <a:ext cx="5448300" cy="3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 Bir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kendinize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sormalısınız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3434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ea typeface="Microsoft Sans Serif" panose="020B0604020202020204" pitchFamily="34" charset="0"/>
              </a:rPr>
              <a:t>Ne </a:t>
            </a:r>
            <a:r>
              <a:rPr lang="en-GB" sz="2800" dirty="0" err="1"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başvurabilirim</a:t>
            </a:r>
            <a:r>
              <a:rPr lang="en-GB" sz="2800" dirty="0">
                <a:ea typeface="Microsoft Sans Serif" panose="020B0604020202020204" pitchFamily="34" charset="0"/>
              </a:rPr>
              <a:t>?</a:t>
            </a:r>
          </a:p>
          <a:p>
            <a:pPr fontAlgn="base"/>
            <a:endParaRPr lang="tr-TR" sz="2800" dirty="0"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a typeface="Microsoft Sans Serif" panose="020B0604020202020204" pitchFamily="34" charset="0"/>
              </a:rPr>
              <a:t>Normalde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finans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kuruluşları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özellikle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ipotek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kredileri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söz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konusu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olduğunda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verebilecekleri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toplam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tutar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konusunda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belirli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sınırlar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belirlerler</a:t>
            </a:r>
            <a:r>
              <a:rPr lang="en-GB" sz="2800" dirty="0">
                <a:ea typeface="Microsoft Sans Serif" panose="020B0604020202020204" pitchFamily="34" charset="0"/>
              </a:rPr>
              <a:t>. Bu </a:t>
            </a:r>
            <a:r>
              <a:rPr lang="en-GB" sz="2800" dirty="0" err="1">
                <a:ea typeface="Microsoft Sans Serif" panose="020B0604020202020204" pitchFamily="34" charset="0"/>
              </a:rPr>
              <a:t>nedenle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yaygın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maksimum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limitler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ekspertiz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değerinin</a:t>
            </a:r>
            <a:r>
              <a:rPr lang="en-GB" sz="2800" dirty="0">
                <a:ea typeface="Microsoft Sans Serif" panose="020B0604020202020204" pitchFamily="34" charset="0"/>
              </a:rPr>
              <a:t> %80'i </a:t>
            </a:r>
            <a:r>
              <a:rPr lang="en-GB" sz="2800" dirty="0" err="1">
                <a:ea typeface="Microsoft Sans Serif" panose="020B0604020202020204" pitchFamily="34" charset="0"/>
              </a:rPr>
              <a:t>arasındadır</a:t>
            </a:r>
            <a:r>
              <a:rPr lang="en-GB" sz="2800" dirty="0">
                <a:ea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BF652C9-15CD-9514-B9A0-C51DEF9CF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3183434"/>
            <a:ext cx="4828334" cy="42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0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 Bir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kendinize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sormalısınız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3434"/>
            <a:ext cx="1005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 err="1">
                <a:ea typeface="Microsoft Sans Serif" panose="020B0604020202020204" pitchFamily="34" charset="0"/>
              </a:rPr>
              <a:t>Krediyi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ödemek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a typeface="Microsoft Sans Serif" panose="020B0604020202020204" pitchFamily="34" charset="0"/>
              </a:rPr>
              <a:t> her ay </a:t>
            </a:r>
            <a:r>
              <a:rPr lang="en-GB" sz="2800" dirty="0" err="1">
                <a:ea typeface="Microsoft Sans Serif" panose="020B0604020202020204" pitchFamily="34" charset="0"/>
              </a:rPr>
              <a:t>gelirimin</a:t>
            </a:r>
            <a:r>
              <a:rPr lang="en-GB" sz="2800" dirty="0">
                <a:ea typeface="Microsoft Sans Serif" panose="020B0604020202020204" pitchFamily="34" charset="0"/>
              </a:rPr>
              <a:t> ne </a:t>
            </a:r>
            <a:r>
              <a:rPr lang="en-GB" sz="2800" dirty="0" err="1">
                <a:ea typeface="Microsoft Sans Serif" panose="020B0604020202020204" pitchFamily="34" charset="0"/>
              </a:rPr>
              <a:t>kadarını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kullanabilirim</a:t>
            </a:r>
            <a:r>
              <a:rPr lang="en-GB" sz="2800" dirty="0">
                <a:ea typeface="Microsoft Sans Serif" panose="020B0604020202020204" pitchFamily="34" charset="0"/>
              </a:rPr>
              <a:t>?</a:t>
            </a:r>
          </a:p>
          <a:p>
            <a:pPr fontAlgn="base"/>
            <a:endParaRPr lang="tr-TR" sz="2800" dirty="0"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konusunda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karar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verebilmek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hangi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tarihlerde</a:t>
            </a:r>
            <a:r>
              <a:rPr lang="en-GB" sz="2800" dirty="0">
                <a:ea typeface="Microsoft Sans Serif" panose="020B0604020202020204" pitchFamily="34" charset="0"/>
              </a:rPr>
              <a:t> ne </a:t>
            </a:r>
            <a:r>
              <a:rPr lang="en-GB" sz="2800" dirty="0" err="1"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mali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yük</a:t>
            </a:r>
            <a:r>
              <a:rPr lang="en-GB" sz="2800" dirty="0"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ödenecek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anapara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artı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toplamı</a:t>
            </a:r>
            <a:r>
              <a:rPr lang="en-GB" sz="2800" dirty="0"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ea typeface="Microsoft Sans Serif" panose="020B0604020202020204" pitchFamily="34" charset="0"/>
              </a:rPr>
              <a:t>ile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karşı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karşıya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olduğumuzu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bilmek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önemlidir</a:t>
            </a:r>
            <a:r>
              <a:rPr lang="en-GB" sz="2800" dirty="0">
                <a:ea typeface="Microsoft Sans Serif" panose="020B0604020202020204" pitchFamily="34" charset="0"/>
              </a:rPr>
              <a:t>. Bir </a:t>
            </a:r>
            <a:r>
              <a:rPr lang="en-GB" sz="2800" dirty="0" err="1">
                <a:ea typeface="Microsoft Sans Serif" panose="020B0604020202020204" pitchFamily="34" charset="0"/>
              </a:rPr>
              <a:t>kişinin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düzenli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geliri</a:t>
            </a:r>
            <a:r>
              <a:rPr lang="en-GB" sz="2800" dirty="0"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a typeface="Microsoft Sans Serif" panose="020B0604020202020204" pitchFamily="34" charset="0"/>
              </a:rPr>
              <a:t>gelir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vergisi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sosyal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güvenlik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primleri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düşüldükten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sonra</a:t>
            </a:r>
            <a:r>
              <a:rPr lang="en-GB" sz="2800" dirty="0"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ea typeface="Microsoft Sans Serif" panose="020B0604020202020204" pitchFamily="34" charset="0"/>
              </a:rPr>
              <a:t>olağan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harcama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ihtiyaçlarını</a:t>
            </a:r>
            <a:r>
              <a:rPr lang="en-GB" sz="2800" dirty="0"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a typeface="Microsoft Sans Serif" panose="020B0604020202020204" pitchFamily="34" charset="0"/>
              </a:rPr>
              <a:t>gıda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ev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giderleri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seyahat</a:t>
            </a:r>
            <a:r>
              <a:rPr lang="en-GB" sz="2800" dirty="0">
                <a:ea typeface="Microsoft Sans Serif" panose="020B0604020202020204" pitchFamily="34" charset="0"/>
              </a:rPr>
              <a:t> vb.)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kredinin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mali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yükünü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karşılayabiliyorsa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kişi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ödeme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kapasitesine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sahip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olacaktır</a:t>
            </a:r>
            <a:r>
              <a:rPr lang="en-GB" sz="2800" dirty="0">
                <a:ea typeface="Microsoft Sans Serif" panose="020B0604020202020204" pitchFamily="34" charset="0"/>
              </a:rPr>
              <a:t>.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n 2" descr="Imagen que contiene taza, tabla, cuarto, escena&#10;&#10;Descripción generada automáticamente">
            <a:extLst>
              <a:ext uri="{FF2B5EF4-FFF2-40B4-BE49-F238E27FC236}">
                <a16:creationId xmlns:a16="http://schemas.microsoft.com/office/drawing/2014/main" id="{918F06B3-E660-4993-FA41-3D752305A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4229100"/>
            <a:ext cx="4071457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 Bir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kendinize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sormalısınız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00200" y="3183434"/>
            <a:ext cx="1005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 err="1">
                <a:ea typeface="Microsoft Sans Serif" panose="020B0604020202020204" pitchFamily="34" charset="0"/>
              </a:rPr>
              <a:t>Diğer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önemli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sorular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aşağıdaki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gibidir</a:t>
            </a:r>
            <a:r>
              <a:rPr lang="en-GB" sz="2800" dirty="0">
                <a:ea typeface="Microsoft Sans Serif" panose="020B0604020202020204" pitchFamily="34" charset="0"/>
              </a:rPr>
              <a:t>: </a:t>
            </a:r>
          </a:p>
          <a:p>
            <a:pPr fontAlgn="base"/>
            <a:endParaRPr lang="tr-TR" sz="2800" dirty="0">
              <a:ea typeface="Microsoft Sans Serif" panose="020B0604020202020204" pitchFamily="34" charset="0"/>
            </a:endParaRPr>
          </a:p>
          <a:p>
            <a:pPr fontAlgn="base"/>
            <a:r>
              <a:rPr lang="tr-TR" sz="2800" dirty="0">
                <a:ea typeface="Microsoft Sans Serif" panose="020B0604020202020204" pitchFamily="34" charset="0"/>
              </a:rPr>
              <a:t>-</a:t>
            </a:r>
            <a:r>
              <a:rPr lang="en-GB" sz="2800" dirty="0">
                <a:ea typeface="Microsoft Sans Serif" panose="020B0604020202020204" pitchFamily="34" charset="0"/>
              </a:rPr>
              <a:t>Bu </a:t>
            </a:r>
            <a:r>
              <a:rPr lang="en-GB" sz="2800" dirty="0" err="1">
                <a:ea typeface="Microsoft Sans Serif" panose="020B0604020202020204" pitchFamily="34" charset="0"/>
              </a:rPr>
              <a:t>ürüne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şimdi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ihtiyacım</a:t>
            </a:r>
            <a:r>
              <a:rPr lang="en-GB" sz="2800" dirty="0">
                <a:ea typeface="Microsoft Sans Serif" panose="020B0604020202020204" pitchFamily="34" charset="0"/>
              </a:rPr>
              <a:t> var </a:t>
            </a:r>
            <a:r>
              <a:rPr lang="en-GB" sz="2800" dirty="0" err="1">
                <a:ea typeface="Microsoft Sans Serif" panose="020B0604020202020204" pitchFamily="34" charset="0"/>
              </a:rPr>
              <a:t>mı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yoksa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satın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almak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a typeface="Microsoft Sans Serif" panose="020B0604020202020204" pitchFamily="34" charset="0"/>
              </a:rPr>
              <a:t> para </a:t>
            </a:r>
            <a:r>
              <a:rPr lang="en-GB" sz="2800" dirty="0" err="1">
                <a:ea typeface="Microsoft Sans Serif" panose="020B0604020202020204" pitchFamily="34" charset="0"/>
              </a:rPr>
              <a:t>biriktirene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bekleyebilir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miyim</a:t>
            </a:r>
            <a:r>
              <a:rPr lang="en-GB" sz="2800" dirty="0">
                <a:ea typeface="Microsoft Sans Serif" panose="020B0604020202020204" pitchFamily="34" charset="0"/>
              </a:rPr>
              <a:t>?</a:t>
            </a:r>
          </a:p>
          <a:p>
            <a:pPr fontAlgn="base"/>
            <a:r>
              <a:rPr lang="tr-TR" sz="2800" dirty="0">
                <a:ea typeface="Microsoft Sans Serif" panose="020B0604020202020204" pitchFamily="34" charset="0"/>
              </a:rPr>
              <a:t>-</a:t>
            </a:r>
            <a:r>
              <a:rPr lang="en-GB" sz="2800" dirty="0" err="1"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oranı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nedir</a:t>
            </a:r>
            <a:r>
              <a:rPr lang="en-GB" sz="2800" dirty="0">
                <a:ea typeface="Microsoft Sans Serif" panose="020B0604020202020204" pitchFamily="34" charset="0"/>
              </a:rPr>
              <a:t>?</a:t>
            </a:r>
          </a:p>
          <a:p>
            <a:pPr fontAlgn="base"/>
            <a:r>
              <a:rPr lang="tr-TR" sz="2800" dirty="0">
                <a:ea typeface="Microsoft Sans Serif" panose="020B0604020202020204" pitchFamily="34" charset="0"/>
              </a:rPr>
              <a:t>-</a:t>
            </a:r>
            <a:r>
              <a:rPr lang="en-GB" sz="2800" dirty="0" err="1">
                <a:ea typeface="Microsoft Sans Serif" panose="020B0604020202020204" pitchFamily="34" charset="0"/>
              </a:rPr>
              <a:t>Aylık</a:t>
            </a:r>
            <a:r>
              <a:rPr lang="en-GB" sz="2800" dirty="0">
                <a:ea typeface="Microsoft Sans Serif" panose="020B0604020202020204" pitchFamily="34" charset="0"/>
              </a:rPr>
              <a:t> ne </a:t>
            </a:r>
            <a:r>
              <a:rPr lang="en-GB" sz="2800" dirty="0" err="1">
                <a:ea typeface="Microsoft Sans Serif" panose="020B0604020202020204" pitchFamily="34" charset="0"/>
              </a:rPr>
              <a:t>kadar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ödeniyor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ne zaman </a:t>
            </a:r>
            <a:r>
              <a:rPr lang="en-GB" sz="2800" dirty="0" err="1">
                <a:ea typeface="Microsoft Sans Serif" panose="020B0604020202020204" pitchFamily="34" charset="0"/>
              </a:rPr>
              <a:t>ödenmesi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gerekiyor</a:t>
            </a:r>
            <a:r>
              <a:rPr lang="en-GB" sz="2800" dirty="0">
                <a:ea typeface="Microsoft Sans Serif" panose="020B0604020202020204" pitchFamily="34" charset="0"/>
              </a:rPr>
              <a:t>?</a:t>
            </a:r>
          </a:p>
          <a:p>
            <a:pPr fontAlgn="base"/>
            <a:r>
              <a:rPr lang="tr-TR" sz="2800" dirty="0">
                <a:ea typeface="Microsoft Sans Serif" panose="020B0604020202020204" pitchFamily="34" charset="0"/>
              </a:rPr>
              <a:t>-</a:t>
            </a:r>
            <a:r>
              <a:rPr lang="en-GB" sz="2800" dirty="0">
                <a:ea typeface="Microsoft Sans Serif" panose="020B0604020202020204" pitchFamily="34" charset="0"/>
              </a:rPr>
              <a:t>Ek </a:t>
            </a:r>
            <a:r>
              <a:rPr lang="en-GB" sz="2800" dirty="0" err="1">
                <a:ea typeface="Microsoft Sans Serif" panose="020B0604020202020204" pitchFamily="34" charset="0"/>
              </a:rPr>
              <a:t>masraflar</a:t>
            </a:r>
            <a:r>
              <a:rPr lang="en-GB" sz="2800" dirty="0">
                <a:ea typeface="Microsoft Sans Serif" panose="020B0604020202020204" pitchFamily="34" charset="0"/>
              </a:rPr>
              <a:t> var </a:t>
            </a:r>
            <a:r>
              <a:rPr lang="en-GB" sz="2800" dirty="0" err="1">
                <a:ea typeface="Microsoft Sans Serif" panose="020B0604020202020204" pitchFamily="34" charset="0"/>
              </a:rPr>
              <a:t>mı</a:t>
            </a:r>
            <a:r>
              <a:rPr lang="en-GB" sz="2800" dirty="0">
                <a:ea typeface="Microsoft Sans Serif" panose="020B0604020202020204" pitchFamily="34" charset="0"/>
              </a:rPr>
              <a:t>?</a:t>
            </a:r>
          </a:p>
          <a:p>
            <a:pPr fontAlgn="base"/>
            <a:r>
              <a:rPr lang="tr-TR" sz="2800" dirty="0">
                <a:ea typeface="Microsoft Sans Serif" panose="020B0604020202020204" pitchFamily="34" charset="0"/>
              </a:rPr>
              <a:t>-</a:t>
            </a:r>
            <a:r>
              <a:rPr lang="en-GB" sz="2800" dirty="0" err="1">
                <a:ea typeface="Microsoft Sans Serif" panose="020B0604020202020204" pitchFamily="34" charset="0"/>
              </a:rPr>
              <a:t>Krediyi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ödemek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nelerden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feragat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etmem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gerekiyor</a:t>
            </a:r>
            <a:r>
              <a:rPr lang="en-GB" sz="2800" dirty="0"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a typeface="Microsoft Sans Serif" panose="020B0604020202020204" pitchFamily="34" charset="0"/>
              </a:rPr>
              <a:t>fırsat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maliyeti</a:t>
            </a:r>
            <a:r>
              <a:rPr lang="en-GB" sz="2800" dirty="0">
                <a:ea typeface="Microsoft Sans Serif" panose="020B0604020202020204" pitchFamily="34" charset="0"/>
              </a:rPr>
              <a:t>)?</a:t>
            </a:r>
          </a:p>
          <a:p>
            <a:pPr fontAlgn="base"/>
            <a:r>
              <a:rPr lang="tr-TR" sz="2800" dirty="0">
                <a:ea typeface="Microsoft Sans Serif" panose="020B0604020202020204" pitchFamily="34" charset="0"/>
              </a:rPr>
              <a:t>-</a:t>
            </a:r>
            <a:r>
              <a:rPr lang="en-GB" sz="2800" dirty="0" err="1">
                <a:ea typeface="Microsoft Sans Serif" panose="020B0604020202020204" pitchFamily="34" charset="0"/>
              </a:rPr>
              <a:t>Ödemeleri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zamanında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yapmazsam</a:t>
            </a:r>
            <a:r>
              <a:rPr lang="en-GB" sz="2800" dirty="0">
                <a:ea typeface="Microsoft Sans Serif" panose="020B0604020202020204" pitchFamily="34" charset="0"/>
              </a:rPr>
              <a:t> ne </a:t>
            </a:r>
            <a:r>
              <a:rPr lang="en-GB" sz="2800" dirty="0" err="1">
                <a:ea typeface="Microsoft Sans Serif" panose="020B0604020202020204" pitchFamily="34" charset="0"/>
              </a:rPr>
              <a:t>olur</a:t>
            </a:r>
            <a:r>
              <a:rPr lang="en-GB" sz="2800" dirty="0">
                <a:ea typeface="Microsoft Sans Serif" panose="020B0604020202020204" pitchFamily="34" charset="0"/>
              </a:rPr>
              <a:t>?</a:t>
            </a:r>
          </a:p>
          <a:p>
            <a:pPr>
              <a:defRPr/>
            </a:pP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F31857E-2480-39D1-4FC1-3154F7141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214908"/>
            <a:ext cx="4914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7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FC66701-B7E7-E69C-5058-DDEC6B4E72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6201" r="4629" b="8257"/>
          <a:stretch/>
        </p:blipFill>
        <p:spPr>
          <a:xfrm>
            <a:off x="6498163" y="3301711"/>
            <a:ext cx="5338198" cy="33741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538286" y="1077278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Özetlemek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gerekirse</a:t>
            </a:r>
            <a:endParaRPr lang="es-ES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357393-DEA7-C6A2-387E-C00C2B8E46C7}"/>
              </a:ext>
            </a:extLst>
          </p:cNvPr>
          <p:cNvSpPr txBox="1"/>
          <p:nvPr/>
        </p:nvSpPr>
        <p:spPr>
          <a:xfrm>
            <a:off x="1995489" y="2628900"/>
            <a:ext cx="3460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47394E2-E6F7-9437-A91E-97F92F8C7377}"/>
              </a:ext>
            </a:extLst>
          </p:cNvPr>
          <p:cNvSpPr txBox="1"/>
          <p:nvPr/>
        </p:nvSpPr>
        <p:spPr>
          <a:xfrm>
            <a:off x="1995487" y="3072706"/>
            <a:ext cx="464374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kredisi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bankanın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müşteriye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önceden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sözleşmede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öngörülen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belirli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miktar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parayı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ödünç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vermesi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işlemidir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en-GB" altLang="ko-KR" sz="2800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18F48C9-FC4D-84C8-1331-4B2E7E9EE3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2931140"/>
            <a:ext cx="638173" cy="16027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D6A5FD-DB86-2F6B-8FD5-EF209CE0FE7F}"/>
              </a:ext>
            </a:extLst>
          </p:cNvPr>
          <p:cNvSpPr txBox="1"/>
          <p:nvPr/>
        </p:nvSpPr>
        <p:spPr>
          <a:xfrm>
            <a:off x="1995488" y="5687080"/>
            <a:ext cx="3321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DCBD73E-08FE-1BD6-E61E-9F8EF73D8484}"/>
              </a:ext>
            </a:extLst>
          </p:cNvPr>
          <p:cNvSpPr txBox="1"/>
          <p:nvPr/>
        </p:nvSpPr>
        <p:spPr>
          <a:xfrm>
            <a:off x="1995487" y="6135511"/>
            <a:ext cx="464374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maksimum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para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limiti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verir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müşteri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herhangi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zamanda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ihtiyacına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göre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parayı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çekebilir</a:t>
            </a:r>
            <a:r>
              <a:rPr lang="en-GB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FC64ED36-F27D-A4E8-7D60-5AC661C434B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777711"/>
            <a:ext cx="638173" cy="148624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98EC897-4108-538C-0545-7CD48DF8D55C}"/>
              </a:ext>
            </a:extLst>
          </p:cNvPr>
          <p:cNvSpPr txBox="1"/>
          <p:nvPr/>
        </p:nvSpPr>
        <p:spPr>
          <a:xfrm>
            <a:off x="13106398" y="2705100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Bireysel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C14C4-262B-CFC5-F368-E28B96CC6756}"/>
              </a:ext>
            </a:extLst>
          </p:cNvPr>
          <p:cNvSpPr txBox="1"/>
          <p:nvPr/>
        </p:nvSpPr>
        <p:spPr>
          <a:xfrm>
            <a:off x="13106398" y="3238487"/>
            <a:ext cx="487680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türü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normalde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tüketim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malları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hizmetlerinin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satın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alınması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için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kullanılır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Şimdiki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gelecekteki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kişisel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garantimiz</a:t>
            </a:r>
            <a:r>
              <a:rPr lang="en-US" altLang="ko-KR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var.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F77757EA-8628-B6E1-F7D6-0406F5167F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0111" y="2931140"/>
            <a:ext cx="638173" cy="163963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CDCD3A-3651-DA36-A870-BD08006C8C91}"/>
              </a:ext>
            </a:extLst>
          </p:cNvPr>
          <p:cNvSpPr txBox="1"/>
          <p:nvPr/>
        </p:nvSpPr>
        <p:spPr>
          <a:xfrm>
            <a:off x="13106398" y="5687080"/>
            <a:ext cx="3743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İpotek</a:t>
            </a:r>
            <a:r>
              <a:rPr lang="en-US" altLang="ko-KR" sz="28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kredisi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E22D3DF-9016-ADFE-B491-A981D3CF8358}"/>
              </a:ext>
            </a:extLst>
          </p:cNvPr>
          <p:cNvSpPr txBox="1"/>
          <p:nvPr/>
        </p:nvSpPr>
        <p:spPr>
          <a:xfrm>
            <a:off x="13106398" y="6105315"/>
            <a:ext cx="426720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krediler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satın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alınmasını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veya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restorasyonunu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finanse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etmek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tasarlanmıştır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Banka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için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gerçek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garantidirler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DD2F338-E360-3DE7-6475-1B05002A87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0110" y="5799104"/>
            <a:ext cx="638173" cy="14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Amaçlar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GB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Hedefler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806D19-7757-4ABE-BAED-6D5E2D696DDB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Bu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modülün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sonunda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şunları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yapabileceksiniz</a:t>
            </a:r>
            <a:r>
              <a:rPr lang="en-GB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063823-CA1E-0A50-5BB7-82A235C9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9824" r="3271" b="9271"/>
          <a:stretch/>
        </p:blipFill>
        <p:spPr>
          <a:xfrm>
            <a:off x="10858129" y="4639192"/>
            <a:ext cx="7353671" cy="4058318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767384" y="3734942"/>
            <a:ext cx="370416" cy="28000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767384" y="5868179"/>
            <a:ext cx="381000" cy="3262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753164" y="4708121"/>
            <a:ext cx="389419" cy="357695"/>
            <a:chOff x="10576646" y="4322694"/>
            <a:chExt cx="700954" cy="668406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505493" y="3562564"/>
            <a:ext cx="8077199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Farklı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türlerini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tanımlay</a:t>
            </a:r>
            <a:r>
              <a:rPr lang="tr-TR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abilmek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505493" y="4598627"/>
            <a:ext cx="93726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Bir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işleminde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yer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alan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unsurları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tanımak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98E298AB-B041-3D3D-EFD7-49591702A1FE}"/>
              </a:ext>
            </a:extLst>
          </p:cNvPr>
          <p:cNvSpPr txBox="1"/>
          <p:nvPr/>
        </p:nvSpPr>
        <p:spPr>
          <a:xfrm>
            <a:off x="2525371" y="5738903"/>
            <a:ext cx="96774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bilmek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9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9E94187-2C23-4078-BF40-98553CAA15C3}"/>
              </a:ext>
            </a:extLst>
          </p:cNvPr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tr-TR" sz="8000" b="1" spc="-114" dirty="0">
                <a:solidFill>
                  <a:srgbClr val="FAC709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Teşekkürler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AC709"/>
              </a:solidFill>
              <a:effectLst/>
              <a:uLnTx/>
              <a:uFillTx/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FA7D33-1D53-3061-8F07-5067688E3261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4400" b="1" spc="-65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Ortak : Malaga Üniversitesi</a:t>
            </a:r>
            <a:endParaRPr lang="en-US" sz="4400" b="1" spc="-65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3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C18BE6-D155-4521-8CAA-E6D770234311}"/>
              </a:ext>
            </a:extLst>
          </p:cNvPr>
          <p:cNvSpPr txBox="1"/>
          <p:nvPr/>
        </p:nvSpPr>
        <p:spPr>
          <a:xfrm>
            <a:off x="1532831" y="1145359"/>
            <a:ext cx="946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İçerikler</a:t>
            </a:r>
            <a:endParaRPr lang="en-GB" sz="4400" b="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0C826FD-FEDF-7F76-8457-C265509D8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487" y="4230876"/>
            <a:ext cx="6749722" cy="4499814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326F599C-0902-4E54-BAC7-ADAF9B4BDB92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25246" y="2449071"/>
            <a:ext cx="370416" cy="280000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A503E805-FB64-49DE-8A03-1F50600ABF7A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404497" y="4199276"/>
            <a:ext cx="381000" cy="32622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AD18D4C-B589-44B7-8EFF-3DEBF5C41E8D}"/>
              </a:ext>
            </a:extLst>
          </p:cNvPr>
          <p:cNvGrpSpPr/>
          <p:nvPr/>
        </p:nvGrpSpPr>
        <p:grpSpPr>
          <a:xfrm>
            <a:off x="1425246" y="3236453"/>
            <a:ext cx="389419" cy="357695"/>
            <a:chOff x="10576646" y="4322694"/>
            <a:chExt cx="700954" cy="668406"/>
          </a:xfrm>
        </p:grpSpPr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0EDA923F-8D2D-4611-BB52-E35C95A8EC02}"/>
                </a:ext>
              </a:extLst>
            </p:cNvPr>
            <p:cNvPicPr/>
            <p:nvPr/>
          </p:nvPicPr>
          <p:blipFill rotWithShape="1">
            <a:blip r:embed="rId3" cstate="print"/>
            <a:srcRect l="-2272" t="29946" r="-2859" b="35829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80C6FA9-8737-480A-B58C-831393525641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8">
            <a:extLst>
              <a:ext uri="{FF2B5EF4-FFF2-40B4-BE49-F238E27FC236}">
                <a16:creationId xmlns:a16="http://schemas.microsoft.com/office/drawing/2014/main" id="{18538967-CA04-70D1-9C5C-75434C8C7BC3}"/>
              </a:ext>
            </a:extLst>
          </p:cNvPr>
          <p:cNvSpPr txBox="1"/>
          <p:nvPr/>
        </p:nvSpPr>
        <p:spPr>
          <a:xfrm>
            <a:off x="2286000" y="2237482"/>
            <a:ext cx="65532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36C1177-DB5A-C233-5BDB-C26E2B34FEA0}"/>
              </a:ext>
            </a:extLst>
          </p:cNvPr>
          <p:cNvSpPr txBox="1"/>
          <p:nvPr/>
        </p:nvSpPr>
        <p:spPr>
          <a:xfrm>
            <a:off x="2286000" y="3089926"/>
            <a:ext cx="8077200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2.- Bir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kredinin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unsurları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nelerdir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26ABA70-2A00-5E18-8F67-4291A0157C19}"/>
              </a:ext>
            </a:extLst>
          </p:cNvPr>
          <p:cNvSpPr txBox="1"/>
          <p:nvPr/>
        </p:nvSpPr>
        <p:spPr>
          <a:xfrm>
            <a:off x="2279374" y="4004326"/>
            <a:ext cx="960782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ile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fark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1198203E-F30C-C231-7F97-00A10E77FEFB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34747" y="5157305"/>
            <a:ext cx="370416" cy="2800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70E3023D-73C2-41CE-30BA-F721A1527644}"/>
              </a:ext>
            </a:extLst>
          </p:cNvPr>
          <p:cNvSpPr txBox="1"/>
          <p:nvPr/>
        </p:nvSpPr>
        <p:spPr>
          <a:xfrm>
            <a:off x="2286000" y="4980682"/>
            <a:ext cx="946265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4.-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modaliteleri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29B4DE9F-B16F-08AD-FFB3-1774B8ACC414}"/>
              </a:ext>
            </a:extLst>
          </p:cNvPr>
          <p:cNvPicPr/>
          <p:nvPr/>
        </p:nvPicPr>
        <p:blipFill rotWithShape="1">
          <a:blip r:embed="rId3" cstate="print"/>
          <a:srcRect t="63119" r="-2857" b="2657"/>
          <a:stretch/>
        </p:blipFill>
        <p:spPr>
          <a:xfrm>
            <a:off x="1442485" y="6090032"/>
            <a:ext cx="381000" cy="326225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7C60A8C-93F9-9502-FEC7-081D8D7129BE}"/>
              </a:ext>
            </a:extLst>
          </p:cNvPr>
          <p:cNvSpPr txBox="1"/>
          <p:nvPr/>
        </p:nvSpPr>
        <p:spPr>
          <a:xfrm>
            <a:off x="2317362" y="5895082"/>
            <a:ext cx="9607826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5.-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Bankamız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bize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verirken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bizden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hangi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masrafları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talep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edebilir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ject 2">
            <a:extLst>
              <a:ext uri="{FF2B5EF4-FFF2-40B4-BE49-F238E27FC236}">
                <a16:creationId xmlns:a16="http://schemas.microsoft.com/office/drawing/2014/main" id="{2E8B3B53-B9F6-A45F-1FC3-F4DBB7BFBDF8}"/>
              </a:ext>
            </a:extLst>
          </p:cNvPr>
          <p:cNvPicPr/>
          <p:nvPr/>
        </p:nvPicPr>
        <p:blipFill rotWithShape="1">
          <a:blip r:embed="rId3" cstate="print"/>
          <a:srcRect b="68891"/>
          <a:stretch/>
        </p:blipFill>
        <p:spPr>
          <a:xfrm>
            <a:off x="1472735" y="7443305"/>
            <a:ext cx="370416" cy="2800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EDAE6CB0-086D-5985-39F5-B41CD7FB9CD2}"/>
              </a:ext>
            </a:extLst>
          </p:cNvPr>
          <p:cNvSpPr txBox="1"/>
          <p:nvPr/>
        </p:nvSpPr>
        <p:spPr>
          <a:xfrm>
            <a:off x="2323988" y="7266682"/>
            <a:ext cx="9462656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6.-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veya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almadan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önce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kendinize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ne </a:t>
            </a:r>
            <a:r>
              <a:rPr lang="en-US" altLang="ko-KR" sz="32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sormalısınız</a:t>
            </a:r>
            <a:r>
              <a:rPr lang="en-US" altLang="ko-KR" sz="3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1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Büyük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olasılıkla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hayatımızın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noktasında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borç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para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almamız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gerekecektir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Örneğin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büyük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miktarda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para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gerektiren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şey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satın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almamız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gerekir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araba,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ev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tadilat</a:t>
            </a:r>
            <a:r>
              <a:rPr lang="tr-TR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vb.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H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er zaman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bunları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gerçekleştirmek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gerekli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fonlara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sahip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olmadığımız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finans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kurumundan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istememiz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gereken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durumlardır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tr-TR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Banka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bankanın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müşteriye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önceden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sözleşmede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öngörülen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belirli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miktar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parayı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ödünç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vermesi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işlemidir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süre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geçtikten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sonra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müşteri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ödünç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verilen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sermayeyi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daha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önce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banka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iade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etmelidir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</a:p>
        </p:txBody>
      </p:sp>
      <p:pic>
        <p:nvPicPr>
          <p:cNvPr id="5" name="Imagen 4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7E924A1E-8025-1859-4901-AB2B8976E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17" y="2622619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1.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8B894F-17B3-41CA-B7A0-A3081483AF7F}"/>
              </a:ext>
            </a:extLst>
          </p:cNvPr>
          <p:cNvSpPr txBox="1"/>
          <p:nvPr/>
        </p:nvSpPr>
        <p:spPr>
          <a:xfrm>
            <a:off x="1524000" y="2562880"/>
            <a:ext cx="9220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Bir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resmileştirildiğinde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finans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kurumu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("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borç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veren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"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da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bilinir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müşterisine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borçlu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),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müşterinin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ödünç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miktarı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iade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etme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zaman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şekil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koşulları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altında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normalde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periyodik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taksitler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halinde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komisyon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ödeme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taahhüdü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karşılığında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sözleşmede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kararlaştırılan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para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miktarını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verir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</a:p>
          <a:p>
            <a:pPr fontAlgn="base"/>
            <a:endParaRPr lang="en-GB" sz="2800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Örnek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:  Emre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borç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alan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) XYZ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bankasına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borç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veren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giderek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30.000 €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tutarında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talebinde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bulunur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XYZ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Bankası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Emre'nin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ödünç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aldığı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tutarı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artı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beş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yıllık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süre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boyunca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yıllık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%5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faizle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ödemesi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karşılığında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ona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30.000 €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verecektir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 Buna ek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olarak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sözleşmenin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imzalanması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sırasında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tahsis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ücreti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ve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300 €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tutarında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çalışma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komisyonu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ödenir</a:t>
            </a:r>
            <a:r>
              <a:rPr lang="en-GB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</a:p>
        </p:txBody>
      </p:sp>
      <p:pic>
        <p:nvPicPr>
          <p:cNvPr id="9" name="Imagen 8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3F298242-309A-A825-E511-B97239384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799" y="2647950"/>
            <a:ext cx="4987201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2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99584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Bir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kredinin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unsurları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447800" y="2019300"/>
            <a:ext cx="8991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- </a:t>
            </a:r>
            <a:r>
              <a:rPr lang="en-GB" sz="2800" u="sng" dirty="0" err="1">
                <a:ea typeface="Microsoft Sans Serif" panose="020B0604020202020204" pitchFamily="34" charset="0"/>
              </a:rPr>
              <a:t>Anapara</a:t>
            </a:r>
            <a:r>
              <a:rPr lang="en-GB" sz="2800" u="sng" dirty="0">
                <a:ea typeface="Microsoft Sans Serif" panose="020B0604020202020204" pitchFamily="34" charset="0"/>
              </a:rPr>
              <a:t>: Bu, </a:t>
            </a:r>
            <a:r>
              <a:rPr lang="en-GB" sz="2800" u="sng" dirty="0" err="1">
                <a:ea typeface="Microsoft Sans Serif" panose="020B0604020202020204" pitchFamily="34" charset="0"/>
              </a:rPr>
              <a:t>Emre'nin</a:t>
            </a:r>
            <a:r>
              <a:rPr lang="en-GB" sz="2800" u="sng" dirty="0">
                <a:ea typeface="Microsoft Sans Serif" panose="020B0604020202020204" pitchFamily="34" charset="0"/>
              </a:rPr>
              <a:t> XYZ </a:t>
            </a:r>
            <a:r>
              <a:rPr lang="en-GB" sz="2800" u="sng" dirty="0" err="1">
                <a:ea typeface="Microsoft Sans Serif" panose="020B0604020202020204" pitchFamily="34" charset="0"/>
              </a:rPr>
              <a:t>bankasından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talep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ettiği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paradır</a:t>
            </a:r>
            <a:r>
              <a:rPr lang="en-GB" sz="2800" u="sng" dirty="0">
                <a:ea typeface="Microsoft Sans Serif" panose="020B0604020202020204" pitchFamily="34" charset="0"/>
              </a:rPr>
              <a:t> (30.000 €).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- </a:t>
            </a:r>
            <a:r>
              <a:rPr lang="en-GB" sz="2800" u="sng" dirty="0" err="1">
                <a:ea typeface="Microsoft Sans Serif" panose="020B0604020202020204" pitchFamily="34" charset="0"/>
              </a:rPr>
              <a:t>Faizler</a:t>
            </a:r>
            <a:r>
              <a:rPr lang="en-GB" sz="2800" u="sng" dirty="0">
                <a:ea typeface="Microsoft Sans Serif" panose="020B0604020202020204" pitchFamily="34" charset="0"/>
              </a:rPr>
              <a:t>:  Bu, </a:t>
            </a:r>
            <a:r>
              <a:rPr lang="en-GB" sz="2800" u="sng" dirty="0" err="1">
                <a:ea typeface="Microsoft Sans Serif" panose="020B0604020202020204" pitchFamily="34" charset="0"/>
              </a:rPr>
              <a:t>Emre'nin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parayı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ödünç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almak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için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ödediği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bedeldir</a:t>
            </a:r>
            <a:r>
              <a:rPr lang="en-GB" sz="2800" u="sng" dirty="0">
                <a:ea typeface="Microsoft Sans Serif" panose="020B0604020202020204" pitchFamily="34" charset="0"/>
              </a:rPr>
              <a:t> (</a:t>
            </a:r>
            <a:r>
              <a:rPr lang="en-GB" sz="2800" u="sng" dirty="0" err="1">
                <a:ea typeface="Microsoft Sans Serif" panose="020B0604020202020204" pitchFamily="34" charset="0"/>
              </a:rPr>
              <a:t>ödünç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alınan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anapara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üzerinden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yıllık</a:t>
            </a:r>
            <a:r>
              <a:rPr lang="en-GB" sz="2800" u="sng" dirty="0">
                <a:ea typeface="Microsoft Sans Serif" panose="020B0604020202020204" pitchFamily="34" charset="0"/>
              </a:rPr>
              <a:t> %5).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- Vade: </a:t>
            </a:r>
            <a:r>
              <a:rPr lang="en-GB" sz="2800" u="sng" dirty="0" err="1">
                <a:ea typeface="Microsoft Sans Serif" panose="020B0604020202020204" pitchFamily="34" charset="0"/>
              </a:rPr>
              <a:t>Anapara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artı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faizin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geri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ödenmesi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için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iki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taraf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arasında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kararlaştırılan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süre</a:t>
            </a:r>
            <a:r>
              <a:rPr lang="en-GB" sz="2800" u="sng" dirty="0">
                <a:ea typeface="Microsoft Sans Serif" panose="020B0604020202020204" pitchFamily="34" charset="0"/>
              </a:rPr>
              <a:t> (</a:t>
            </a:r>
            <a:r>
              <a:rPr lang="en-GB" sz="2800" u="sng" dirty="0" err="1">
                <a:ea typeface="Microsoft Sans Serif" panose="020B0604020202020204" pitchFamily="34" charset="0"/>
              </a:rPr>
              <a:t>beş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yıl</a:t>
            </a:r>
            <a:r>
              <a:rPr lang="en-GB" sz="2800" u="sng" dirty="0">
                <a:ea typeface="Microsoft Sans Serif" panose="020B0604020202020204" pitchFamily="34" charset="0"/>
              </a:rPr>
              <a:t>).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- </a:t>
            </a:r>
            <a:r>
              <a:rPr lang="en-GB" sz="2800" u="sng" dirty="0" err="1">
                <a:ea typeface="Microsoft Sans Serif" panose="020B0604020202020204" pitchFamily="34" charset="0"/>
              </a:rPr>
              <a:t>Sözleşme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tarafları</a:t>
            </a:r>
            <a:r>
              <a:rPr lang="en-GB" sz="2800" u="sng" dirty="0">
                <a:ea typeface="Microsoft Sans Serif" panose="020B0604020202020204" pitchFamily="34" charset="0"/>
              </a:rPr>
              <a:t>: </a:t>
            </a:r>
            <a:r>
              <a:rPr lang="en-GB" sz="2800" u="sng" dirty="0" err="1">
                <a:ea typeface="Microsoft Sans Serif" panose="020B0604020202020204" pitchFamily="34" charset="0"/>
              </a:rPr>
              <a:t>borç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veren</a:t>
            </a:r>
            <a:r>
              <a:rPr lang="en-GB" sz="2800" u="sng" dirty="0">
                <a:ea typeface="Microsoft Sans Serif" panose="020B0604020202020204" pitchFamily="34" charset="0"/>
              </a:rPr>
              <a:t> (XYZ </a:t>
            </a:r>
            <a:r>
              <a:rPr lang="en-GB" sz="2800" u="sng" dirty="0" err="1">
                <a:ea typeface="Microsoft Sans Serif" panose="020B0604020202020204" pitchFamily="34" charset="0"/>
              </a:rPr>
              <a:t>bankası</a:t>
            </a:r>
            <a:r>
              <a:rPr lang="en-GB" sz="2800" u="sng" dirty="0">
                <a:ea typeface="Microsoft Sans Serif" panose="020B0604020202020204" pitchFamily="34" charset="0"/>
              </a:rPr>
              <a:t>) </a:t>
            </a:r>
            <a:r>
              <a:rPr lang="en-GB" sz="2800" u="sng" dirty="0" err="1">
                <a:ea typeface="Microsoft Sans Serif" panose="020B0604020202020204" pitchFamily="34" charset="0"/>
              </a:rPr>
              <a:t>ve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borç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alan</a:t>
            </a:r>
            <a:r>
              <a:rPr lang="en-GB" sz="2800" u="sng" dirty="0">
                <a:ea typeface="Microsoft Sans Serif" panose="020B0604020202020204" pitchFamily="34" charset="0"/>
              </a:rPr>
              <a:t> (Emre).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- </a:t>
            </a:r>
            <a:r>
              <a:rPr lang="en-GB" sz="2800" u="sng" dirty="0" err="1">
                <a:ea typeface="Microsoft Sans Serif" panose="020B0604020202020204" pitchFamily="34" charset="0"/>
              </a:rPr>
              <a:t>Ücret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ve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masraflar</a:t>
            </a:r>
            <a:r>
              <a:rPr lang="en-GB" sz="2800" u="sng" dirty="0">
                <a:ea typeface="Microsoft Sans Serif" panose="020B0604020202020204" pitchFamily="34" charset="0"/>
              </a:rPr>
              <a:t>: </a:t>
            </a:r>
            <a:r>
              <a:rPr lang="en-GB" sz="2800" u="sng" dirty="0" err="1">
                <a:ea typeface="Microsoft Sans Serif" panose="020B0604020202020204" pitchFamily="34" charset="0"/>
              </a:rPr>
              <a:t>İşlemlerin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gerçekleştirilmesi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için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banka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tarafından</a:t>
            </a:r>
            <a:r>
              <a:rPr lang="en-GB" sz="2800" u="sng" dirty="0">
                <a:ea typeface="Microsoft Sans Serif" panose="020B0604020202020204" pitchFamily="34" charset="0"/>
              </a:rPr>
              <a:t> tahsil </a:t>
            </a:r>
            <a:r>
              <a:rPr lang="en-GB" sz="2800" u="sng" dirty="0" err="1">
                <a:ea typeface="Microsoft Sans Serif" panose="020B0604020202020204" pitchFamily="34" charset="0"/>
              </a:rPr>
              <a:t>edilen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tutarın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yanı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sıra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borçtan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kaynaklanan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tüm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masraflar</a:t>
            </a:r>
            <a:r>
              <a:rPr lang="en-GB" sz="2800" u="sng" dirty="0">
                <a:ea typeface="Microsoft Sans Serif" panose="020B0604020202020204" pitchFamily="34" charset="0"/>
              </a:rPr>
              <a:t> (300 €). 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- </a:t>
            </a:r>
            <a:r>
              <a:rPr lang="en-GB" sz="2800" u="sng" dirty="0" err="1">
                <a:ea typeface="Microsoft Sans Serif" panose="020B0604020202020204" pitchFamily="34" charset="0"/>
              </a:rPr>
              <a:t>Belgesel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destek</a:t>
            </a:r>
            <a:r>
              <a:rPr lang="en-GB" sz="2800" u="sng" dirty="0">
                <a:ea typeface="Microsoft Sans Serif" panose="020B0604020202020204" pitchFamily="34" charset="0"/>
              </a:rPr>
              <a:t>: </a:t>
            </a:r>
            <a:r>
              <a:rPr lang="en-GB" sz="2800" u="sng" dirty="0" err="1">
                <a:ea typeface="Microsoft Sans Serif" panose="020B0604020202020204" pitchFamily="34" charset="0"/>
              </a:rPr>
              <a:t>kredi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sözleşmesindeki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bilgileri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içeren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belgeler</a:t>
            </a:r>
            <a:r>
              <a:rPr lang="en-GB" sz="2800" u="sng" dirty="0">
                <a:ea typeface="Microsoft Sans Serif" panose="020B0604020202020204" pitchFamily="34" charset="0"/>
              </a:rPr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- </a:t>
            </a:r>
            <a:r>
              <a:rPr lang="en-GB" sz="2800" u="sng" dirty="0" err="1">
                <a:ea typeface="Microsoft Sans Serif" panose="020B0604020202020204" pitchFamily="34" charset="0"/>
              </a:rPr>
              <a:t>Kefil</a:t>
            </a:r>
            <a:r>
              <a:rPr lang="en-GB" sz="2800" u="sng" dirty="0">
                <a:ea typeface="Microsoft Sans Serif" panose="020B0604020202020204" pitchFamily="34" charset="0"/>
              </a:rPr>
              <a:t>: </a:t>
            </a:r>
            <a:r>
              <a:rPr lang="en-GB" sz="2800" u="sng" dirty="0" err="1">
                <a:ea typeface="Microsoft Sans Serif" panose="020B0604020202020204" pitchFamily="34" charset="0"/>
              </a:rPr>
              <a:t>borçlunun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olası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temerrütleri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için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finans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kuruluşuna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kendi</a:t>
            </a:r>
            <a:r>
              <a:rPr lang="en-GB" sz="2800" u="sng" dirty="0">
                <a:ea typeface="Microsoft Sans Serif" panose="020B0604020202020204" pitchFamily="34" charset="0"/>
              </a:rPr>
              <a:t> mal </a:t>
            </a:r>
            <a:r>
              <a:rPr lang="en-GB" sz="2800" u="sng" dirty="0" err="1">
                <a:ea typeface="Microsoft Sans Serif" panose="020B0604020202020204" pitchFamily="34" charset="0"/>
              </a:rPr>
              <a:t>varlığı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ile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cevap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vermeyi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taahhüt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eden</a:t>
            </a:r>
            <a:r>
              <a:rPr lang="en-GB" sz="2800" u="sng" dirty="0">
                <a:ea typeface="Microsoft Sans Serif" panose="020B0604020202020204" pitchFamily="34" charset="0"/>
              </a:rPr>
              <a:t> </a:t>
            </a:r>
            <a:r>
              <a:rPr lang="en-GB" sz="2800" u="sng" dirty="0" err="1">
                <a:ea typeface="Microsoft Sans Serif" panose="020B0604020202020204" pitchFamily="34" charset="0"/>
              </a:rPr>
              <a:t>kişidir</a:t>
            </a:r>
            <a:r>
              <a:rPr lang="en-GB" sz="2800" u="sng" dirty="0">
                <a:ea typeface="Microsoft Sans Serif" panose="020B0604020202020204" pitchFamily="34" charset="0"/>
              </a:rPr>
              <a:t>.</a:t>
            </a:r>
          </a:p>
          <a:p>
            <a:pPr algn="just" fontAlgn="base"/>
            <a:endParaRPr lang="en-GB" sz="2800" dirty="0">
              <a:ea typeface="Microsoft Sans Serif" panose="020B0604020202020204" pitchFamily="34" charset="0"/>
            </a:endParaRPr>
          </a:p>
        </p:txBody>
      </p:sp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0A8670A-9EBE-F84C-4906-1E9281FC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3039665"/>
            <a:ext cx="5760231" cy="42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2. Bir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kredinin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unsurları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nelerdir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524000" y="2749808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Fees and expenses</a:t>
            </a:r>
            <a:r>
              <a:rPr lang="en-GB" sz="2800" dirty="0">
                <a:ea typeface="Microsoft Sans Serif" panose="020B0604020202020204" pitchFamily="34" charset="0"/>
              </a:rPr>
              <a:t>: an amount charged by the bank for carrying out the transactions, as well as all those expenses that derive from the debt (€300).</a:t>
            </a:r>
          </a:p>
          <a:p>
            <a:pPr fontAlgn="base"/>
            <a:endParaRPr lang="en-GB" sz="2800" dirty="0"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Documentary support</a:t>
            </a:r>
            <a:r>
              <a:rPr lang="en-GB" sz="2800" dirty="0">
                <a:ea typeface="Microsoft Sans Serif" panose="020B0604020202020204" pitchFamily="34" charset="0"/>
              </a:rPr>
              <a:t>: documents containing the information in the loan contract.</a:t>
            </a:r>
          </a:p>
          <a:p>
            <a:pPr fontAlgn="base"/>
            <a:endParaRPr lang="en-GB" sz="2800" dirty="0">
              <a:ea typeface="Microsoft Sans Serif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u="sng" dirty="0">
                <a:ea typeface="Microsoft Sans Serif" panose="020B0604020202020204" pitchFamily="34" charset="0"/>
              </a:rPr>
              <a:t>Guarantor</a:t>
            </a:r>
            <a:r>
              <a:rPr lang="en-GB" sz="2800" dirty="0">
                <a:ea typeface="Microsoft Sans Serif" panose="020B0604020202020204" pitchFamily="34" charset="0"/>
              </a:rPr>
              <a:t>: this is the figure who undertakes to respond to the financial institution, with his or her own assets, for possible defaults by the borrower.</a:t>
            </a:r>
          </a:p>
          <a:p>
            <a:pPr>
              <a:defRPr/>
            </a:pPr>
            <a:endParaRPr lang="es-ES" sz="2800" dirty="0">
              <a:ea typeface="Times New Roman" panose="02020603050405020304" pitchFamily="18" charset="0"/>
            </a:endParaRPr>
          </a:p>
        </p:txBody>
      </p:sp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4CBC8045-D034-88A2-AE08-A6B32C455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0" y="2971800"/>
            <a:ext cx="54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38300" y="3162300"/>
            <a:ext cx="9029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borç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farklı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sözleşmelerdir</a:t>
            </a:r>
            <a:r>
              <a:rPr lang="en-GB" sz="2800" dirty="0">
                <a:ea typeface="Microsoft Sans Serif" panose="020B0604020202020204" pitchFamily="34" charset="0"/>
              </a:rPr>
              <a:t>. Bir </a:t>
            </a:r>
            <a:r>
              <a:rPr lang="en-GB" sz="2800" dirty="0" err="1">
                <a:ea typeface="Microsoft Sans Serif" panose="020B0604020202020204" pitchFamily="34" charset="0"/>
              </a:rPr>
              <a:t>krediniz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varsa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bankanın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sağladığı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sermayeyi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ihtiyaç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duyduğunuzda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çekebilirsiniz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oysa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krediniz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varsa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sermayeyi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kerede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alırsınız</a:t>
            </a:r>
            <a:r>
              <a:rPr lang="en-GB" sz="2800" dirty="0">
                <a:ea typeface="Microsoft Sans Serif" panose="020B0604020202020204" pitchFamily="34" charset="0"/>
              </a:rPr>
              <a:t>.</a:t>
            </a:r>
            <a:endParaRPr lang="tr-TR" sz="2800" dirty="0">
              <a:ea typeface="Microsoft Sans Serif" panose="020B0604020202020204" pitchFamily="34" charset="0"/>
            </a:endParaRPr>
          </a:p>
          <a:p>
            <a:pPr fontAlgn="ctr"/>
            <a:endParaRPr lang="tr-TR" sz="2800" dirty="0">
              <a:ea typeface="Microsoft Sans Serif" panose="020B0604020202020204" pitchFamily="34" charset="0"/>
            </a:endParaRPr>
          </a:p>
          <a:p>
            <a:pPr fontAlgn="ctr"/>
            <a:r>
              <a:rPr lang="en-GB" sz="2800" dirty="0">
                <a:ea typeface="Microsoft Sans Serif" panose="020B0604020202020204" pitchFamily="34" charset="0"/>
              </a:rPr>
              <a:t>Bir 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sözleşmesinde:Banka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azami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para </a:t>
            </a:r>
            <a:r>
              <a:rPr lang="en-GB" sz="2800" dirty="0" err="1">
                <a:ea typeface="Microsoft Sans Serif" panose="020B0604020202020204" pitchFamily="34" charset="0"/>
              </a:rPr>
              <a:t>limiti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verir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müşteri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bu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parayı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istediği</a:t>
            </a:r>
            <a:r>
              <a:rPr lang="en-GB" sz="2800" dirty="0">
                <a:ea typeface="Microsoft Sans Serif" panose="020B0604020202020204" pitchFamily="34" charset="0"/>
              </a:rPr>
              <a:t> zaman </a:t>
            </a:r>
            <a:r>
              <a:rPr lang="en-GB" sz="2800" dirty="0" err="1">
                <a:ea typeface="Microsoft Sans Serif" panose="020B0604020202020204" pitchFamily="34" charset="0"/>
              </a:rPr>
              <a:t>ihtiyacına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göre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çekebilir</a:t>
            </a:r>
            <a:r>
              <a:rPr lang="en-GB" sz="2800" dirty="0">
                <a:ea typeface="Microsoft Sans Serif" panose="020B0604020202020204" pitchFamily="34" charset="0"/>
              </a:rPr>
              <a:t>. </a:t>
            </a:r>
            <a:r>
              <a:rPr lang="en-GB" sz="2800" dirty="0" err="1">
                <a:ea typeface="Microsoft Sans Serif" panose="020B0604020202020204" pitchFamily="34" charset="0"/>
              </a:rPr>
              <a:t>Yani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verilen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paranın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tamamını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sadece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kısmını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hiç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kullanmayabilirsiniz.Faiz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sadece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kullanılan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miktar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üzerinden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ödenir</a:t>
            </a:r>
            <a:r>
              <a:rPr lang="en-GB" sz="2800" dirty="0"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a typeface="Microsoft Sans Serif" panose="020B0604020202020204" pitchFamily="34" charset="0"/>
              </a:rPr>
              <a:t>ancak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çekilmeyen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bakiye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için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ücret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alınabilir</a:t>
            </a:r>
            <a:r>
              <a:rPr lang="en-GB" sz="2800" dirty="0">
                <a:ea typeface="Microsoft Sans Serif" panose="020B0604020202020204" pitchFamily="34" charset="0"/>
              </a:rPr>
              <a:t>).</a:t>
            </a:r>
          </a:p>
        </p:txBody>
      </p:sp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CF76414-F1AB-B318-27EE-3506DA2A2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3619500"/>
            <a:ext cx="5410200" cy="40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9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D5BF74-22CB-411B-B24F-648218F3A38C}"/>
              </a:ext>
            </a:extLst>
          </p:cNvPr>
          <p:cNvSpPr txBox="1"/>
          <p:nvPr/>
        </p:nvSpPr>
        <p:spPr>
          <a:xfrm>
            <a:off x="1447800" y="1573291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Kredi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ve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borç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arasındaki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fark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err="1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nedir</a:t>
            </a:r>
            <a:r>
              <a:rPr lang="es-ES" sz="44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D79179-D405-84B9-5EA5-2FE559D5BB6A}"/>
              </a:ext>
            </a:extLst>
          </p:cNvPr>
          <p:cNvSpPr txBox="1"/>
          <p:nvPr/>
        </p:nvSpPr>
        <p:spPr>
          <a:xfrm>
            <a:off x="1638300" y="3162300"/>
            <a:ext cx="9029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GB" sz="2800" dirty="0">
                <a:ea typeface="Microsoft Sans Serif" panose="020B0604020202020204" pitchFamily="34" charset="0"/>
              </a:rPr>
              <a:t>Bir 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sözleşmesinde</a:t>
            </a:r>
            <a:r>
              <a:rPr lang="en-GB" sz="2800" dirty="0">
                <a:ea typeface="Microsoft Sans Serif" panose="020B0604020202020204" pitchFamily="34" charset="0"/>
              </a:rPr>
              <a:t>:</a:t>
            </a:r>
            <a:r>
              <a:rPr lang="tr-TR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Parayı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ödedikçe</a:t>
            </a:r>
            <a:r>
              <a:rPr lang="en-GB" sz="2800" dirty="0">
                <a:ea typeface="Microsoft Sans Serif" panose="020B0604020202020204" pitchFamily="34" charset="0"/>
              </a:rPr>
              <a:t>, </a:t>
            </a:r>
            <a:r>
              <a:rPr lang="en-GB" sz="2800" dirty="0" err="1">
                <a:ea typeface="Microsoft Sans Serif" panose="020B0604020202020204" pitchFamily="34" charset="0"/>
              </a:rPr>
              <a:t>verilen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limiti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aşmadığınız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sürece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daha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fazla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çekmeye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devam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edebilirsiniz</a:t>
            </a:r>
            <a:r>
              <a:rPr lang="en-GB" sz="2800" dirty="0">
                <a:ea typeface="Microsoft Sans Serif" panose="020B0604020202020204" pitchFamily="34" charset="0"/>
              </a:rPr>
              <a:t>.</a:t>
            </a:r>
            <a:endParaRPr lang="tr-TR" sz="2800" dirty="0">
              <a:ea typeface="Microsoft Sans Serif" panose="020B0604020202020204" pitchFamily="34" charset="0"/>
            </a:endParaRPr>
          </a:p>
          <a:p>
            <a:pPr algn="just" fontAlgn="ctr"/>
            <a:endParaRPr lang="tr-TR" sz="2800" dirty="0">
              <a:ea typeface="Microsoft Sans Serif" panose="020B0604020202020204" pitchFamily="34" charset="0"/>
            </a:endParaRPr>
          </a:p>
          <a:p>
            <a:pPr algn="just" fontAlgn="ctr"/>
            <a:r>
              <a:rPr lang="en-GB" sz="2800" dirty="0" err="1">
                <a:ea typeface="Microsoft Sans Serif" panose="020B0604020202020204" pitchFamily="34" charset="0"/>
              </a:rPr>
              <a:t>Örneğin</a:t>
            </a:r>
            <a:r>
              <a:rPr lang="en-GB" sz="2800" dirty="0">
                <a:ea typeface="Microsoft Sans Serif" panose="020B0604020202020204" pitchFamily="34" charset="0"/>
              </a:rPr>
              <a:t>, bize 3.000 </a:t>
            </a:r>
            <a:r>
              <a:rPr lang="en-GB" sz="2800" dirty="0" err="1">
                <a:ea typeface="Microsoft Sans Serif" panose="020B0604020202020204" pitchFamily="34" charset="0"/>
              </a:rPr>
              <a:t>avroluk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verildi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ve</a:t>
            </a:r>
            <a:r>
              <a:rPr lang="en-GB" sz="2800" dirty="0">
                <a:ea typeface="Microsoft Sans Serif" panose="020B0604020202020204" pitchFamily="34" charset="0"/>
              </a:rPr>
              <a:t> biz 2.600 </a:t>
            </a:r>
            <a:r>
              <a:rPr lang="en-GB" sz="2800" dirty="0" err="1">
                <a:ea typeface="Microsoft Sans Serif" panose="020B0604020202020204" pitchFamily="34" charset="0"/>
              </a:rPr>
              <a:t>avro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harcadık</a:t>
            </a:r>
            <a:r>
              <a:rPr lang="en-GB" sz="2800" dirty="0">
                <a:ea typeface="Microsoft Sans Serif" panose="020B0604020202020204" pitchFamily="34" charset="0"/>
              </a:rPr>
              <a:t>. Bir </a:t>
            </a:r>
            <a:r>
              <a:rPr lang="en-GB" sz="2800" dirty="0" err="1">
                <a:ea typeface="Microsoft Sans Serif" panose="020B0604020202020204" pitchFamily="34" charset="0"/>
              </a:rPr>
              <a:t>sonraki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ayın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taksidinde</a:t>
            </a:r>
            <a:r>
              <a:rPr lang="en-GB" sz="2800" dirty="0">
                <a:ea typeface="Microsoft Sans Serif" panose="020B0604020202020204" pitchFamily="34" charset="0"/>
              </a:rPr>
              <a:t> 600 </a:t>
            </a:r>
            <a:r>
              <a:rPr lang="en-GB" sz="2800" dirty="0" err="1">
                <a:ea typeface="Microsoft Sans Serif" panose="020B0604020202020204" pitchFamily="34" charset="0"/>
              </a:rPr>
              <a:t>avro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ödersek</a:t>
            </a:r>
            <a:r>
              <a:rPr lang="en-GB" sz="2800" dirty="0">
                <a:ea typeface="Microsoft Sans Serif" panose="020B0604020202020204" pitchFamily="34" charset="0"/>
              </a:rPr>
              <a:t>, 1.000 </a:t>
            </a:r>
            <a:r>
              <a:rPr lang="en-GB" sz="2800" dirty="0" err="1">
                <a:ea typeface="Microsoft Sans Serif" panose="020B0604020202020204" pitchFamily="34" charset="0"/>
              </a:rPr>
              <a:t>avro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kullanılabilir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olacaktır</a:t>
            </a:r>
            <a:r>
              <a:rPr lang="en-GB" sz="2800" dirty="0">
                <a:ea typeface="Microsoft Sans Serif" panose="020B0604020202020204" pitchFamily="34" charset="0"/>
              </a:rPr>
              <a:t> (</a:t>
            </a:r>
            <a:r>
              <a:rPr lang="en-GB" sz="2800" dirty="0" err="1">
                <a:ea typeface="Microsoft Sans Serif" panose="020B0604020202020204" pitchFamily="34" charset="0"/>
              </a:rPr>
              <a:t>geri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ödememiz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gereken</a:t>
            </a:r>
            <a:r>
              <a:rPr lang="en-GB" sz="2800" dirty="0">
                <a:ea typeface="Microsoft Sans Serif" panose="020B0604020202020204" pitchFamily="34" charset="0"/>
              </a:rPr>
              <a:t> 2.000 </a:t>
            </a:r>
            <a:r>
              <a:rPr lang="en-GB" sz="2800" dirty="0" err="1">
                <a:ea typeface="Microsoft Sans Serif" panose="020B0604020202020204" pitchFamily="34" charset="0"/>
              </a:rPr>
              <a:t>avro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kalacaktır</a:t>
            </a:r>
            <a:r>
              <a:rPr lang="en-GB" sz="2800" dirty="0">
                <a:ea typeface="Microsoft Sans Serif" panose="020B0604020202020204" pitchFamily="34" charset="0"/>
              </a:rPr>
              <a:t>).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yoluyla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finansman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elde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etmenin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olağan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yolları</a:t>
            </a:r>
            <a:r>
              <a:rPr lang="en-GB" sz="2800" dirty="0">
                <a:ea typeface="Microsoft Sans Serif" panose="020B0604020202020204" pitchFamily="34" charset="0"/>
              </a:rPr>
              <a:t> "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kartları</a:t>
            </a:r>
            <a:r>
              <a:rPr lang="en-GB" sz="2800" dirty="0">
                <a:ea typeface="Microsoft Sans Serif" panose="020B0604020202020204" pitchFamily="34" charset="0"/>
              </a:rPr>
              <a:t>", "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kolaylığı</a:t>
            </a:r>
            <a:r>
              <a:rPr lang="en-GB" sz="2800" dirty="0">
                <a:ea typeface="Microsoft Sans Serif" panose="020B0604020202020204" pitchFamily="34" charset="0"/>
              </a:rPr>
              <a:t>" </a:t>
            </a:r>
            <a:r>
              <a:rPr lang="en-GB" sz="2800" dirty="0" err="1">
                <a:ea typeface="Microsoft Sans Serif" panose="020B0604020202020204" pitchFamily="34" charset="0"/>
              </a:rPr>
              <a:t>veya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bir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cari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hesap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aracılığıyla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ifade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edilen</a:t>
            </a:r>
            <a:r>
              <a:rPr lang="en-GB" sz="2800" dirty="0">
                <a:ea typeface="Microsoft Sans Serif" panose="020B0604020202020204" pitchFamily="34" charset="0"/>
              </a:rPr>
              <a:t> "</a:t>
            </a:r>
            <a:r>
              <a:rPr lang="en-GB" sz="2800" dirty="0" err="1">
                <a:ea typeface="Microsoft Sans Serif" panose="020B0604020202020204" pitchFamily="34" charset="0"/>
              </a:rPr>
              <a:t>kredi</a:t>
            </a:r>
            <a:r>
              <a:rPr lang="en-GB" sz="2800" dirty="0">
                <a:ea typeface="Microsoft Sans Serif" panose="020B0604020202020204" pitchFamily="34" charset="0"/>
              </a:rPr>
              <a:t> </a:t>
            </a:r>
            <a:r>
              <a:rPr lang="en-GB" sz="2800" dirty="0" err="1">
                <a:ea typeface="Microsoft Sans Serif" panose="020B0604020202020204" pitchFamily="34" charset="0"/>
              </a:rPr>
              <a:t>hattı</a:t>
            </a:r>
            <a:r>
              <a:rPr lang="en-GB" sz="2800" dirty="0">
                <a:ea typeface="Microsoft Sans Serif" panose="020B0604020202020204" pitchFamily="34" charset="0"/>
              </a:rPr>
              <a:t> "</a:t>
            </a:r>
            <a:r>
              <a:rPr lang="en-GB" sz="2800" dirty="0" err="1">
                <a:ea typeface="Microsoft Sans Serif" panose="020B0604020202020204" pitchFamily="34" charset="0"/>
              </a:rPr>
              <a:t>dır</a:t>
            </a:r>
            <a:r>
              <a:rPr lang="en-GB" sz="2800" dirty="0">
                <a:ea typeface="Microsoft Sans Serif" panose="020B0604020202020204" pitchFamily="34" charset="0"/>
              </a:rPr>
              <a:t>.</a:t>
            </a:r>
            <a:endParaRPr lang="es-E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 descr="Icono&#10;&#10;Descripción generada automáticamente con confianza media">
            <a:extLst>
              <a:ext uri="{FF2B5EF4-FFF2-40B4-BE49-F238E27FC236}">
                <a16:creationId xmlns:a16="http://schemas.microsoft.com/office/drawing/2014/main" id="{DA528380-E607-9DB8-C67F-0E6087F4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619500"/>
            <a:ext cx="5638800" cy="40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792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1518</Words>
  <Application>Microsoft Office PowerPoint</Application>
  <PresentationFormat>Custom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Microsoft Sans Serif</vt:lpstr>
      <vt:lpstr>Diseño personalizado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- PPT TEMPLATE</dc:title>
  <dc:creator>Monia Coppola</dc:creator>
  <cp:keywords>DAE4gifLBQE,BAEXurJiHZU</cp:keywords>
  <cp:lastModifiedBy>Refik Doygun</cp:lastModifiedBy>
  <cp:revision>83</cp:revision>
  <dcterms:created xsi:type="dcterms:W3CDTF">2022-02-16T10:54:20Z</dcterms:created>
  <dcterms:modified xsi:type="dcterms:W3CDTF">2022-11-13T17:08:00Z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